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20"/>
        <p:cNvGrpSpPr/>
        <p:nvPr/>
      </p:nvGrpSpPr>
      <p:grpSpPr>
        <a:xfrm>
          <a:off x="0" y="0"/>
          <a:ext cx="0" cy="0"/>
          <a:chOff x="0" y="0"/>
          <a:chExt cx="0" cy="0"/>
        </a:xfrm>
      </p:grpSpPr>
      <p:sp>
        <p:nvSpPr>
          <p:cNvPr id="21" name="Google Shape;21;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3" name="Google Shape;23;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8.jp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0.jpg"/><Relationship Id="rId4" Type="http://schemas.openxmlformats.org/officeDocument/2006/relationships/image" Target="../media/image79.jpg"/></Relationships>
</file>

<file path=ppt/slides/_rels/slide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2.jpg"/></Relationships>
</file>

<file path=ppt/slides/_rels/slide2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4.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87.jpg"/><Relationship Id="rId4" Type="http://schemas.openxmlformats.org/officeDocument/2006/relationships/image" Target="../media/image86.jpg"/></Relationships>
</file>

<file path=ppt/slides/_rels/slide3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90.jpg"/><Relationship Id="rId4" Type="http://schemas.openxmlformats.org/officeDocument/2006/relationships/image" Target="../media/image89.jpg"/></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93.jpg"/><Relationship Id="rId4" Type="http://schemas.openxmlformats.org/officeDocument/2006/relationships/image" Target="../media/image92.jpg"/></Relationships>
</file>

<file path=ppt/slides/_rels/slide3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96.jpg"/><Relationship Id="rId4" Type="http://schemas.openxmlformats.org/officeDocument/2006/relationships/image" Target="../media/image95.jpg"/></Relationships>
</file>

<file path=ppt/slides/_rels/slide3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8.jpg"/></Relationships>
</file>

<file path=ppt/slides/_rels/slide3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06.jpg"/><Relationship Id="rId4" Type="http://schemas.openxmlformats.org/officeDocument/2006/relationships/image" Target="../media/image105.jpg"/></Relationships>
</file>

<file path=ppt/slides/_rels/slide3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g"/><Relationship Id="rId7" Type="http://schemas.openxmlformats.org/officeDocument/2006/relationships/image" Target="../media/image112.jp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15.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395536" y="2204864"/>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pl-PL" sz="3959" b="1" i="1"/>
              <a:t>Let’s Talk About Soil</a:t>
            </a:r>
            <a:br>
              <a:rPr lang="pl-PL" sz="3959" b="1" i="1"/>
            </a:br>
            <a:br>
              <a:rPr lang="pl-PL" sz="3959" b="1" i="1"/>
            </a:br>
            <a:r>
              <a:rPr lang="pl-PL" sz="3959" b="1" i="1"/>
              <a:t>Poland</a:t>
            </a:r>
            <a:endParaRPr sz="3959" b="1"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txBox="1">
            <a:spLocks noGrp="1"/>
          </p:cNvSpPr>
          <p:nvPr>
            <p:ph type="title"/>
          </p:nvPr>
        </p:nvSpPr>
        <p:spPr>
          <a:xfrm>
            <a:off x="1043608" y="3573016"/>
            <a:ext cx="7653536" cy="1800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173" name="Google Shape;173;p22"/>
          <p:cNvSpPr txBox="1">
            <a:spLocks noGrp="1"/>
          </p:cNvSpPr>
          <p:nvPr>
            <p:ph type="body" idx="1"/>
          </p:nvPr>
        </p:nvSpPr>
        <p:spPr>
          <a:xfrm>
            <a:off x="179512" y="-531440"/>
            <a:ext cx="8517632" cy="299695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a:p>
            <a:pPr marL="0" lvl="0" indent="0" algn="l" rtl="0">
              <a:spcBef>
                <a:spcPts val="600"/>
              </a:spcBef>
              <a:spcAft>
                <a:spcPts val="0"/>
              </a:spcAft>
              <a:buClr>
                <a:schemeClr val="dk1"/>
              </a:buClr>
              <a:buSzPts val="3000"/>
              <a:buNone/>
            </a:pPr>
            <a:r>
              <a:rPr lang="pl-PL" sz="3000"/>
              <a:t>Gorlice was an important strategic point in the First World War. Here, in 1914 the famous Battle of Gorlice took place.</a:t>
            </a:r>
            <a:endParaRPr sz="3000"/>
          </a:p>
        </p:txBody>
      </p:sp>
      <p:pic>
        <p:nvPicPr>
          <p:cNvPr id="174" name="Google Shape;174;p22" descr="Znalezione obrazy dla zapytania bitwa pod gorlicami"/>
          <p:cNvPicPr preferRelativeResize="0"/>
          <p:nvPr/>
        </p:nvPicPr>
        <p:blipFill rotWithShape="1">
          <a:blip r:embed="rId3">
            <a:alphaModFix/>
          </a:blip>
          <a:srcRect/>
          <a:stretch/>
        </p:blipFill>
        <p:spPr>
          <a:xfrm>
            <a:off x="539552" y="1844824"/>
            <a:ext cx="2974793" cy="2232248"/>
          </a:xfrm>
          <a:prstGeom prst="rect">
            <a:avLst/>
          </a:prstGeom>
          <a:noFill/>
          <a:ln>
            <a:noFill/>
          </a:ln>
        </p:spPr>
      </p:pic>
      <p:sp>
        <p:nvSpPr>
          <p:cNvPr id="175" name="Google Shape;175;p22"/>
          <p:cNvSpPr/>
          <p:nvPr/>
        </p:nvSpPr>
        <p:spPr>
          <a:xfrm>
            <a:off x="395536" y="4005064"/>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http://www.sekowa.info/index.php?go=12&amp;id2=688</a:t>
            </a:r>
            <a:endParaRPr sz="700">
              <a:solidFill>
                <a:schemeClr val="dk1"/>
              </a:solidFill>
              <a:latin typeface="Calibri"/>
              <a:ea typeface="Calibri"/>
              <a:cs typeface="Calibri"/>
              <a:sym typeface="Calibri"/>
            </a:endParaRPr>
          </a:p>
        </p:txBody>
      </p:sp>
      <p:pic>
        <p:nvPicPr>
          <p:cNvPr id="176" name="Google Shape;176;p22" descr="http://www.sekowa.info/includes/l.jpg"/>
          <p:cNvPicPr preferRelativeResize="0"/>
          <p:nvPr/>
        </p:nvPicPr>
        <p:blipFill rotWithShape="1">
          <a:blip r:embed="rId4">
            <a:alphaModFix/>
          </a:blip>
          <a:srcRect/>
          <a:stretch/>
        </p:blipFill>
        <p:spPr>
          <a:xfrm>
            <a:off x="4932040" y="2132856"/>
            <a:ext cx="3960440" cy="2631493"/>
          </a:xfrm>
          <a:prstGeom prst="rect">
            <a:avLst/>
          </a:prstGeom>
          <a:noFill/>
          <a:ln>
            <a:noFill/>
          </a:ln>
        </p:spPr>
      </p:pic>
      <p:pic>
        <p:nvPicPr>
          <p:cNvPr id="177" name="Google Shape;177;p22" descr="http://www.sekowa.info/includes/aaa.jpg"/>
          <p:cNvPicPr preferRelativeResize="0"/>
          <p:nvPr/>
        </p:nvPicPr>
        <p:blipFill rotWithShape="1">
          <a:blip r:embed="rId5">
            <a:alphaModFix/>
          </a:blip>
          <a:srcRect/>
          <a:stretch/>
        </p:blipFill>
        <p:spPr>
          <a:xfrm>
            <a:off x="1907704" y="4293096"/>
            <a:ext cx="2846090" cy="1947991"/>
          </a:xfrm>
          <a:prstGeom prst="rect">
            <a:avLst/>
          </a:prstGeom>
          <a:noFill/>
          <a:ln>
            <a:noFill/>
          </a:ln>
        </p:spPr>
      </p:pic>
      <p:sp>
        <p:nvSpPr>
          <p:cNvPr id="178" name="Google Shape;178;p22"/>
          <p:cNvSpPr/>
          <p:nvPr/>
        </p:nvSpPr>
        <p:spPr>
          <a:xfrm>
            <a:off x="1907704" y="6165304"/>
            <a:ext cx="239039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800">
                <a:solidFill>
                  <a:schemeClr val="dk1"/>
                </a:solidFill>
                <a:latin typeface="Calibri"/>
                <a:ea typeface="Calibri"/>
                <a:cs typeface="Calibri"/>
                <a:sym typeface="Calibri"/>
              </a:rPr>
              <a:t>http://www.sekowa.info/index.php?go=12&amp;id2=688</a:t>
            </a:r>
            <a:endParaRPr sz="800">
              <a:solidFill>
                <a:schemeClr val="dk1"/>
              </a:solidFill>
              <a:latin typeface="Calibri"/>
              <a:ea typeface="Calibri"/>
              <a:cs typeface="Calibri"/>
              <a:sym typeface="Calibri"/>
            </a:endParaRPr>
          </a:p>
        </p:txBody>
      </p:sp>
      <p:sp>
        <p:nvSpPr>
          <p:cNvPr id="179" name="Google Shape;179;p22"/>
          <p:cNvSpPr/>
          <p:nvPr/>
        </p:nvSpPr>
        <p:spPr>
          <a:xfrm>
            <a:off x="6516216" y="4725144"/>
            <a:ext cx="239039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800">
                <a:solidFill>
                  <a:schemeClr val="dk1"/>
                </a:solidFill>
                <a:latin typeface="Calibri"/>
                <a:ea typeface="Calibri"/>
                <a:cs typeface="Calibri"/>
                <a:sym typeface="Calibri"/>
              </a:rPr>
              <a:t>http://www.sekowa.info/index.php?go=12&amp;id2=688</a:t>
            </a:r>
            <a:endParaRPr sz="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185" name="Google Shape;185;p23"/>
          <p:cNvSpPr txBox="1">
            <a:spLocks noGrp="1"/>
          </p:cNvSpPr>
          <p:nvPr>
            <p:ph type="body" idx="1"/>
          </p:nvPr>
        </p:nvSpPr>
        <p:spPr>
          <a:xfrm>
            <a:off x="467544" y="404664"/>
            <a:ext cx="8229600" cy="45259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000"/>
              <a:buNone/>
            </a:pPr>
            <a:r>
              <a:rPr lang="pl-PL" sz="3000"/>
              <a:t>Now, there are numerous war cemeteries and monuments in the nearby villages and                      on the mountain hills.</a:t>
            </a:r>
            <a:endParaRPr sz="3000"/>
          </a:p>
        </p:txBody>
      </p:sp>
      <p:pic>
        <p:nvPicPr>
          <p:cNvPr id="186" name="Google Shape;186;p23" descr="E:\2wszystko\Izby Wysowa\_DSC2122.JPG"/>
          <p:cNvPicPr preferRelativeResize="0"/>
          <p:nvPr/>
        </p:nvPicPr>
        <p:blipFill rotWithShape="1">
          <a:blip r:embed="rId3">
            <a:alphaModFix/>
          </a:blip>
          <a:srcRect/>
          <a:stretch/>
        </p:blipFill>
        <p:spPr>
          <a:xfrm>
            <a:off x="179512" y="2060848"/>
            <a:ext cx="1946566" cy="2924944"/>
          </a:xfrm>
          <a:prstGeom prst="rect">
            <a:avLst/>
          </a:prstGeom>
          <a:noFill/>
          <a:ln>
            <a:noFill/>
          </a:ln>
        </p:spPr>
      </p:pic>
      <p:pic>
        <p:nvPicPr>
          <p:cNvPr id="187" name="Google Shape;187;p23" descr="E:\2wszystko\Izby Wysowa\_DSC2410.JPG"/>
          <p:cNvPicPr preferRelativeResize="0"/>
          <p:nvPr/>
        </p:nvPicPr>
        <p:blipFill rotWithShape="1">
          <a:blip r:embed="rId4">
            <a:alphaModFix/>
          </a:blip>
          <a:srcRect/>
          <a:stretch/>
        </p:blipFill>
        <p:spPr>
          <a:xfrm rot="-5400000">
            <a:off x="3982389" y="4450661"/>
            <a:ext cx="2664296" cy="1773103"/>
          </a:xfrm>
          <a:prstGeom prst="rect">
            <a:avLst/>
          </a:prstGeom>
          <a:noFill/>
          <a:ln>
            <a:noFill/>
          </a:ln>
        </p:spPr>
      </p:pic>
      <p:pic>
        <p:nvPicPr>
          <p:cNvPr id="188" name="Google Shape;188;p23" descr="E:\2wszystko\Izby Wysowa\_DSC2357.JPG"/>
          <p:cNvPicPr preferRelativeResize="0"/>
          <p:nvPr/>
        </p:nvPicPr>
        <p:blipFill rotWithShape="1">
          <a:blip r:embed="rId5">
            <a:alphaModFix/>
          </a:blip>
          <a:srcRect/>
          <a:stretch/>
        </p:blipFill>
        <p:spPr>
          <a:xfrm>
            <a:off x="2339752" y="4077072"/>
            <a:ext cx="1706455" cy="2564150"/>
          </a:xfrm>
          <a:prstGeom prst="rect">
            <a:avLst/>
          </a:prstGeom>
          <a:noFill/>
          <a:ln>
            <a:noFill/>
          </a:ln>
        </p:spPr>
      </p:pic>
      <p:pic>
        <p:nvPicPr>
          <p:cNvPr id="189" name="Google Shape;189;p23" descr="E:\2wszystko\Izby Wysowa\z canona\IMG_1277.JPG"/>
          <p:cNvPicPr preferRelativeResize="0"/>
          <p:nvPr/>
        </p:nvPicPr>
        <p:blipFill rotWithShape="1">
          <a:blip r:embed="rId6">
            <a:alphaModFix/>
          </a:blip>
          <a:srcRect/>
          <a:stretch/>
        </p:blipFill>
        <p:spPr>
          <a:xfrm>
            <a:off x="2555776" y="1844824"/>
            <a:ext cx="2736304" cy="1824203"/>
          </a:xfrm>
          <a:prstGeom prst="rect">
            <a:avLst/>
          </a:prstGeom>
          <a:noFill/>
          <a:ln>
            <a:noFill/>
          </a:ln>
        </p:spPr>
      </p:pic>
      <p:pic>
        <p:nvPicPr>
          <p:cNvPr id="190" name="Google Shape;190;p23" descr="Znalezione obrazy dla zapytania drewniana architektura powiat gorlicki"/>
          <p:cNvPicPr preferRelativeResize="0"/>
          <p:nvPr/>
        </p:nvPicPr>
        <p:blipFill rotWithShape="1">
          <a:blip r:embed="rId7">
            <a:alphaModFix/>
          </a:blip>
          <a:srcRect/>
          <a:stretch/>
        </p:blipFill>
        <p:spPr>
          <a:xfrm>
            <a:off x="5796136" y="1916832"/>
            <a:ext cx="2286000" cy="1771651"/>
          </a:xfrm>
          <a:prstGeom prst="rect">
            <a:avLst/>
          </a:prstGeom>
          <a:noFill/>
          <a:ln>
            <a:noFill/>
          </a:ln>
        </p:spPr>
      </p:pic>
      <p:sp>
        <p:nvSpPr>
          <p:cNvPr id="191" name="Google Shape;191;p23"/>
          <p:cNvSpPr/>
          <p:nvPr/>
        </p:nvSpPr>
        <p:spPr>
          <a:xfrm>
            <a:off x="5724128" y="3645024"/>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https://pl.wikipedia.org/wiki/Owczary_(powiat_gorlicki)</a:t>
            </a:r>
            <a:endParaRPr sz="700">
              <a:solidFill>
                <a:schemeClr val="dk1"/>
              </a:solidFill>
              <a:latin typeface="Calibri"/>
              <a:ea typeface="Calibri"/>
              <a:cs typeface="Calibri"/>
              <a:sym typeface="Calibri"/>
            </a:endParaRPr>
          </a:p>
        </p:txBody>
      </p:sp>
      <p:pic>
        <p:nvPicPr>
          <p:cNvPr id="192" name="Google Shape;192;p23" descr="Znalezione obrazy dla zapytania kosció&amp;lstrok; szalowa"/>
          <p:cNvPicPr preferRelativeResize="0"/>
          <p:nvPr/>
        </p:nvPicPr>
        <p:blipFill rotWithShape="1">
          <a:blip r:embed="rId8">
            <a:alphaModFix/>
          </a:blip>
          <a:srcRect/>
          <a:stretch/>
        </p:blipFill>
        <p:spPr>
          <a:xfrm>
            <a:off x="6588224" y="4149080"/>
            <a:ext cx="2172840" cy="2448272"/>
          </a:xfrm>
          <a:prstGeom prst="rect">
            <a:avLst/>
          </a:prstGeom>
          <a:noFill/>
          <a:ln>
            <a:noFill/>
          </a:ln>
        </p:spPr>
      </p:pic>
      <p:sp>
        <p:nvSpPr>
          <p:cNvPr id="193" name="Google Shape;193;p23"/>
          <p:cNvSpPr/>
          <p:nvPr/>
        </p:nvSpPr>
        <p:spPr>
          <a:xfrm>
            <a:off x="6443192" y="6550223"/>
            <a:ext cx="270080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https://pl.wikipedia.org/wiki/Ko%C5%9Bci%C3%B3%C5%82_%C5%9Bw._Micha%C5%82a_Archanio%C5%82a_w_Szalowej</a:t>
            </a:r>
            <a:endParaRPr sz="7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p:txBody>
      </p:sp>
      <p:pic>
        <p:nvPicPr>
          <p:cNvPr id="199" name="Google Shape;199;p24" descr="E:\2wszystko\Izby Wysowa\_DSC2108.JPG"/>
          <p:cNvPicPr preferRelativeResize="0"/>
          <p:nvPr/>
        </p:nvPicPr>
        <p:blipFill rotWithShape="1">
          <a:blip r:embed="rId3">
            <a:alphaModFix/>
          </a:blip>
          <a:srcRect/>
          <a:stretch/>
        </p:blipFill>
        <p:spPr>
          <a:xfrm>
            <a:off x="-612576" y="0"/>
            <a:ext cx="10304952" cy="6858000"/>
          </a:xfrm>
          <a:prstGeom prst="rect">
            <a:avLst/>
          </a:prstGeom>
          <a:noFill/>
          <a:ln>
            <a:noFill/>
          </a:ln>
        </p:spPr>
      </p:pic>
      <p:sp>
        <p:nvSpPr>
          <p:cNvPr id="200" name="Google Shape;20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br>
              <a:rPr lang="pl-PL" sz="3959" b="1" i="1"/>
            </a:br>
            <a:r>
              <a:rPr lang="pl-PL" sz="3959" b="1" i="1"/>
              <a:t>Beskid Niski</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0" y="332656"/>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206" name="Google Shape;206;p25"/>
          <p:cNvSpPr txBox="1">
            <a:spLocks noGrp="1"/>
          </p:cNvSpPr>
          <p:nvPr>
            <p:ph type="body" idx="1"/>
          </p:nvPr>
        </p:nvSpPr>
        <p:spPr>
          <a:xfrm>
            <a:off x="827584" y="157906"/>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pl-PL" sz="3000"/>
              <a:t>In the area of Gorlice there are many leisure facilities such as football stadiums, ski slopes, swimming pools. There are also many tourist trails in the surrounding forests.</a:t>
            </a:r>
            <a:endParaRPr/>
          </a:p>
          <a:p>
            <a:pPr marL="342900" lvl="0" indent="-139700" algn="l" rtl="0">
              <a:spcBef>
                <a:spcPts val="640"/>
              </a:spcBef>
              <a:spcAft>
                <a:spcPts val="0"/>
              </a:spcAft>
              <a:buClr>
                <a:schemeClr val="dk1"/>
              </a:buClr>
              <a:buSzPts val="3200"/>
              <a:buNone/>
            </a:pPr>
            <a:endParaRPr/>
          </a:p>
        </p:txBody>
      </p:sp>
      <p:pic>
        <p:nvPicPr>
          <p:cNvPr id="207" name="Google Shape;207;p25" descr="E:\Nowy folder (2)\gorlice\DSC_1070.JPG"/>
          <p:cNvPicPr preferRelativeResize="0"/>
          <p:nvPr/>
        </p:nvPicPr>
        <p:blipFill rotWithShape="1">
          <a:blip r:embed="rId3">
            <a:alphaModFix/>
          </a:blip>
          <a:srcRect/>
          <a:stretch/>
        </p:blipFill>
        <p:spPr>
          <a:xfrm>
            <a:off x="2915816" y="2420888"/>
            <a:ext cx="3384376" cy="2256251"/>
          </a:xfrm>
          <a:prstGeom prst="rect">
            <a:avLst/>
          </a:prstGeom>
          <a:noFill/>
          <a:ln>
            <a:noFill/>
          </a:ln>
        </p:spPr>
      </p:pic>
      <p:pic>
        <p:nvPicPr>
          <p:cNvPr id="208" name="Google Shape;208;p25" descr="C:\Users\Łukasz\Downloads\IMG-5717.JPG"/>
          <p:cNvPicPr preferRelativeResize="0"/>
          <p:nvPr/>
        </p:nvPicPr>
        <p:blipFill rotWithShape="1">
          <a:blip r:embed="rId4">
            <a:alphaModFix/>
          </a:blip>
          <a:srcRect/>
          <a:stretch/>
        </p:blipFill>
        <p:spPr>
          <a:xfrm>
            <a:off x="6372200" y="2708920"/>
            <a:ext cx="2607754" cy="3477005"/>
          </a:xfrm>
          <a:prstGeom prst="rect">
            <a:avLst/>
          </a:prstGeom>
          <a:noFill/>
          <a:ln>
            <a:noFill/>
          </a:ln>
        </p:spPr>
      </p:pic>
      <p:pic>
        <p:nvPicPr>
          <p:cNvPr id="209" name="Google Shape;209;p25" descr="E:\2wszystko\Izby Wysowa\z canona\IMG_0846.JPG"/>
          <p:cNvPicPr preferRelativeResize="0"/>
          <p:nvPr/>
        </p:nvPicPr>
        <p:blipFill rotWithShape="1">
          <a:blip r:embed="rId5">
            <a:alphaModFix/>
          </a:blip>
          <a:srcRect/>
          <a:stretch/>
        </p:blipFill>
        <p:spPr>
          <a:xfrm>
            <a:off x="323528" y="4725144"/>
            <a:ext cx="2808312" cy="1872208"/>
          </a:xfrm>
          <a:prstGeom prst="rect">
            <a:avLst/>
          </a:prstGeom>
          <a:noFill/>
          <a:ln>
            <a:noFill/>
          </a:ln>
        </p:spPr>
      </p:pic>
      <p:pic>
        <p:nvPicPr>
          <p:cNvPr id="210" name="Google Shape;210;p25" descr="E:\2wszystko\Izby Wysowa\_DSC2189.JPG"/>
          <p:cNvPicPr preferRelativeResize="0"/>
          <p:nvPr/>
        </p:nvPicPr>
        <p:blipFill rotWithShape="1">
          <a:blip r:embed="rId6">
            <a:alphaModFix/>
          </a:blip>
          <a:srcRect/>
          <a:stretch/>
        </p:blipFill>
        <p:spPr>
          <a:xfrm>
            <a:off x="827584" y="2204864"/>
            <a:ext cx="1584176" cy="2380517"/>
          </a:xfrm>
          <a:prstGeom prst="rect">
            <a:avLst/>
          </a:prstGeom>
          <a:noFill/>
          <a:ln>
            <a:noFill/>
          </a:ln>
        </p:spPr>
      </p:pic>
      <p:pic>
        <p:nvPicPr>
          <p:cNvPr id="211" name="Google Shape;211;p25" descr="C:\Users\Łukasz\Downloads\IMG-6821.jpg"/>
          <p:cNvPicPr preferRelativeResize="0"/>
          <p:nvPr/>
        </p:nvPicPr>
        <p:blipFill rotWithShape="1">
          <a:blip r:embed="rId7">
            <a:alphaModFix/>
          </a:blip>
          <a:srcRect/>
          <a:stretch/>
        </p:blipFill>
        <p:spPr>
          <a:xfrm>
            <a:off x="3275856" y="4869160"/>
            <a:ext cx="2952328" cy="16620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218" name="Google Shape;218;p26"/>
          <p:cNvSpPr txBox="1">
            <a:spLocks noGrp="1"/>
          </p:cNvSpPr>
          <p:nvPr>
            <p:ph type="body" idx="1"/>
          </p:nvPr>
        </p:nvSpPr>
        <p:spPr>
          <a:xfrm>
            <a:off x="539552" y="332656"/>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pl-PL" sz="3000"/>
              <a:t>In winter you can go skiing, snowboarding or cross-country skiing here.</a:t>
            </a:r>
            <a:endParaRPr sz="3000"/>
          </a:p>
        </p:txBody>
      </p:sp>
      <p:pic>
        <p:nvPicPr>
          <p:cNvPr id="219" name="Google Shape;219;p26" descr="E:\2wszystko\pulpit\deska\IMG_20170115_210934.jpg"/>
          <p:cNvPicPr preferRelativeResize="0"/>
          <p:nvPr/>
        </p:nvPicPr>
        <p:blipFill rotWithShape="1">
          <a:blip r:embed="rId3">
            <a:alphaModFix/>
          </a:blip>
          <a:srcRect/>
          <a:stretch/>
        </p:blipFill>
        <p:spPr>
          <a:xfrm>
            <a:off x="5580112" y="2204864"/>
            <a:ext cx="2599184" cy="3248980"/>
          </a:xfrm>
          <a:prstGeom prst="rect">
            <a:avLst/>
          </a:prstGeom>
          <a:noFill/>
          <a:ln>
            <a:noFill/>
          </a:ln>
        </p:spPr>
      </p:pic>
      <p:pic>
        <p:nvPicPr>
          <p:cNvPr id="220" name="Google Shape;220;p26" descr="E:\2wszystko\zdjęcia\zdjęcia\IMG_9677.JPG"/>
          <p:cNvPicPr preferRelativeResize="0"/>
          <p:nvPr/>
        </p:nvPicPr>
        <p:blipFill rotWithShape="1">
          <a:blip r:embed="rId4">
            <a:alphaModFix/>
          </a:blip>
          <a:srcRect/>
          <a:stretch/>
        </p:blipFill>
        <p:spPr>
          <a:xfrm>
            <a:off x="1835696" y="4197086"/>
            <a:ext cx="3456384" cy="2304256"/>
          </a:xfrm>
          <a:prstGeom prst="rect">
            <a:avLst/>
          </a:prstGeom>
          <a:noFill/>
          <a:ln>
            <a:noFill/>
          </a:ln>
        </p:spPr>
      </p:pic>
      <p:pic>
        <p:nvPicPr>
          <p:cNvPr id="221" name="Google Shape;221;p26" descr="C:\Users\Łukasz\Downloads\IMG-0073.jpg"/>
          <p:cNvPicPr preferRelativeResize="0"/>
          <p:nvPr/>
        </p:nvPicPr>
        <p:blipFill rotWithShape="1">
          <a:blip r:embed="rId5">
            <a:alphaModFix/>
          </a:blip>
          <a:srcRect/>
          <a:stretch/>
        </p:blipFill>
        <p:spPr>
          <a:xfrm>
            <a:off x="395536" y="1764867"/>
            <a:ext cx="3649350" cy="20241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227" name="Google Shape;227;p27"/>
          <p:cNvSpPr txBox="1">
            <a:spLocks noGrp="1"/>
          </p:cNvSpPr>
          <p:nvPr>
            <p:ph type="body" idx="1"/>
          </p:nvPr>
        </p:nvSpPr>
        <p:spPr>
          <a:xfrm>
            <a:off x="395536" y="404664"/>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pl-PL" sz="3000"/>
              <a:t>If you want to stay longer in this area, you can book a room in numerous bed-and-breakfasts.</a:t>
            </a:r>
            <a:endParaRPr sz="3000"/>
          </a:p>
        </p:txBody>
      </p:sp>
      <p:pic>
        <p:nvPicPr>
          <p:cNvPr id="228" name="Google Shape;228;p27" descr="Znalezione obrazy dla zapytania agroturystyka gorlice"/>
          <p:cNvPicPr preferRelativeResize="0"/>
          <p:nvPr/>
        </p:nvPicPr>
        <p:blipFill rotWithShape="1">
          <a:blip r:embed="rId3">
            <a:alphaModFix/>
          </a:blip>
          <a:srcRect/>
          <a:stretch/>
        </p:blipFill>
        <p:spPr>
          <a:xfrm>
            <a:off x="539552" y="1772816"/>
            <a:ext cx="3654406" cy="2520280"/>
          </a:xfrm>
          <a:prstGeom prst="rect">
            <a:avLst/>
          </a:prstGeom>
          <a:noFill/>
          <a:ln>
            <a:noFill/>
          </a:ln>
        </p:spPr>
      </p:pic>
      <p:sp>
        <p:nvSpPr>
          <p:cNvPr id="229" name="Google Shape;229;p27"/>
          <p:cNvSpPr/>
          <p:nvPr/>
        </p:nvSpPr>
        <p:spPr>
          <a:xfrm>
            <a:off x="467544" y="4221088"/>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https://meteor-turystyka.pl/skraweknieba-losie,losie.htm</a:t>
            </a:r>
            <a:endParaRPr sz="700">
              <a:solidFill>
                <a:schemeClr val="dk1"/>
              </a:solidFill>
              <a:latin typeface="Calibri"/>
              <a:ea typeface="Calibri"/>
              <a:cs typeface="Calibri"/>
              <a:sym typeface="Calibri"/>
            </a:endParaRPr>
          </a:p>
        </p:txBody>
      </p:sp>
      <p:pic>
        <p:nvPicPr>
          <p:cNvPr id="230" name="Google Shape;230;p27" descr="Willa Pere&amp;lstrok;ka"/>
          <p:cNvPicPr preferRelativeResize="0"/>
          <p:nvPr/>
        </p:nvPicPr>
        <p:blipFill rotWithShape="1">
          <a:blip r:embed="rId4">
            <a:alphaModFix/>
          </a:blip>
          <a:srcRect/>
          <a:stretch/>
        </p:blipFill>
        <p:spPr>
          <a:xfrm>
            <a:off x="5004048" y="1916832"/>
            <a:ext cx="3187208" cy="1979049"/>
          </a:xfrm>
          <a:prstGeom prst="rect">
            <a:avLst/>
          </a:prstGeom>
          <a:noFill/>
          <a:ln>
            <a:noFill/>
          </a:ln>
        </p:spPr>
      </p:pic>
      <p:sp>
        <p:nvSpPr>
          <p:cNvPr id="231" name="Google Shape;231;p27"/>
          <p:cNvSpPr/>
          <p:nvPr/>
        </p:nvSpPr>
        <p:spPr>
          <a:xfrm>
            <a:off x="4932040" y="3861048"/>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https://meteor-turystyka.pl/willaperelka,szymbark.html</a:t>
            </a:r>
            <a:endParaRPr sz="700">
              <a:solidFill>
                <a:schemeClr val="dk1"/>
              </a:solidFill>
              <a:latin typeface="Calibri"/>
              <a:ea typeface="Calibri"/>
              <a:cs typeface="Calibri"/>
              <a:sym typeface="Calibri"/>
            </a:endParaRPr>
          </a:p>
        </p:txBody>
      </p:sp>
      <p:pic>
        <p:nvPicPr>
          <p:cNvPr id="232" name="Google Shape;232;p27" descr="Znalezione obrazy dla zapytania owczarzówka agroturystyka"/>
          <p:cNvPicPr preferRelativeResize="0"/>
          <p:nvPr/>
        </p:nvPicPr>
        <p:blipFill rotWithShape="1">
          <a:blip r:embed="rId5">
            <a:alphaModFix/>
          </a:blip>
          <a:srcRect/>
          <a:stretch/>
        </p:blipFill>
        <p:spPr>
          <a:xfrm>
            <a:off x="3203848" y="4509120"/>
            <a:ext cx="3173338" cy="1853231"/>
          </a:xfrm>
          <a:prstGeom prst="rect">
            <a:avLst/>
          </a:prstGeom>
          <a:noFill/>
          <a:ln>
            <a:noFill/>
          </a:ln>
        </p:spPr>
      </p:pic>
      <p:sp>
        <p:nvSpPr>
          <p:cNvPr id="233" name="Google Shape;233;p27"/>
          <p:cNvSpPr/>
          <p:nvPr/>
        </p:nvSpPr>
        <p:spPr>
          <a:xfrm>
            <a:off x="3131840" y="6309320"/>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http://www.123noclegi.pl/malopolskie/mecina.html</a:t>
            </a:r>
            <a:endParaRPr sz="7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8"/>
          <p:cNvSpPr txBox="1">
            <a:spLocks noGrp="1"/>
          </p:cNvSpPr>
          <p:nvPr>
            <p:ph type="title"/>
          </p:nvPr>
        </p:nvSpPr>
        <p:spPr>
          <a:xfrm>
            <a:off x="395536"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Krynica Zdrój</a:t>
            </a:r>
            <a:endParaRPr b="1" i="1"/>
          </a:p>
        </p:txBody>
      </p:sp>
      <p:sp>
        <p:nvSpPr>
          <p:cNvPr id="239" name="Google Shape;239;p28"/>
          <p:cNvSpPr txBox="1">
            <a:spLocks noGrp="1"/>
          </p:cNvSpPr>
          <p:nvPr>
            <p:ph type="body" idx="1"/>
          </p:nvPr>
        </p:nvSpPr>
        <p:spPr>
          <a:xfrm>
            <a:off x="251520" y="1196752"/>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pl-PL" sz="3000"/>
              <a:t>Krynica is the biggest SPA in Poland.</a:t>
            </a:r>
            <a:endParaRPr sz="3000"/>
          </a:p>
        </p:txBody>
      </p:sp>
      <p:pic>
        <p:nvPicPr>
          <p:cNvPr id="240" name="Google Shape;240;p28" descr="Znalezione obrazy dla zapytania krynica zdrój"/>
          <p:cNvPicPr preferRelativeResize="0"/>
          <p:nvPr/>
        </p:nvPicPr>
        <p:blipFill rotWithShape="1">
          <a:blip r:embed="rId3">
            <a:alphaModFix/>
          </a:blip>
          <a:srcRect/>
          <a:stretch/>
        </p:blipFill>
        <p:spPr>
          <a:xfrm>
            <a:off x="4860032" y="2708920"/>
            <a:ext cx="3996445" cy="2664296"/>
          </a:xfrm>
          <a:prstGeom prst="rect">
            <a:avLst/>
          </a:prstGeom>
          <a:noFill/>
          <a:ln>
            <a:noFill/>
          </a:ln>
        </p:spPr>
      </p:pic>
      <p:sp>
        <p:nvSpPr>
          <p:cNvPr id="241" name="Google Shape;241;p28"/>
          <p:cNvSpPr/>
          <p:nvPr/>
        </p:nvSpPr>
        <p:spPr>
          <a:xfrm>
            <a:off x="7596336" y="5301208"/>
            <a:ext cx="124425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http://www.krynica-zdroj.pl/</a:t>
            </a:r>
            <a:endParaRPr sz="700">
              <a:solidFill>
                <a:schemeClr val="dk1"/>
              </a:solidFill>
              <a:latin typeface="Calibri"/>
              <a:ea typeface="Calibri"/>
              <a:cs typeface="Calibri"/>
              <a:sym typeface="Calibri"/>
            </a:endParaRPr>
          </a:p>
        </p:txBody>
      </p:sp>
      <p:pic>
        <p:nvPicPr>
          <p:cNvPr id="242" name="Google Shape;242;p28" descr="Znalezione obrazy dla zapytania krynica zdrój"/>
          <p:cNvPicPr preferRelativeResize="0"/>
          <p:nvPr/>
        </p:nvPicPr>
        <p:blipFill rotWithShape="1">
          <a:blip r:embed="rId4">
            <a:alphaModFix/>
          </a:blip>
          <a:srcRect/>
          <a:stretch/>
        </p:blipFill>
        <p:spPr>
          <a:xfrm>
            <a:off x="755576" y="3068960"/>
            <a:ext cx="3899144" cy="2592288"/>
          </a:xfrm>
          <a:prstGeom prst="rect">
            <a:avLst/>
          </a:prstGeom>
          <a:noFill/>
          <a:ln>
            <a:noFill/>
          </a:ln>
        </p:spPr>
      </p:pic>
      <p:sp>
        <p:nvSpPr>
          <p:cNvPr id="243" name="Google Shape;243;p28"/>
          <p:cNvSpPr/>
          <p:nvPr/>
        </p:nvSpPr>
        <p:spPr>
          <a:xfrm>
            <a:off x="755576" y="5589240"/>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http://www.krynica.pl/Wody-mineralne-c71.html</a:t>
            </a:r>
            <a:endParaRPr sz="7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9"/>
          <p:cNvSpPr txBox="1">
            <a:spLocks noGrp="1"/>
          </p:cNvSpPr>
          <p:nvPr>
            <p:ph type="title"/>
          </p:nvPr>
        </p:nvSpPr>
        <p:spPr>
          <a:xfrm>
            <a:off x="683568" y="204146"/>
            <a:ext cx="835292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249" name="Google Shape;249;p29"/>
          <p:cNvSpPr txBox="1">
            <a:spLocks noGrp="1"/>
          </p:cNvSpPr>
          <p:nvPr>
            <p:ph type="body" idx="1"/>
          </p:nvPr>
        </p:nvSpPr>
        <p:spPr>
          <a:xfrm>
            <a:off x="179512" y="204146"/>
            <a:ext cx="8856984"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pl-PL" sz="3000"/>
              <a:t>You can find here the Museum of Toys, a Pump Room and Wooden Architecture Trail. There are a lot of most beautiful examples of wooden architecture in the town, so it’s a fine place to take a walk and relax.</a:t>
            </a:r>
            <a:endParaRPr sz="3000"/>
          </a:p>
        </p:txBody>
      </p:sp>
      <p:pic>
        <p:nvPicPr>
          <p:cNvPr id="250" name="Google Shape;250;p29" descr="Znalezione obrazy dla zapytania krynica zdrój"/>
          <p:cNvPicPr preferRelativeResize="0"/>
          <p:nvPr/>
        </p:nvPicPr>
        <p:blipFill rotWithShape="1">
          <a:blip r:embed="rId3">
            <a:alphaModFix/>
          </a:blip>
          <a:srcRect/>
          <a:stretch/>
        </p:blipFill>
        <p:spPr>
          <a:xfrm>
            <a:off x="539552" y="3284984"/>
            <a:ext cx="3672408" cy="2717806"/>
          </a:xfrm>
          <a:prstGeom prst="rect">
            <a:avLst/>
          </a:prstGeom>
          <a:noFill/>
          <a:ln>
            <a:noFill/>
          </a:ln>
        </p:spPr>
      </p:pic>
      <p:sp>
        <p:nvSpPr>
          <p:cNvPr id="251" name="Google Shape;251;p29"/>
          <p:cNvSpPr/>
          <p:nvPr/>
        </p:nvSpPr>
        <p:spPr>
          <a:xfrm>
            <a:off x="539552" y="5949280"/>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http://www.beskidsadecki.eu/index.php?id=sadecki_miejscowosci&amp;sk=Krynica</a:t>
            </a:r>
            <a:endParaRPr sz="700">
              <a:solidFill>
                <a:schemeClr val="dk1"/>
              </a:solidFill>
              <a:latin typeface="Calibri"/>
              <a:ea typeface="Calibri"/>
              <a:cs typeface="Calibri"/>
              <a:sym typeface="Calibri"/>
            </a:endParaRPr>
          </a:p>
        </p:txBody>
      </p:sp>
      <p:pic>
        <p:nvPicPr>
          <p:cNvPr id="252" name="Google Shape;252;p29" descr="Podobny obraz"/>
          <p:cNvPicPr preferRelativeResize="0"/>
          <p:nvPr/>
        </p:nvPicPr>
        <p:blipFill rotWithShape="1">
          <a:blip r:embed="rId4">
            <a:alphaModFix/>
          </a:blip>
          <a:srcRect/>
          <a:stretch/>
        </p:blipFill>
        <p:spPr>
          <a:xfrm>
            <a:off x="5148064" y="3068960"/>
            <a:ext cx="3341171" cy="2088232"/>
          </a:xfrm>
          <a:prstGeom prst="rect">
            <a:avLst/>
          </a:prstGeom>
          <a:noFill/>
          <a:ln>
            <a:noFill/>
          </a:ln>
        </p:spPr>
      </p:pic>
      <p:sp>
        <p:nvSpPr>
          <p:cNvPr id="253" name="Google Shape;253;p29"/>
          <p:cNvSpPr/>
          <p:nvPr/>
        </p:nvSpPr>
        <p:spPr>
          <a:xfrm>
            <a:off x="6660232" y="5085184"/>
            <a:ext cx="187904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https://gazetakrakowska.pl/tag/gora-parkowa</a:t>
            </a:r>
            <a:endParaRPr sz="7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Pump Room</a:t>
            </a:r>
            <a:endParaRPr b="1" i="1"/>
          </a:p>
        </p:txBody>
      </p:sp>
      <p:sp>
        <p:nvSpPr>
          <p:cNvPr id="259" name="Google Shape;259;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3000"/>
              <a:buNone/>
            </a:pPr>
            <a:r>
              <a:rPr lang="pl-PL" sz="3000"/>
              <a:t>    There is a range of medical mineral waters of   different  kinds such as Jan, Słotwinka, Tadeusz, Zdrój Główny or Zuber. The last one is extremely famous because it cures stomach  and digestive problems.</a:t>
            </a:r>
            <a:endParaRPr/>
          </a:p>
          <a:p>
            <a:pPr marL="342900" lvl="0" indent="-152400" algn="just" rtl="0">
              <a:spcBef>
                <a:spcPts val="600"/>
              </a:spcBef>
              <a:spcAft>
                <a:spcPts val="0"/>
              </a:spcAft>
              <a:buClr>
                <a:schemeClr val="dk1"/>
              </a:buClr>
              <a:buSzPts val="3000"/>
              <a:buNone/>
            </a:pPr>
            <a:endParaRPr sz="3000"/>
          </a:p>
        </p:txBody>
      </p:sp>
      <p:pic>
        <p:nvPicPr>
          <p:cNvPr id="260" name="Google Shape;260;p30" descr="Znalezione obrazy dla zapytania pijalnia wód krynica zdrój"/>
          <p:cNvPicPr preferRelativeResize="0"/>
          <p:nvPr/>
        </p:nvPicPr>
        <p:blipFill rotWithShape="1">
          <a:blip r:embed="rId3">
            <a:alphaModFix/>
          </a:blip>
          <a:srcRect/>
          <a:stretch/>
        </p:blipFill>
        <p:spPr>
          <a:xfrm>
            <a:off x="5508104" y="3861048"/>
            <a:ext cx="3120347" cy="2340260"/>
          </a:xfrm>
          <a:prstGeom prst="rect">
            <a:avLst/>
          </a:prstGeom>
          <a:noFill/>
          <a:ln>
            <a:noFill/>
          </a:ln>
        </p:spPr>
      </p:pic>
      <p:sp>
        <p:nvSpPr>
          <p:cNvPr id="261" name="Google Shape;261;p30"/>
          <p:cNvSpPr/>
          <p:nvPr/>
        </p:nvSpPr>
        <p:spPr>
          <a:xfrm>
            <a:off x="5508104" y="6165304"/>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http://www.garnek.pl/ewinek2/2823719/krynica-zdroj-pijalnia-wod</a:t>
            </a:r>
            <a:endParaRPr sz="700">
              <a:solidFill>
                <a:schemeClr val="dk1"/>
              </a:solidFill>
              <a:latin typeface="Calibri"/>
              <a:ea typeface="Calibri"/>
              <a:cs typeface="Calibri"/>
              <a:sym typeface="Calibri"/>
            </a:endParaRPr>
          </a:p>
        </p:txBody>
      </p:sp>
      <p:pic>
        <p:nvPicPr>
          <p:cNvPr id="262" name="Google Shape;262;p30" descr="Pijalnia S&amp;lstrok;otwinka"/>
          <p:cNvPicPr preferRelativeResize="0"/>
          <p:nvPr/>
        </p:nvPicPr>
        <p:blipFill rotWithShape="1">
          <a:blip r:embed="rId4">
            <a:alphaModFix/>
          </a:blip>
          <a:srcRect/>
          <a:stretch/>
        </p:blipFill>
        <p:spPr>
          <a:xfrm>
            <a:off x="1187624" y="4149080"/>
            <a:ext cx="3202868" cy="1884041"/>
          </a:xfrm>
          <a:prstGeom prst="rect">
            <a:avLst/>
          </a:prstGeom>
          <a:noFill/>
          <a:ln>
            <a:noFill/>
          </a:ln>
        </p:spPr>
      </p:pic>
      <p:sp>
        <p:nvSpPr>
          <p:cNvPr id="263" name="Google Shape;263;p30"/>
          <p:cNvSpPr/>
          <p:nvPr/>
        </p:nvSpPr>
        <p:spPr>
          <a:xfrm>
            <a:off x="1456909" y="6101279"/>
            <a:ext cx="266429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http://www.krynica-zdroj.pl/pl/362/12/pijalnia-slotwinka.html</a:t>
            </a:r>
            <a:endParaRPr sz="7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1"/>
          <p:cNvSpPr txBox="1">
            <a:spLocks noGrp="1"/>
          </p:cNvSpPr>
          <p:nvPr>
            <p:ph type="title"/>
          </p:nvPr>
        </p:nvSpPr>
        <p:spPr>
          <a:xfrm>
            <a:off x="467544"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Stróże Bartnik Sądecki</a:t>
            </a:r>
            <a:endParaRPr b="1" i="1"/>
          </a:p>
        </p:txBody>
      </p:sp>
      <p:sp>
        <p:nvSpPr>
          <p:cNvPr id="269" name="Google Shape;269;p31"/>
          <p:cNvSpPr txBox="1">
            <a:spLocks noGrp="1"/>
          </p:cNvSpPr>
          <p:nvPr>
            <p:ph type="body" idx="1"/>
          </p:nvPr>
        </p:nvSpPr>
        <p:spPr>
          <a:xfrm>
            <a:off x="323528" y="1196752"/>
            <a:ext cx="8229600" cy="4525963"/>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dk1"/>
              </a:buClr>
              <a:buSzPts val="3000"/>
              <a:buNone/>
            </a:pPr>
            <a:r>
              <a:rPr lang="pl-PL" sz="3000"/>
              <a:t>Bee garden </a:t>
            </a:r>
            <a:r>
              <a:rPr lang="pl-PL" sz="3000" i="1"/>
              <a:t>Sądecki Bartnik </a:t>
            </a:r>
            <a:r>
              <a:rPr lang="pl-PL" sz="3000"/>
              <a:t>buys and sells all possible bee products.They particularly care about the quality of honey</a:t>
            </a:r>
            <a:r>
              <a:rPr lang="pl-PL"/>
              <a:t>.</a:t>
            </a:r>
            <a:endParaRPr/>
          </a:p>
          <a:p>
            <a:pPr marL="342900" lvl="0" indent="-139700" algn="l" rtl="0">
              <a:spcBef>
                <a:spcPts val="640"/>
              </a:spcBef>
              <a:spcAft>
                <a:spcPts val="0"/>
              </a:spcAft>
              <a:buClr>
                <a:schemeClr val="dk1"/>
              </a:buClr>
              <a:buSzPts val="3200"/>
              <a:buNone/>
            </a:pPr>
            <a:endParaRPr/>
          </a:p>
        </p:txBody>
      </p:sp>
      <p:sp>
        <p:nvSpPr>
          <p:cNvPr id="270" name="Google Shape;270;p31"/>
          <p:cNvSpPr/>
          <p:nvPr/>
        </p:nvSpPr>
        <p:spPr>
          <a:xfrm>
            <a:off x="323528" y="3861048"/>
            <a:ext cx="45720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800">
                <a:solidFill>
                  <a:schemeClr val="dk1"/>
                </a:solidFill>
                <a:latin typeface="Calibri"/>
                <a:ea typeface="Calibri"/>
                <a:cs typeface="Calibri"/>
                <a:sym typeface="Calibri"/>
              </a:rPr>
              <a:t>/</a:t>
            </a:r>
            <a:endParaRPr sz="800">
              <a:solidFill>
                <a:schemeClr val="dk1"/>
              </a:solidFill>
              <a:latin typeface="Calibri"/>
              <a:ea typeface="Calibri"/>
              <a:cs typeface="Calibri"/>
              <a:sym typeface="Calibri"/>
            </a:endParaRPr>
          </a:p>
        </p:txBody>
      </p:sp>
      <p:pic>
        <p:nvPicPr>
          <p:cNvPr id="271" name="Google Shape;271;p31" descr="Stró&amp;zdot;e. Bartnik S&amp;aogon;decki, czyli królestwo pszczó&amp;lstrok; "/>
          <p:cNvPicPr preferRelativeResize="0"/>
          <p:nvPr/>
        </p:nvPicPr>
        <p:blipFill rotWithShape="1">
          <a:blip r:embed="rId3">
            <a:alphaModFix/>
          </a:blip>
          <a:srcRect/>
          <a:stretch/>
        </p:blipFill>
        <p:spPr>
          <a:xfrm>
            <a:off x="254188" y="3591019"/>
            <a:ext cx="3813756" cy="2574285"/>
          </a:xfrm>
          <a:prstGeom prst="rect">
            <a:avLst/>
          </a:prstGeom>
          <a:noFill/>
          <a:ln>
            <a:noFill/>
          </a:ln>
        </p:spPr>
      </p:pic>
      <p:sp>
        <p:nvSpPr>
          <p:cNvPr id="272" name="Google Shape;272;p31"/>
          <p:cNvSpPr/>
          <p:nvPr/>
        </p:nvSpPr>
        <p:spPr>
          <a:xfrm>
            <a:off x="251520" y="6093296"/>
            <a:ext cx="45720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800">
                <a:solidFill>
                  <a:schemeClr val="dk1"/>
                </a:solidFill>
                <a:latin typeface="Calibri"/>
                <a:ea typeface="Calibri"/>
                <a:cs typeface="Calibri"/>
                <a:sym typeface="Calibri"/>
              </a:rPr>
              <a:t>http://www.krajoznawcy.info.pl/bartnik-sadecki-czyli-krolestwo-pszczol-37302</a:t>
            </a:r>
            <a:endParaRPr sz="800">
              <a:solidFill>
                <a:schemeClr val="dk1"/>
              </a:solidFill>
              <a:latin typeface="Calibri"/>
              <a:ea typeface="Calibri"/>
              <a:cs typeface="Calibri"/>
              <a:sym typeface="Calibri"/>
            </a:endParaRPr>
          </a:p>
        </p:txBody>
      </p:sp>
      <p:pic>
        <p:nvPicPr>
          <p:cNvPr id="273" name="Google Shape;273;p31" descr="Znalezione obrazy dla zapytania stró&amp;zdot;e bartnik"/>
          <p:cNvPicPr preferRelativeResize="0"/>
          <p:nvPr/>
        </p:nvPicPr>
        <p:blipFill rotWithShape="1">
          <a:blip r:embed="rId4">
            <a:alphaModFix/>
          </a:blip>
          <a:srcRect/>
          <a:stretch/>
        </p:blipFill>
        <p:spPr>
          <a:xfrm>
            <a:off x="4716016" y="3789040"/>
            <a:ext cx="3707402" cy="2479326"/>
          </a:xfrm>
          <a:prstGeom prst="rect">
            <a:avLst/>
          </a:prstGeom>
          <a:noFill/>
          <a:ln>
            <a:noFill/>
          </a:ln>
        </p:spPr>
      </p:pic>
      <p:sp>
        <p:nvSpPr>
          <p:cNvPr id="274" name="Google Shape;274;p31"/>
          <p:cNvSpPr/>
          <p:nvPr/>
        </p:nvSpPr>
        <p:spPr>
          <a:xfrm>
            <a:off x="4572000" y="6237312"/>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http://ekologia.yum.pl/index.php/pasieka-hodowlana-sadecki-bartnik/</a:t>
            </a:r>
            <a:endParaRPr sz="700">
              <a:solidFill>
                <a:schemeClr val="dk1"/>
              </a:solidFill>
              <a:latin typeface="Calibri"/>
              <a:ea typeface="Calibri"/>
              <a:cs typeface="Calibri"/>
              <a:sym typeface="Calibri"/>
            </a:endParaRPr>
          </a:p>
        </p:txBody>
      </p:sp>
      <p:sp>
        <p:nvSpPr>
          <p:cNvPr id="275" name="Google Shape;275;p31"/>
          <p:cNvSpPr/>
          <p:nvPr/>
        </p:nvSpPr>
        <p:spPr>
          <a:xfrm>
            <a:off x="899592" y="6165304"/>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4" descr="C:\Users\Łukasz\Downloads\810.jpg"/>
          <p:cNvPicPr preferRelativeResize="0"/>
          <p:nvPr/>
        </p:nvPicPr>
        <p:blipFill rotWithShape="1">
          <a:blip r:embed="rId3">
            <a:alphaModFix/>
          </a:blip>
          <a:srcRect/>
          <a:stretch/>
        </p:blipFill>
        <p:spPr>
          <a:xfrm>
            <a:off x="-468560" y="-52974"/>
            <a:ext cx="10225136" cy="6910974"/>
          </a:xfrm>
          <a:prstGeom prst="rect">
            <a:avLst/>
          </a:prstGeom>
          <a:noFill/>
          <a:ln>
            <a:noFill/>
          </a:ln>
          <a:effectLst>
            <a:outerShdw blurRad="495300" dist="50800" dir="5400000" algn="ctr" rotWithShape="0">
              <a:srgbClr val="000000">
                <a:alpha val="0"/>
              </a:srgbClr>
            </a:outerShdw>
          </a:effectLst>
        </p:spPr>
      </p:pic>
      <p:sp>
        <p:nvSpPr>
          <p:cNvPr id="94" name="Google Shape;94;p14"/>
          <p:cNvSpPr txBox="1">
            <a:spLocks noGrp="1"/>
          </p:cNvSpPr>
          <p:nvPr>
            <p:ph type="ctrTitle"/>
          </p:nvPr>
        </p:nvSpPr>
        <p:spPr>
          <a:xfrm>
            <a:off x="539552" y="2204864"/>
            <a:ext cx="7772400" cy="15841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6000"/>
              <a:buFont typeface="Calibri"/>
              <a:buNone/>
            </a:pPr>
            <a:r>
              <a:rPr lang="pl-PL" sz="6000" b="1" i="1"/>
              <a:t>School</a:t>
            </a:r>
            <a:endParaRPr sz="6000" b="1" i="1"/>
          </a:p>
        </p:txBody>
      </p:sp>
      <p:sp>
        <p:nvSpPr>
          <p:cNvPr id="95" name="Google Shape;95;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2" descr="Znalezione obrazy dla zapytania stró&amp;zdot;e bartnik"/>
          <p:cNvPicPr preferRelativeResize="0"/>
          <p:nvPr/>
        </p:nvPicPr>
        <p:blipFill rotWithShape="1">
          <a:blip r:embed="rId3">
            <a:alphaModFix/>
          </a:blip>
          <a:srcRect/>
          <a:stretch/>
        </p:blipFill>
        <p:spPr>
          <a:xfrm>
            <a:off x="827584" y="548680"/>
            <a:ext cx="4035102" cy="2736304"/>
          </a:xfrm>
          <a:prstGeom prst="rect">
            <a:avLst/>
          </a:prstGeom>
          <a:noFill/>
          <a:ln>
            <a:noFill/>
          </a:ln>
        </p:spPr>
      </p:pic>
      <p:sp>
        <p:nvSpPr>
          <p:cNvPr id="281" name="Google Shape;281;p32"/>
          <p:cNvSpPr/>
          <p:nvPr/>
        </p:nvSpPr>
        <p:spPr>
          <a:xfrm>
            <a:off x="755576" y="3212976"/>
            <a:ext cx="3042821"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800">
                <a:solidFill>
                  <a:schemeClr val="dk1"/>
                </a:solidFill>
                <a:latin typeface="Calibri"/>
                <a:ea typeface="Calibri"/>
                <a:cs typeface="Calibri"/>
                <a:sym typeface="Calibri"/>
              </a:rPr>
              <a:t>http://ozpsandomierz.pl/2017/02/25/dom-pszczelarza-w-kamiannej</a:t>
            </a:r>
            <a:endParaRPr sz="1800">
              <a:solidFill>
                <a:schemeClr val="dk1"/>
              </a:solidFill>
              <a:latin typeface="Calibri"/>
              <a:ea typeface="Calibri"/>
              <a:cs typeface="Calibri"/>
              <a:sym typeface="Calibri"/>
            </a:endParaRPr>
          </a:p>
        </p:txBody>
      </p:sp>
      <p:pic>
        <p:nvPicPr>
          <p:cNvPr id="282" name="Google Shape;282;p32" descr="Znalezione obrazy dla zapytania stró&amp;zdot;e bartnik"/>
          <p:cNvPicPr preferRelativeResize="0"/>
          <p:nvPr/>
        </p:nvPicPr>
        <p:blipFill rotWithShape="1">
          <a:blip r:embed="rId4">
            <a:alphaModFix/>
          </a:blip>
          <a:srcRect/>
          <a:stretch/>
        </p:blipFill>
        <p:spPr>
          <a:xfrm>
            <a:off x="4139952" y="3356992"/>
            <a:ext cx="4320480" cy="2877441"/>
          </a:xfrm>
          <a:prstGeom prst="rect">
            <a:avLst/>
          </a:prstGeom>
          <a:noFill/>
          <a:ln>
            <a:noFill/>
          </a:ln>
        </p:spPr>
      </p:pic>
      <p:sp>
        <p:nvSpPr>
          <p:cNvPr id="283" name="Google Shape;283;p32"/>
          <p:cNvSpPr/>
          <p:nvPr/>
        </p:nvSpPr>
        <p:spPr>
          <a:xfrm>
            <a:off x="4139952" y="6165304"/>
            <a:ext cx="266290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800">
                <a:solidFill>
                  <a:schemeClr val="dk1"/>
                </a:solidFill>
                <a:latin typeface="Calibri"/>
                <a:ea typeface="Calibri"/>
                <a:cs typeface="Calibri"/>
                <a:sym typeface="Calibri"/>
              </a:rPr>
              <a:t>http://www.appen.pl/koronasadecka/?attachment_id=313</a:t>
            </a:r>
            <a:endParaRPr sz="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p:txBody>
      </p:sp>
      <p:pic>
        <p:nvPicPr>
          <p:cNvPr id="289" name="Google Shape;289;p33" descr="E:\Nowy folder (2)\góry\DSC_0590.JPG"/>
          <p:cNvPicPr preferRelativeResize="0"/>
          <p:nvPr/>
        </p:nvPicPr>
        <p:blipFill rotWithShape="1">
          <a:blip r:embed="rId3">
            <a:alphaModFix/>
          </a:blip>
          <a:srcRect/>
          <a:stretch/>
        </p:blipFill>
        <p:spPr>
          <a:xfrm>
            <a:off x="-972616" y="-27384"/>
            <a:ext cx="10328076" cy="6885384"/>
          </a:xfrm>
          <a:prstGeom prst="rect">
            <a:avLst/>
          </a:prstGeom>
          <a:noFill/>
          <a:ln>
            <a:noFill/>
          </a:ln>
        </p:spPr>
      </p:pic>
      <p:sp>
        <p:nvSpPr>
          <p:cNvPr id="290" name="Google Shape;290;p33"/>
          <p:cNvSpPr txBox="1">
            <a:spLocks noGrp="1"/>
          </p:cNvSpPr>
          <p:nvPr>
            <p:ph type="title"/>
          </p:nvPr>
        </p:nvSpPr>
        <p:spPr>
          <a:xfrm>
            <a:off x="467544" y="191683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Mountains</a:t>
            </a:r>
            <a:endParaRPr b="1" i="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The Tatra Mountains</a:t>
            </a:r>
            <a:endParaRPr b="1" i="1"/>
          </a:p>
        </p:txBody>
      </p:sp>
      <p:sp>
        <p:nvSpPr>
          <p:cNvPr id="296" name="Google Shape;296;p34"/>
          <p:cNvSpPr txBox="1">
            <a:spLocks noGrp="1"/>
          </p:cNvSpPr>
          <p:nvPr>
            <p:ph type="body" idx="1"/>
          </p:nvPr>
        </p:nvSpPr>
        <p:spPr>
          <a:xfrm>
            <a:off x="467544" y="1268760"/>
            <a:ext cx="8229600" cy="45259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000"/>
              <a:buNone/>
            </a:pPr>
            <a:r>
              <a:rPr lang="pl-PL" sz="3000"/>
              <a:t>You can take active holiday here, climbing, hiking and admiring the breathtaking views.</a:t>
            </a:r>
            <a:endParaRPr sz="3000"/>
          </a:p>
        </p:txBody>
      </p:sp>
      <p:pic>
        <p:nvPicPr>
          <p:cNvPr id="297" name="Google Shape;297;p34" descr="E:\Nowy folder (2)\góry\DSC_0378.JPG"/>
          <p:cNvPicPr preferRelativeResize="0"/>
          <p:nvPr/>
        </p:nvPicPr>
        <p:blipFill rotWithShape="1">
          <a:blip r:embed="rId3">
            <a:alphaModFix/>
          </a:blip>
          <a:srcRect/>
          <a:stretch/>
        </p:blipFill>
        <p:spPr>
          <a:xfrm>
            <a:off x="6156176" y="2420888"/>
            <a:ext cx="2808311" cy="1872208"/>
          </a:xfrm>
          <a:prstGeom prst="rect">
            <a:avLst/>
          </a:prstGeom>
          <a:noFill/>
          <a:ln>
            <a:noFill/>
          </a:ln>
        </p:spPr>
      </p:pic>
      <p:pic>
        <p:nvPicPr>
          <p:cNvPr id="298" name="Google Shape;298;p34" descr="E:\Nowy folder (2)\góry\IMG_5156.JPG"/>
          <p:cNvPicPr preferRelativeResize="0"/>
          <p:nvPr/>
        </p:nvPicPr>
        <p:blipFill rotWithShape="1">
          <a:blip r:embed="rId4">
            <a:alphaModFix/>
          </a:blip>
          <a:srcRect/>
          <a:stretch/>
        </p:blipFill>
        <p:spPr>
          <a:xfrm>
            <a:off x="611560" y="2852936"/>
            <a:ext cx="2328258" cy="1746193"/>
          </a:xfrm>
          <a:prstGeom prst="rect">
            <a:avLst/>
          </a:prstGeom>
          <a:noFill/>
          <a:ln>
            <a:noFill/>
          </a:ln>
        </p:spPr>
      </p:pic>
      <p:pic>
        <p:nvPicPr>
          <p:cNvPr id="299" name="Google Shape;299;p34" descr="E:\Nowy folder (2)\góry\DSC_0333.JPG"/>
          <p:cNvPicPr preferRelativeResize="0"/>
          <p:nvPr/>
        </p:nvPicPr>
        <p:blipFill rotWithShape="1">
          <a:blip r:embed="rId5">
            <a:alphaModFix/>
          </a:blip>
          <a:srcRect/>
          <a:stretch/>
        </p:blipFill>
        <p:spPr>
          <a:xfrm>
            <a:off x="3635896" y="2924944"/>
            <a:ext cx="2141984" cy="3212976"/>
          </a:xfrm>
          <a:prstGeom prst="rect">
            <a:avLst/>
          </a:prstGeom>
          <a:noFill/>
          <a:ln>
            <a:noFill/>
          </a:ln>
        </p:spPr>
      </p:pic>
      <p:pic>
        <p:nvPicPr>
          <p:cNvPr id="300" name="Google Shape;300;p34" descr="E:\Nowy folder (2)\góry\DSC_0283.JPG"/>
          <p:cNvPicPr preferRelativeResize="0"/>
          <p:nvPr/>
        </p:nvPicPr>
        <p:blipFill rotWithShape="1">
          <a:blip r:embed="rId6">
            <a:alphaModFix/>
          </a:blip>
          <a:srcRect/>
          <a:stretch/>
        </p:blipFill>
        <p:spPr>
          <a:xfrm>
            <a:off x="6084168" y="4653136"/>
            <a:ext cx="2699792" cy="1799861"/>
          </a:xfrm>
          <a:prstGeom prst="rect">
            <a:avLst/>
          </a:prstGeom>
          <a:noFill/>
          <a:ln>
            <a:noFill/>
          </a:ln>
        </p:spPr>
      </p:pic>
      <p:pic>
        <p:nvPicPr>
          <p:cNvPr id="301" name="Google Shape;301;p34" descr="E:\Nowy folder (2)\góry\IMG-0887.JPG"/>
          <p:cNvPicPr preferRelativeResize="0"/>
          <p:nvPr/>
        </p:nvPicPr>
        <p:blipFill rotWithShape="1">
          <a:blip r:embed="rId7">
            <a:alphaModFix/>
          </a:blip>
          <a:srcRect/>
          <a:stretch/>
        </p:blipFill>
        <p:spPr>
          <a:xfrm>
            <a:off x="827584" y="4725144"/>
            <a:ext cx="2592288" cy="194421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307" name="Google Shape;307;p35"/>
          <p:cNvSpPr txBox="1">
            <a:spLocks noGrp="1"/>
          </p:cNvSpPr>
          <p:nvPr>
            <p:ph type="body" idx="1"/>
          </p:nvPr>
        </p:nvSpPr>
        <p:spPr>
          <a:xfrm>
            <a:off x="179512" y="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endParaRPr sz="3000"/>
          </a:p>
          <a:p>
            <a:pPr marL="0" lvl="0" indent="0" algn="l" rtl="0">
              <a:spcBef>
                <a:spcPts val="600"/>
              </a:spcBef>
              <a:spcAft>
                <a:spcPts val="0"/>
              </a:spcAft>
              <a:buClr>
                <a:schemeClr val="dk1"/>
              </a:buClr>
              <a:buSzPts val="3000"/>
              <a:buNone/>
            </a:pPr>
            <a:r>
              <a:rPr lang="pl-PL" sz="3000"/>
              <a:t>In winter you can practise different kinds of winter sports here. </a:t>
            </a:r>
            <a:endParaRPr/>
          </a:p>
          <a:p>
            <a:pPr marL="0" lvl="0" indent="0" algn="l" rtl="0">
              <a:spcBef>
                <a:spcPts val="600"/>
              </a:spcBef>
              <a:spcAft>
                <a:spcPts val="0"/>
              </a:spcAft>
              <a:buClr>
                <a:schemeClr val="dk1"/>
              </a:buClr>
              <a:buSzPts val="3000"/>
              <a:buNone/>
            </a:pPr>
            <a:r>
              <a:rPr lang="pl-PL" sz="3000"/>
              <a:t>The highest peak in Poland is Rysy at 2499 m.</a:t>
            </a:r>
            <a:endParaRPr sz="3000"/>
          </a:p>
        </p:txBody>
      </p:sp>
      <p:pic>
        <p:nvPicPr>
          <p:cNvPr id="308" name="Google Shape;308;p35" descr="Znalezione obrazy dla zapytania gerlach i rysy"/>
          <p:cNvPicPr preferRelativeResize="0"/>
          <p:nvPr/>
        </p:nvPicPr>
        <p:blipFill rotWithShape="1">
          <a:blip r:embed="rId3">
            <a:alphaModFix/>
          </a:blip>
          <a:srcRect/>
          <a:stretch/>
        </p:blipFill>
        <p:spPr>
          <a:xfrm>
            <a:off x="251520" y="2132856"/>
            <a:ext cx="4608247" cy="3457972"/>
          </a:xfrm>
          <a:prstGeom prst="rect">
            <a:avLst/>
          </a:prstGeom>
          <a:noFill/>
          <a:ln>
            <a:noFill/>
          </a:ln>
        </p:spPr>
      </p:pic>
      <p:sp>
        <p:nvSpPr>
          <p:cNvPr id="309" name="Google Shape;309;p35"/>
          <p:cNvSpPr/>
          <p:nvPr/>
        </p:nvSpPr>
        <p:spPr>
          <a:xfrm>
            <a:off x="395536" y="5589240"/>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http://gorskazawierucha.pl/tatry/tatry-wysokie/rysy/attachment/rysy-19-ciezki-szczyt-wysoka-i-gerlach/</a:t>
            </a:r>
            <a:endParaRPr sz="700">
              <a:solidFill>
                <a:schemeClr val="dk1"/>
              </a:solidFill>
              <a:latin typeface="Calibri"/>
              <a:ea typeface="Calibri"/>
              <a:cs typeface="Calibri"/>
              <a:sym typeface="Calibri"/>
            </a:endParaRPr>
          </a:p>
        </p:txBody>
      </p:sp>
      <p:sp>
        <p:nvSpPr>
          <p:cNvPr id="310" name="Google Shape;310;p35" descr="Znalezione obrazy dla zapytania gerlach i"/>
          <p:cNvSpPr/>
          <p:nvPr/>
        </p:nvSpPr>
        <p:spPr>
          <a:xfrm>
            <a:off x="155575" y="-2209800"/>
            <a:ext cx="6143625" cy="461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35" descr="Znalezione obrazy dla zapytania gerlach i"/>
          <p:cNvSpPr/>
          <p:nvPr/>
        </p:nvSpPr>
        <p:spPr>
          <a:xfrm>
            <a:off x="155575" y="-2209800"/>
            <a:ext cx="6143625" cy="461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35" descr="Zdj&amp;eogon;cia: S&amp;lstrok;awkowski Szczyt, Tatry, widok na Gerlach i kilka tam szczytów :), S&amp;lstrok;OWACJA"/>
          <p:cNvSpPr/>
          <p:nvPr/>
        </p:nvSpPr>
        <p:spPr>
          <a:xfrm>
            <a:off x="155575" y="-3886200"/>
            <a:ext cx="8096250" cy="8096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3" name="Google Shape;313;p35" descr="Podobny obraz"/>
          <p:cNvPicPr preferRelativeResize="0"/>
          <p:nvPr/>
        </p:nvPicPr>
        <p:blipFill rotWithShape="1">
          <a:blip r:embed="rId4">
            <a:alphaModFix/>
          </a:blip>
          <a:srcRect/>
          <a:stretch/>
        </p:blipFill>
        <p:spPr>
          <a:xfrm>
            <a:off x="5148064" y="2852936"/>
            <a:ext cx="3744416" cy="2499720"/>
          </a:xfrm>
          <a:prstGeom prst="rect">
            <a:avLst/>
          </a:prstGeom>
          <a:noFill/>
          <a:ln>
            <a:noFill/>
          </a:ln>
        </p:spPr>
      </p:pic>
      <p:sp>
        <p:nvSpPr>
          <p:cNvPr id="314" name="Google Shape;314;p35"/>
          <p:cNvSpPr/>
          <p:nvPr/>
        </p:nvSpPr>
        <p:spPr>
          <a:xfrm>
            <a:off x="5148064" y="5301208"/>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http://jozef-pyce.flog.pl/wpis/10541266/slawkowski-szczyt-widok-na-gerlach</a:t>
            </a:r>
            <a:endParaRPr sz="7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6"/>
          <p:cNvSpPr txBox="1">
            <a:spLocks noGrp="1"/>
          </p:cNvSpPr>
          <p:nvPr>
            <p:ph type="title"/>
          </p:nvPr>
        </p:nvSpPr>
        <p:spPr>
          <a:xfrm>
            <a:off x="611560"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Bieszczady Mountains</a:t>
            </a:r>
            <a:endParaRPr b="1" i="1"/>
          </a:p>
        </p:txBody>
      </p:sp>
      <p:pic>
        <p:nvPicPr>
          <p:cNvPr id="320" name="Google Shape;320;p36" descr="E:\Nowy folder (2)\góry\IMG_3371.JPG"/>
          <p:cNvPicPr preferRelativeResize="0"/>
          <p:nvPr/>
        </p:nvPicPr>
        <p:blipFill rotWithShape="1">
          <a:blip r:embed="rId3">
            <a:alphaModFix/>
          </a:blip>
          <a:srcRect/>
          <a:stretch/>
        </p:blipFill>
        <p:spPr>
          <a:xfrm>
            <a:off x="5004048" y="3645024"/>
            <a:ext cx="2996952" cy="2996952"/>
          </a:xfrm>
          <a:prstGeom prst="rect">
            <a:avLst/>
          </a:prstGeom>
          <a:noFill/>
          <a:ln>
            <a:noFill/>
          </a:ln>
        </p:spPr>
      </p:pic>
      <p:pic>
        <p:nvPicPr>
          <p:cNvPr id="321" name="Google Shape;321;p36" descr="E:\2wszystko\zdjęcia\DSCN1291.JPG"/>
          <p:cNvPicPr preferRelativeResize="0"/>
          <p:nvPr/>
        </p:nvPicPr>
        <p:blipFill rotWithShape="1">
          <a:blip r:embed="rId4">
            <a:alphaModFix/>
          </a:blip>
          <a:srcRect/>
          <a:stretch/>
        </p:blipFill>
        <p:spPr>
          <a:xfrm>
            <a:off x="4860032" y="980728"/>
            <a:ext cx="3312368" cy="2484276"/>
          </a:xfrm>
          <a:prstGeom prst="rect">
            <a:avLst/>
          </a:prstGeom>
          <a:noFill/>
          <a:ln>
            <a:noFill/>
          </a:ln>
        </p:spPr>
      </p:pic>
      <p:pic>
        <p:nvPicPr>
          <p:cNvPr id="322" name="Google Shape;322;p36" descr="C:\Users\Łukasz\Downloads\IMG-7052.JPG"/>
          <p:cNvPicPr preferRelativeResize="0"/>
          <p:nvPr/>
        </p:nvPicPr>
        <p:blipFill rotWithShape="1">
          <a:blip r:embed="rId5">
            <a:alphaModFix/>
          </a:blip>
          <a:srcRect/>
          <a:stretch/>
        </p:blipFill>
        <p:spPr>
          <a:xfrm>
            <a:off x="971600" y="1052736"/>
            <a:ext cx="3240360" cy="2430270"/>
          </a:xfrm>
          <a:prstGeom prst="rect">
            <a:avLst/>
          </a:prstGeom>
          <a:noFill/>
          <a:ln>
            <a:noFill/>
          </a:ln>
        </p:spPr>
      </p:pic>
      <p:pic>
        <p:nvPicPr>
          <p:cNvPr id="323" name="Google Shape;323;p36" descr="C:\Users\Łukasz\Downloads\IMG-7053.JPG"/>
          <p:cNvPicPr preferRelativeResize="0">
            <a:picLocks noGrp="1"/>
          </p:cNvPicPr>
          <p:nvPr>
            <p:ph type="body" idx="1"/>
          </p:nvPr>
        </p:nvPicPr>
        <p:blipFill rotWithShape="1">
          <a:blip r:embed="rId6">
            <a:alphaModFix/>
          </a:blip>
          <a:srcRect/>
          <a:stretch/>
        </p:blipFill>
        <p:spPr>
          <a:xfrm>
            <a:off x="1475656" y="3573016"/>
            <a:ext cx="2448272" cy="30963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7"/>
          <p:cNvSpPr txBox="1">
            <a:spLocks noGrp="1"/>
          </p:cNvSpPr>
          <p:nvPr>
            <p:ph type="title"/>
          </p:nvPr>
        </p:nvSpPr>
        <p:spPr>
          <a:xfrm>
            <a:off x="-828600" y="26064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Pieniny Mountains</a:t>
            </a:r>
            <a:endParaRPr b="1" i="1"/>
          </a:p>
        </p:txBody>
      </p:sp>
      <p:pic>
        <p:nvPicPr>
          <p:cNvPr id="329" name="Google Shape;329;p37" descr="C:\Users\Łukasz\Desktop\zdj.a\100APPLE\IMG_0792.JPG"/>
          <p:cNvPicPr preferRelativeResize="0"/>
          <p:nvPr/>
        </p:nvPicPr>
        <p:blipFill rotWithShape="1">
          <a:blip r:embed="rId3">
            <a:alphaModFix/>
          </a:blip>
          <a:srcRect/>
          <a:stretch/>
        </p:blipFill>
        <p:spPr>
          <a:xfrm>
            <a:off x="5148064" y="4077072"/>
            <a:ext cx="3240360" cy="2430270"/>
          </a:xfrm>
          <a:prstGeom prst="rect">
            <a:avLst/>
          </a:prstGeom>
          <a:noFill/>
          <a:ln>
            <a:noFill/>
          </a:ln>
        </p:spPr>
      </p:pic>
      <p:pic>
        <p:nvPicPr>
          <p:cNvPr id="330" name="Google Shape;330;p37" descr="C:\Users\Łukasz\Downloads\20180422_110348(1)_resized.jpg"/>
          <p:cNvPicPr preferRelativeResize="0"/>
          <p:nvPr/>
        </p:nvPicPr>
        <p:blipFill rotWithShape="1">
          <a:blip r:embed="rId4">
            <a:alphaModFix/>
          </a:blip>
          <a:srcRect/>
          <a:stretch/>
        </p:blipFill>
        <p:spPr>
          <a:xfrm>
            <a:off x="251520" y="4149080"/>
            <a:ext cx="4353734" cy="2448272"/>
          </a:xfrm>
          <a:prstGeom prst="rect">
            <a:avLst/>
          </a:prstGeom>
          <a:noFill/>
          <a:ln>
            <a:noFill/>
          </a:ln>
        </p:spPr>
      </p:pic>
      <p:sp>
        <p:nvSpPr>
          <p:cNvPr id="331" name="Google Shape;331;p37"/>
          <p:cNvSpPr txBox="1">
            <a:spLocks noGrp="1"/>
          </p:cNvSpPr>
          <p:nvPr>
            <p:ph type="body" idx="1"/>
          </p:nvPr>
        </p:nvSpPr>
        <p:spPr>
          <a:xfrm>
            <a:off x="611560" y="1772816"/>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endParaRPr/>
          </a:p>
        </p:txBody>
      </p:sp>
      <p:pic>
        <p:nvPicPr>
          <p:cNvPr id="332" name="Google Shape;332;p37" descr="C:\Users\Łukasz\Downloads\20180422_132701(1)_resized.jpg"/>
          <p:cNvPicPr preferRelativeResize="0"/>
          <p:nvPr/>
        </p:nvPicPr>
        <p:blipFill rotWithShape="1">
          <a:blip r:embed="rId5">
            <a:alphaModFix/>
          </a:blip>
          <a:srcRect/>
          <a:stretch/>
        </p:blipFill>
        <p:spPr>
          <a:xfrm>
            <a:off x="5868144" y="188640"/>
            <a:ext cx="2434045" cy="3684873"/>
          </a:xfrm>
          <a:prstGeom prst="rect">
            <a:avLst/>
          </a:prstGeom>
          <a:noFill/>
          <a:ln>
            <a:noFill/>
          </a:ln>
        </p:spPr>
      </p:pic>
      <p:pic>
        <p:nvPicPr>
          <p:cNvPr id="333" name="Google Shape;333;p37" descr="C:\Users\Łukasz\Downloads\20180422_133153_resized.jpg"/>
          <p:cNvPicPr preferRelativeResize="0"/>
          <p:nvPr/>
        </p:nvPicPr>
        <p:blipFill rotWithShape="1">
          <a:blip r:embed="rId6">
            <a:alphaModFix/>
          </a:blip>
          <a:srcRect/>
          <a:stretch/>
        </p:blipFill>
        <p:spPr>
          <a:xfrm>
            <a:off x="971600" y="1412776"/>
            <a:ext cx="4179700" cy="235040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8" descr="E:\Nowy folder (2)\inne\IMG-5104.JPG"/>
          <p:cNvPicPr preferRelativeResize="0">
            <a:picLocks noGrp="1"/>
          </p:cNvPicPr>
          <p:nvPr>
            <p:ph type="body" idx="1"/>
          </p:nvPr>
        </p:nvPicPr>
        <p:blipFill rotWithShape="1">
          <a:blip r:embed="rId3">
            <a:alphaModFix/>
          </a:blip>
          <a:srcRect/>
          <a:stretch/>
        </p:blipFill>
        <p:spPr>
          <a:xfrm>
            <a:off x="-327389" y="0"/>
            <a:ext cx="9471389" cy="7103542"/>
          </a:xfrm>
          <a:prstGeom prst="rect">
            <a:avLst/>
          </a:prstGeom>
          <a:noFill/>
          <a:ln>
            <a:noFill/>
          </a:ln>
        </p:spPr>
      </p:pic>
      <p:sp>
        <p:nvSpPr>
          <p:cNvPr id="339" name="Google Shape;339;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pl-PL" sz="3959" b="1" i="1"/>
              <a:t>The most beautiful cities and places  in Poland.</a:t>
            </a:r>
            <a:endParaRPr sz="3959" b="1" i="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9"/>
          <p:cNvSpPr txBox="1">
            <a:spLocks noGrp="1"/>
          </p:cNvSpPr>
          <p:nvPr>
            <p:ph type="title"/>
          </p:nvPr>
        </p:nvSpPr>
        <p:spPr>
          <a:xfrm>
            <a:off x="395536" y="-315416"/>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Cracow</a:t>
            </a:r>
            <a:endParaRPr b="1" i="1"/>
          </a:p>
        </p:txBody>
      </p:sp>
      <p:sp>
        <p:nvSpPr>
          <p:cNvPr id="345" name="Google Shape;345;p39"/>
          <p:cNvSpPr txBox="1">
            <a:spLocks noGrp="1"/>
          </p:cNvSpPr>
          <p:nvPr>
            <p:ph type="body" idx="1"/>
          </p:nvPr>
        </p:nvSpPr>
        <p:spPr>
          <a:xfrm>
            <a:off x="251520" y="476672"/>
            <a:ext cx="8640959" cy="452596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000"/>
              <a:buNone/>
            </a:pPr>
            <a:r>
              <a:rPr lang="pl-PL" sz="3000"/>
              <a:t>Cracow is the ex- capital of Poland and the main tourist attraction in the south of our country.         There are a lot of magnificent monuments here, like   St Mary’s Church or the most famous Wawel Castle-        in the past the home to the Polish royal families.</a:t>
            </a:r>
            <a:endParaRPr sz="3000"/>
          </a:p>
        </p:txBody>
      </p:sp>
      <p:pic>
        <p:nvPicPr>
          <p:cNvPr id="346" name="Google Shape;346;p39" descr="E:\Nowy folder (2)\kraków\DSC_1012.JPG"/>
          <p:cNvPicPr preferRelativeResize="0"/>
          <p:nvPr/>
        </p:nvPicPr>
        <p:blipFill rotWithShape="1">
          <a:blip r:embed="rId3">
            <a:alphaModFix/>
          </a:blip>
          <a:srcRect/>
          <a:stretch/>
        </p:blipFill>
        <p:spPr>
          <a:xfrm>
            <a:off x="1259632" y="2852936"/>
            <a:ext cx="2760307" cy="1728192"/>
          </a:xfrm>
          <a:prstGeom prst="rect">
            <a:avLst/>
          </a:prstGeom>
          <a:noFill/>
          <a:ln>
            <a:noFill/>
          </a:ln>
        </p:spPr>
      </p:pic>
      <p:sp>
        <p:nvSpPr>
          <p:cNvPr id="347" name="Google Shape;347;p39" descr="Podobny obraz"/>
          <p:cNvSpPr/>
          <p:nvPr/>
        </p:nvSpPr>
        <p:spPr>
          <a:xfrm>
            <a:off x="155575" y="-1096963"/>
            <a:ext cx="3429000" cy="22860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39" descr="Podobny obraz"/>
          <p:cNvSpPr/>
          <p:nvPr/>
        </p:nvSpPr>
        <p:spPr>
          <a:xfrm>
            <a:off x="155575" y="-1096963"/>
            <a:ext cx="3429000" cy="22860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9" name="Google Shape;349;p39" descr="Znalezione obrazy dla zapytania kraków wawel"/>
          <p:cNvPicPr preferRelativeResize="0"/>
          <p:nvPr/>
        </p:nvPicPr>
        <p:blipFill rotWithShape="1">
          <a:blip r:embed="rId4">
            <a:alphaModFix/>
          </a:blip>
          <a:srcRect/>
          <a:stretch/>
        </p:blipFill>
        <p:spPr>
          <a:xfrm>
            <a:off x="683568" y="4725144"/>
            <a:ext cx="4248472" cy="1960834"/>
          </a:xfrm>
          <a:prstGeom prst="rect">
            <a:avLst/>
          </a:prstGeom>
          <a:noFill/>
          <a:ln>
            <a:noFill/>
          </a:ln>
        </p:spPr>
      </p:pic>
      <p:sp>
        <p:nvSpPr>
          <p:cNvPr id="350" name="Google Shape;350;p39"/>
          <p:cNvSpPr/>
          <p:nvPr/>
        </p:nvSpPr>
        <p:spPr>
          <a:xfrm>
            <a:off x="683568" y="6657945"/>
            <a:ext cx="129073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https://krakow.onet.pl/wawel</a:t>
            </a:r>
            <a:endParaRPr sz="700">
              <a:solidFill>
                <a:schemeClr val="dk1"/>
              </a:solidFill>
              <a:latin typeface="Calibri"/>
              <a:ea typeface="Calibri"/>
              <a:cs typeface="Calibri"/>
              <a:sym typeface="Calibri"/>
            </a:endParaRPr>
          </a:p>
        </p:txBody>
      </p:sp>
      <p:pic>
        <p:nvPicPr>
          <p:cNvPr id="351" name="Google Shape;351;p39" descr="Podobny obraz"/>
          <p:cNvPicPr preferRelativeResize="0"/>
          <p:nvPr/>
        </p:nvPicPr>
        <p:blipFill rotWithShape="1">
          <a:blip r:embed="rId5">
            <a:alphaModFix/>
          </a:blip>
          <a:srcRect/>
          <a:stretch/>
        </p:blipFill>
        <p:spPr>
          <a:xfrm>
            <a:off x="5867127" y="2798226"/>
            <a:ext cx="2642399" cy="395974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357" name="Google Shape;357;p40"/>
          <p:cNvSpPr txBox="1">
            <a:spLocks noGrp="1"/>
          </p:cNvSpPr>
          <p:nvPr>
            <p:ph type="body" idx="1"/>
          </p:nvPr>
        </p:nvSpPr>
        <p:spPr>
          <a:xfrm>
            <a:off x="467544" y="116632"/>
            <a:ext cx="8229600" cy="452596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000"/>
              <a:buNone/>
            </a:pPr>
            <a:r>
              <a:rPr lang="pl-PL" sz="3000"/>
              <a:t>One of the most glamourous sites in Cracow is its Main Market Square which is one of the most famous medieval town squares in Europe.</a:t>
            </a:r>
            <a:endParaRPr sz="3000"/>
          </a:p>
        </p:txBody>
      </p:sp>
      <p:pic>
        <p:nvPicPr>
          <p:cNvPr id="358" name="Google Shape;358;p40" descr="E:\Nowy folder (2)\kraków\DSC_1018.JPG"/>
          <p:cNvPicPr preferRelativeResize="0"/>
          <p:nvPr/>
        </p:nvPicPr>
        <p:blipFill rotWithShape="1">
          <a:blip r:embed="rId3">
            <a:alphaModFix/>
          </a:blip>
          <a:srcRect/>
          <a:stretch/>
        </p:blipFill>
        <p:spPr>
          <a:xfrm>
            <a:off x="395536" y="2204864"/>
            <a:ext cx="2592288" cy="3888432"/>
          </a:xfrm>
          <a:prstGeom prst="rect">
            <a:avLst/>
          </a:prstGeom>
          <a:noFill/>
          <a:ln>
            <a:noFill/>
          </a:ln>
        </p:spPr>
      </p:pic>
      <p:sp>
        <p:nvSpPr>
          <p:cNvPr id="359" name="Google Shape;359;p40"/>
          <p:cNvSpPr/>
          <p:nvPr/>
        </p:nvSpPr>
        <p:spPr>
          <a:xfrm>
            <a:off x="5652120" y="5827361"/>
            <a:ext cx="324036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https://fr.dreamstime.com/images-stock-cracovie-%C3%A9glise-de-rue-mary-pologne-image23342644</a:t>
            </a:r>
            <a:endParaRPr sz="700">
              <a:solidFill>
                <a:schemeClr val="dk1"/>
              </a:solidFill>
              <a:latin typeface="Calibri"/>
              <a:ea typeface="Calibri"/>
              <a:cs typeface="Calibri"/>
              <a:sym typeface="Calibri"/>
            </a:endParaRPr>
          </a:p>
        </p:txBody>
      </p:sp>
      <p:pic>
        <p:nvPicPr>
          <p:cNvPr id="360" name="Google Shape;360;p40" descr="C:\Users\Łukasz\Desktop\krk.jpg"/>
          <p:cNvPicPr preferRelativeResize="0"/>
          <p:nvPr/>
        </p:nvPicPr>
        <p:blipFill rotWithShape="1">
          <a:blip r:embed="rId4">
            <a:alphaModFix/>
          </a:blip>
          <a:srcRect/>
          <a:stretch/>
        </p:blipFill>
        <p:spPr>
          <a:xfrm>
            <a:off x="3563888" y="2379613"/>
            <a:ext cx="5021999" cy="334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1"/>
          <p:cNvSpPr txBox="1">
            <a:spLocks noGrp="1"/>
          </p:cNvSpPr>
          <p:nvPr>
            <p:ph type="title"/>
          </p:nvPr>
        </p:nvSpPr>
        <p:spPr>
          <a:xfrm>
            <a:off x="467544"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Wrocław</a:t>
            </a:r>
            <a:endParaRPr b="1" i="1"/>
          </a:p>
        </p:txBody>
      </p:sp>
      <p:sp>
        <p:nvSpPr>
          <p:cNvPr id="366" name="Google Shape;366;p41"/>
          <p:cNvSpPr txBox="1">
            <a:spLocks noGrp="1"/>
          </p:cNvSpPr>
          <p:nvPr>
            <p:ph type="body" idx="1"/>
          </p:nvPr>
        </p:nvSpPr>
        <p:spPr>
          <a:xfrm>
            <a:off x="467544" y="980728"/>
            <a:ext cx="8229600" cy="452596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000"/>
              <a:buNone/>
            </a:pPr>
            <a:r>
              <a:rPr lang="pl-PL" sz="3000"/>
              <a:t>The fourth biggest city in Poland.There are over       8 000 historical buildings from 19th and early 20th centuries.</a:t>
            </a:r>
            <a:endParaRPr sz="3000"/>
          </a:p>
        </p:txBody>
      </p:sp>
      <p:pic>
        <p:nvPicPr>
          <p:cNvPr id="367" name="Google Shape;367;p41" descr="C:\Users\dom\Desktop\sgs\IMG_20180912_170125.jpg"/>
          <p:cNvPicPr preferRelativeResize="0"/>
          <p:nvPr/>
        </p:nvPicPr>
        <p:blipFill rotWithShape="1">
          <a:blip r:embed="rId3">
            <a:alphaModFix/>
          </a:blip>
          <a:srcRect/>
          <a:stretch/>
        </p:blipFill>
        <p:spPr>
          <a:xfrm>
            <a:off x="0" y="2708920"/>
            <a:ext cx="4743328" cy="3672507"/>
          </a:xfrm>
          <a:prstGeom prst="rect">
            <a:avLst/>
          </a:prstGeom>
          <a:noFill/>
          <a:ln>
            <a:noFill/>
          </a:ln>
        </p:spPr>
      </p:pic>
      <p:pic>
        <p:nvPicPr>
          <p:cNvPr id="368" name="Google Shape;368;p41" descr="C:\Users\dom\Desktop\sgs\IMG_20180912_181148.jpg"/>
          <p:cNvPicPr preferRelativeResize="0"/>
          <p:nvPr/>
        </p:nvPicPr>
        <p:blipFill rotWithShape="1">
          <a:blip r:embed="rId4">
            <a:alphaModFix/>
          </a:blip>
          <a:srcRect/>
          <a:stretch/>
        </p:blipFill>
        <p:spPr>
          <a:xfrm>
            <a:off x="4716016" y="3241648"/>
            <a:ext cx="4427984" cy="36163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101" name="Google Shape;101;p15"/>
          <p:cNvSpPr txBox="1">
            <a:spLocks noGrp="1"/>
          </p:cNvSpPr>
          <p:nvPr>
            <p:ph type="body" idx="1"/>
          </p:nvPr>
        </p:nvSpPr>
        <p:spPr>
          <a:xfrm>
            <a:off x="464024" y="274638"/>
            <a:ext cx="8229600" cy="452596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000"/>
              <a:buNone/>
            </a:pPr>
            <a:r>
              <a:rPr lang="pl-PL" sz="3000"/>
              <a:t>Marcin Kromer Secondary School in Gorlice               is the oldest secondary school in the area, founded in 1906. The building of the school is one of            the most magnificent buildings in the town. It was completed in 1913. The school was named after Marcin Kromer in1918</a:t>
            </a:r>
            <a:r>
              <a:rPr lang="pl-PL"/>
              <a:t>.</a:t>
            </a:r>
            <a:endParaRPr/>
          </a:p>
        </p:txBody>
      </p:sp>
      <p:pic>
        <p:nvPicPr>
          <p:cNvPr id="102" name="Google Shape;102;p15" descr="http://kromer-gorlice.pl/wp-content/gallery/100-lat-budynku-i-lo-na-pocztowkach/a_1-gimnazjum.jpg"/>
          <p:cNvPicPr preferRelativeResize="0"/>
          <p:nvPr/>
        </p:nvPicPr>
        <p:blipFill rotWithShape="1">
          <a:blip r:embed="rId3">
            <a:alphaModFix/>
          </a:blip>
          <a:srcRect/>
          <a:stretch/>
        </p:blipFill>
        <p:spPr>
          <a:xfrm>
            <a:off x="3419872" y="3326777"/>
            <a:ext cx="5724128" cy="3531223"/>
          </a:xfrm>
          <a:prstGeom prst="rect">
            <a:avLst/>
          </a:prstGeom>
          <a:noFill/>
          <a:ln>
            <a:noFill/>
          </a:ln>
        </p:spPr>
      </p:pic>
      <p:pic>
        <p:nvPicPr>
          <p:cNvPr id="103" name="Google Shape;103;p15" descr="https://scontent-waw1-1.xx.fbcdn.net/v/t1.0-0/p370x247/13043204_992042040864771_7785753964295728131_n.jpg?_nc_cat=106&amp;oh=ef20b4ae6954a73be99f490323e3e360&amp;oe=5C21DC73"/>
          <p:cNvPicPr preferRelativeResize="0"/>
          <p:nvPr/>
        </p:nvPicPr>
        <p:blipFill rotWithShape="1">
          <a:blip r:embed="rId4">
            <a:alphaModFix/>
          </a:blip>
          <a:srcRect/>
          <a:stretch/>
        </p:blipFill>
        <p:spPr>
          <a:xfrm>
            <a:off x="107504" y="3284984"/>
            <a:ext cx="3356991" cy="335699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42" descr="C:\Users\dom\Desktop\sgs\IMG_20180911_192312.jpg"/>
          <p:cNvPicPr preferRelativeResize="0"/>
          <p:nvPr/>
        </p:nvPicPr>
        <p:blipFill rotWithShape="1">
          <a:blip r:embed="rId3">
            <a:alphaModFix/>
          </a:blip>
          <a:srcRect/>
          <a:stretch/>
        </p:blipFill>
        <p:spPr>
          <a:xfrm>
            <a:off x="0" y="332656"/>
            <a:ext cx="3239344" cy="6093296"/>
          </a:xfrm>
          <a:prstGeom prst="rect">
            <a:avLst/>
          </a:prstGeom>
          <a:noFill/>
          <a:ln>
            <a:noFill/>
          </a:ln>
        </p:spPr>
      </p:pic>
      <p:pic>
        <p:nvPicPr>
          <p:cNvPr id="374" name="Google Shape;374;p42" descr="C:\Users\dom\Desktop\sgs\IMG_20180912_170648.jpg"/>
          <p:cNvPicPr preferRelativeResize="0"/>
          <p:nvPr/>
        </p:nvPicPr>
        <p:blipFill rotWithShape="1">
          <a:blip r:embed="rId4">
            <a:alphaModFix/>
          </a:blip>
          <a:srcRect/>
          <a:stretch/>
        </p:blipFill>
        <p:spPr>
          <a:xfrm>
            <a:off x="3203848" y="332656"/>
            <a:ext cx="3060848" cy="6093296"/>
          </a:xfrm>
          <a:prstGeom prst="rect">
            <a:avLst/>
          </a:prstGeom>
          <a:noFill/>
          <a:ln>
            <a:noFill/>
          </a:ln>
        </p:spPr>
      </p:pic>
      <p:pic>
        <p:nvPicPr>
          <p:cNvPr id="375" name="Google Shape;375;p42" descr="C:\Users\dom\Desktop\sgs\IMG_20180913_110755.jpg"/>
          <p:cNvPicPr preferRelativeResize="0"/>
          <p:nvPr/>
        </p:nvPicPr>
        <p:blipFill rotWithShape="1">
          <a:blip r:embed="rId5">
            <a:alphaModFix/>
          </a:blip>
          <a:srcRect/>
          <a:stretch/>
        </p:blipFill>
        <p:spPr>
          <a:xfrm>
            <a:off x="6228184" y="332656"/>
            <a:ext cx="2915816" cy="609329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3"/>
          <p:cNvSpPr txBox="1">
            <a:spLocks noGrp="1"/>
          </p:cNvSpPr>
          <p:nvPr>
            <p:ph type="title"/>
          </p:nvPr>
        </p:nvSpPr>
        <p:spPr>
          <a:xfrm>
            <a:off x="395536"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Warsaw</a:t>
            </a:r>
            <a:endParaRPr b="1" i="1"/>
          </a:p>
        </p:txBody>
      </p:sp>
      <p:sp>
        <p:nvSpPr>
          <p:cNvPr id="381" name="Google Shape;381;p43"/>
          <p:cNvSpPr txBox="1">
            <a:spLocks noGrp="1"/>
          </p:cNvSpPr>
          <p:nvPr>
            <p:ph type="body" idx="1"/>
          </p:nvPr>
        </p:nvSpPr>
        <p:spPr>
          <a:xfrm>
            <a:off x="395536" y="1052736"/>
            <a:ext cx="8229600" cy="45259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000"/>
              <a:buNone/>
            </a:pPr>
            <a:r>
              <a:rPr lang="pl-PL" sz="3000"/>
              <a:t>Warsaw is the capital of Poland and the biggest Polish city with the population of 2mln.</a:t>
            </a:r>
            <a:endParaRPr sz="3000"/>
          </a:p>
        </p:txBody>
      </p:sp>
      <p:pic>
        <p:nvPicPr>
          <p:cNvPr id="382" name="Google Shape;382;p43" descr="Znalezione obrazy dla zapytania warszawa"/>
          <p:cNvPicPr preferRelativeResize="0"/>
          <p:nvPr/>
        </p:nvPicPr>
        <p:blipFill rotWithShape="1">
          <a:blip r:embed="rId3">
            <a:alphaModFix/>
          </a:blip>
          <a:srcRect/>
          <a:stretch/>
        </p:blipFill>
        <p:spPr>
          <a:xfrm>
            <a:off x="3995936" y="2276872"/>
            <a:ext cx="4176464" cy="2349261"/>
          </a:xfrm>
          <a:prstGeom prst="rect">
            <a:avLst/>
          </a:prstGeom>
          <a:noFill/>
          <a:ln>
            <a:noFill/>
          </a:ln>
        </p:spPr>
      </p:pic>
      <p:sp>
        <p:nvSpPr>
          <p:cNvPr id="383" name="Google Shape;383;p43"/>
          <p:cNvSpPr/>
          <p:nvPr/>
        </p:nvSpPr>
        <p:spPr>
          <a:xfrm>
            <a:off x="3923928" y="4581128"/>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http://podroze.gazeta.pl/podroze/7,114158,20244742,warszawa-atrakcje-co-warto-zobaczyc-i-zwiedzic.html</a:t>
            </a:r>
            <a:endParaRPr sz="700">
              <a:solidFill>
                <a:schemeClr val="dk1"/>
              </a:solidFill>
              <a:latin typeface="Calibri"/>
              <a:ea typeface="Calibri"/>
              <a:cs typeface="Calibri"/>
              <a:sym typeface="Calibri"/>
            </a:endParaRPr>
          </a:p>
        </p:txBody>
      </p:sp>
      <p:pic>
        <p:nvPicPr>
          <p:cNvPr id="384" name="Google Shape;384;p43" descr="Warsaw - Royal Castle Square.jpg"/>
          <p:cNvPicPr preferRelativeResize="0"/>
          <p:nvPr/>
        </p:nvPicPr>
        <p:blipFill rotWithShape="1">
          <a:blip r:embed="rId4">
            <a:alphaModFix/>
          </a:blip>
          <a:srcRect/>
          <a:stretch/>
        </p:blipFill>
        <p:spPr>
          <a:xfrm>
            <a:off x="2516348" y="4797152"/>
            <a:ext cx="2717430" cy="1800200"/>
          </a:xfrm>
          <a:prstGeom prst="rect">
            <a:avLst/>
          </a:prstGeom>
          <a:noFill/>
          <a:ln>
            <a:noFill/>
          </a:ln>
        </p:spPr>
      </p:pic>
      <p:sp>
        <p:nvSpPr>
          <p:cNvPr id="385" name="Google Shape;385;p43"/>
          <p:cNvSpPr/>
          <p:nvPr/>
        </p:nvSpPr>
        <p:spPr>
          <a:xfrm>
            <a:off x="2339752" y="6525344"/>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https://pl.wikivoyage.org/wiki/Warszawa#/media/File:Warsaw_-_Royal_Castle_Square.jpg</a:t>
            </a:r>
            <a:endParaRPr sz="700">
              <a:solidFill>
                <a:schemeClr val="dk1"/>
              </a:solidFill>
              <a:latin typeface="Calibri"/>
              <a:ea typeface="Calibri"/>
              <a:cs typeface="Calibri"/>
              <a:sym typeface="Calibri"/>
            </a:endParaRPr>
          </a:p>
        </p:txBody>
      </p:sp>
      <p:pic>
        <p:nvPicPr>
          <p:cNvPr id="386" name="Google Shape;386;p43" descr="https://pl.abpoland.com/files/2014/10/trakt_krolewski.jpg"/>
          <p:cNvPicPr preferRelativeResize="0"/>
          <p:nvPr/>
        </p:nvPicPr>
        <p:blipFill rotWithShape="1">
          <a:blip r:embed="rId5">
            <a:alphaModFix/>
          </a:blip>
          <a:srcRect/>
          <a:stretch/>
        </p:blipFill>
        <p:spPr>
          <a:xfrm>
            <a:off x="467544" y="2348880"/>
            <a:ext cx="3238740" cy="2160240"/>
          </a:xfrm>
          <a:prstGeom prst="rect">
            <a:avLst/>
          </a:prstGeom>
          <a:noFill/>
          <a:ln>
            <a:noFill/>
          </a:ln>
        </p:spPr>
      </p:pic>
      <p:sp>
        <p:nvSpPr>
          <p:cNvPr id="387" name="Google Shape;387;p43"/>
          <p:cNvSpPr/>
          <p:nvPr/>
        </p:nvSpPr>
        <p:spPr>
          <a:xfrm>
            <a:off x="395536" y="4437112"/>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https://pl.abpoland.com/package/trakt-krolewski/</a:t>
            </a:r>
            <a:endParaRPr sz="7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Places to see in Warsaw:</a:t>
            </a:r>
            <a:endParaRPr b="1" i="1"/>
          </a:p>
        </p:txBody>
      </p:sp>
      <p:sp>
        <p:nvSpPr>
          <p:cNvPr id="393" name="Google Shape;393;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pl-PL"/>
              <a:t>The Royal Castle</a:t>
            </a:r>
            <a:endParaRPr/>
          </a:p>
          <a:p>
            <a:pPr marL="342900" lvl="0" indent="-342900" algn="l" rtl="0">
              <a:spcBef>
                <a:spcPts val="640"/>
              </a:spcBef>
              <a:spcAft>
                <a:spcPts val="0"/>
              </a:spcAft>
              <a:buClr>
                <a:schemeClr val="dk1"/>
              </a:buClr>
              <a:buSzPts val="3200"/>
              <a:buChar char="•"/>
            </a:pPr>
            <a:r>
              <a:rPr lang="pl-PL"/>
              <a:t>Łazienki Royal Park</a:t>
            </a:r>
            <a:endParaRPr/>
          </a:p>
          <a:p>
            <a:pPr marL="342900" lvl="0" indent="-342900" algn="l" rtl="0">
              <a:spcBef>
                <a:spcPts val="640"/>
              </a:spcBef>
              <a:spcAft>
                <a:spcPts val="0"/>
              </a:spcAft>
              <a:buClr>
                <a:schemeClr val="dk1"/>
              </a:buClr>
              <a:buSzPts val="3200"/>
              <a:buChar char="•"/>
            </a:pPr>
            <a:r>
              <a:rPr lang="pl-PL"/>
              <a:t>National Football Stadium</a:t>
            </a:r>
            <a:endParaRPr/>
          </a:p>
        </p:txBody>
      </p:sp>
      <p:pic>
        <p:nvPicPr>
          <p:cNvPr id="394" name="Google Shape;394;p44" descr="C:\Users\Łukasz\Desktop\zdj.a\101APPLE\IMG_1188.JPG"/>
          <p:cNvPicPr preferRelativeResize="0"/>
          <p:nvPr/>
        </p:nvPicPr>
        <p:blipFill rotWithShape="1">
          <a:blip r:embed="rId3">
            <a:alphaModFix/>
          </a:blip>
          <a:srcRect/>
          <a:stretch/>
        </p:blipFill>
        <p:spPr>
          <a:xfrm>
            <a:off x="5580112" y="1484784"/>
            <a:ext cx="3131840" cy="2348880"/>
          </a:xfrm>
          <a:prstGeom prst="rect">
            <a:avLst/>
          </a:prstGeom>
          <a:noFill/>
          <a:ln>
            <a:noFill/>
          </a:ln>
        </p:spPr>
      </p:pic>
      <p:pic>
        <p:nvPicPr>
          <p:cNvPr id="395" name="Google Shape;395;p44" descr="Znalezione obrazy dla zapytania &amp;lstrok;azienki warszawa"/>
          <p:cNvPicPr preferRelativeResize="0"/>
          <p:nvPr/>
        </p:nvPicPr>
        <p:blipFill rotWithShape="1">
          <a:blip r:embed="rId4">
            <a:alphaModFix/>
          </a:blip>
          <a:srcRect/>
          <a:stretch/>
        </p:blipFill>
        <p:spPr>
          <a:xfrm>
            <a:off x="467544" y="3573016"/>
            <a:ext cx="3888432" cy="2418326"/>
          </a:xfrm>
          <a:prstGeom prst="rect">
            <a:avLst/>
          </a:prstGeom>
          <a:noFill/>
          <a:ln>
            <a:noFill/>
          </a:ln>
        </p:spPr>
      </p:pic>
      <p:sp>
        <p:nvSpPr>
          <p:cNvPr id="396" name="Google Shape;396;p44"/>
          <p:cNvSpPr/>
          <p:nvPr/>
        </p:nvSpPr>
        <p:spPr>
          <a:xfrm>
            <a:off x="467544" y="5949280"/>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https://www.lazienki-krolewskie.pl/pl/poznaj-lazienki</a:t>
            </a:r>
            <a:endParaRPr sz="700">
              <a:solidFill>
                <a:schemeClr val="dk1"/>
              </a:solidFill>
              <a:latin typeface="Calibri"/>
              <a:ea typeface="Calibri"/>
              <a:cs typeface="Calibri"/>
              <a:sym typeface="Calibri"/>
            </a:endParaRPr>
          </a:p>
        </p:txBody>
      </p:sp>
      <p:sp>
        <p:nvSpPr>
          <p:cNvPr id="397" name="Google Shape;397;p44"/>
          <p:cNvSpPr/>
          <p:nvPr/>
        </p:nvSpPr>
        <p:spPr>
          <a:xfrm>
            <a:off x="4788024" y="6381328"/>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https://pl.wikipedia.org/wiki/Zamek_Kr%C3%B3lewski_w_Warszawie</a:t>
            </a:r>
            <a:endParaRPr sz="700">
              <a:solidFill>
                <a:schemeClr val="dk1"/>
              </a:solidFill>
              <a:latin typeface="Calibri"/>
              <a:ea typeface="Calibri"/>
              <a:cs typeface="Calibri"/>
              <a:sym typeface="Calibri"/>
            </a:endParaRPr>
          </a:p>
        </p:txBody>
      </p:sp>
      <p:pic>
        <p:nvPicPr>
          <p:cNvPr id="398" name="Google Shape;398;p44" descr="Ilustracja"/>
          <p:cNvPicPr preferRelativeResize="0"/>
          <p:nvPr/>
        </p:nvPicPr>
        <p:blipFill rotWithShape="1">
          <a:blip r:embed="rId5">
            <a:alphaModFix/>
          </a:blip>
          <a:srcRect/>
          <a:stretch/>
        </p:blipFill>
        <p:spPr>
          <a:xfrm>
            <a:off x="4788024" y="4149080"/>
            <a:ext cx="3312368" cy="22623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5"/>
          <p:cNvSpPr txBox="1">
            <a:spLocks noGrp="1"/>
          </p:cNvSpPr>
          <p:nvPr>
            <p:ph type="title"/>
          </p:nvPr>
        </p:nvSpPr>
        <p:spPr>
          <a:xfrm>
            <a:off x="395536"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Moszna Castle</a:t>
            </a:r>
            <a:endParaRPr b="1" i="1"/>
          </a:p>
        </p:txBody>
      </p:sp>
      <p:pic>
        <p:nvPicPr>
          <p:cNvPr id="404" name="Google Shape;404;p45" descr="Znalezione obrazy dla zapytania moszna zamek"/>
          <p:cNvPicPr preferRelativeResize="0"/>
          <p:nvPr/>
        </p:nvPicPr>
        <p:blipFill rotWithShape="1">
          <a:blip r:embed="rId3">
            <a:alphaModFix/>
          </a:blip>
          <a:srcRect/>
          <a:stretch/>
        </p:blipFill>
        <p:spPr>
          <a:xfrm>
            <a:off x="395536" y="2348880"/>
            <a:ext cx="3024336" cy="2016224"/>
          </a:xfrm>
          <a:prstGeom prst="rect">
            <a:avLst/>
          </a:prstGeom>
          <a:noFill/>
          <a:ln>
            <a:noFill/>
          </a:ln>
        </p:spPr>
      </p:pic>
      <p:sp>
        <p:nvSpPr>
          <p:cNvPr id="405" name="Google Shape;405;p45"/>
          <p:cNvSpPr/>
          <p:nvPr/>
        </p:nvSpPr>
        <p:spPr>
          <a:xfrm>
            <a:off x="323528" y="4293096"/>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https://www.polskieszlaki.pl/zamek-w-mosznej.htm</a:t>
            </a:r>
            <a:endParaRPr sz="700">
              <a:solidFill>
                <a:schemeClr val="dk1"/>
              </a:solidFill>
              <a:latin typeface="Calibri"/>
              <a:ea typeface="Calibri"/>
              <a:cs typeface="Calibri"/>
              <a:sym typeface="Calibri"/>
            </a:endParaRPr>
          </a:p>
        </p:txBody>
      </p:sp>
      <p:pic>
        <p:nvPicPr>
          <p:cNvPr id="406" name="Google Shape;406;p45" descr="Znalezione obrazy dla zapytania moszna zamek"/>
          <p:cNvPicPr preferRelativeResize="0"/>
          <p:nvPr/>
        </p:nvPicPr>
        <p:blipFill rotWithShape="1">
          <a:blip r:embed="rId4">
            <a:alphaModFix/>
          </a:blip>
          <a:srcRect/>
          <a:stretch/>
        </p:blipFill>
        <p:spPr>
          <a:xfrm>
            <a:off x="5652120" y="2492896"/>
            <a:ext cx="3358638" cy="2520280"/>
          </a:xfrm>
          <a:prstGeom prst="rect">
            <a:avLst/>
          </a:prstGeom>
          <a:noFill/>
          <a:ln>
            <a:noFill/>
          </a:ln>
        </p:spPr>
      </p:pic>
      <p:sp>
        <p:nvSpPr>
          <p:cNvPr id="407" name="Google Shape;407;p45"/>
          <p:cNvSpPr/>
          <p:nvPr/>
        </p:nvSpPr>
        <p:spPr>
          <a:xfrm>
            <a:off x="5652120" y="4941168"/>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http://www.polskazdrona.pl/zamek-moszna-49.html</a:t>
            </a:r>
            <a:endParaRPr sz="700">
              <a:solidFill>
                <a:schemeClr val="dk1"/>
              </a:solidFill>
              <a:latin typeface="Calibri"/>
              <a:ea typeface="Calibri"/>
              <a:cs typeface="Calibri"/>
              <a:sym typeface="Calibri"/>
            </a:endParaRPr>
          </a:p>
        </p:txBody>
      </p:sp>
      <p:pic>
        <p:nvPicPr>
          <p:cNvPr id="408" name="Google Shape;408;p45" descr="Znalezione obrazy dla zapytania moszna zamek"/>
          <p:cNvPicPr preferRelativeResize="0">
            <a:picLocks noGrp="1"/>
          </p:cNvPicPr>
          <p:nvPr>
            <p:ph type="body" idx="1"/>
          </p:nvPr>
        </p:nvPicPr>
        <p:blipFill rotWithShape="1">
          <a:blip r:embed="rId5">
            <a:alphaModFix/>
          </a:blip>
          <a:srcRect/>
          <a:stretch/>
        </p:blipFill>
        <p:spPr>
          <a:xfrm>
            <a:off x="2339752" y="4509120"/>
            <a:ext cx="3140012" cy="2037673"/>
          </a:xfrm>
          <a:prstGeom prst="rect">
            <a:avLst/>
          </a:prstGeom>
          <a:noFill/>
          <a:ln>
            <a:noFill/>
          </a:ln>
        </p:spPr>
      </p:pic>
      <p:sp>
        <p:nvSpPr>
          <p:cNvPr id="409" name="Google Shape;409;p45"/>
          <p:cNvSpPr/>
          <p:nvPr/>
        </p:nvSpPr>
        <p:spPr>
          <a:xfrm>
            <a:off x="2051720" y="6453336"/>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http://niezlasztuka.net/podroze/moszna-zamek-w-polsce-jak-z-filmu-harry-potter/</a:t>
            </a:r>
            <a:endParaRPr sz="700">
              <a:solidFill>
                <a:schemeClr val="dk1"/>
              </a:solidFill>
              <a:latin typeface="Calibri"/>
              <a:ea typeface="Calibri"/>
              <a:cs typeface="Calibri"/>
              <a:sym typeface="Calibri"/>
            </a:endParaRPr>
          </a:p>
        </p:txBody>
      </p:sp>
      <p:sp>
        <p:nvSpPr>
          <p:cNvPr id="410" name="Google Shape;410;p45"/>
          <p:cNvSpPr/>
          <p:nvPr/>
        </p:nvSpPr>
        <p:spPr>
          <a:xfrm>
            <a:off x="827584" y="1052736"/>
            <a:ext cx="7704856"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3000">
                <a:solidFill>
                  <a:schemeClr val="dk1"/>
                </a:solidFill>
                <a:latin typeface="Calibri"/>
                <a:ea typeface="Calibri"/>
                <a:cs typeface="Calibri"/>
                <a:sym typeface="Calibri"/>
              </a:rPr>
              <a:t>The Moszna Castle - a barque palace- is located near Opole.</a:t>
            </a:r>
            <a:endParaRPr sz="30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400"/>
              <a:buFont typeface="Calibri"/>
              <a:buNone/>
            </a:pPr>
            <a:r>
              <a:rPr lang="pl-PL" sz="3400" i="1"/>
              <a:t>Energylandia</a:t>
            </a:r>
            <a:r>
              <a:rPr lang="pl-PL" sz="3400"/>
              <a:t> Theme Park in Zator</a:t>
            </a:r>
            <a:endParaRPr sz="3400"/>
          </a:p>
        </p:txBody>
      </p:sp>
      <p:pic>
        <p:nvPicPr>
          <p:cNvPr id="416" name="Google Shape;416;p46" descr="C:\Users\dom\Desktop\sgs\IMG-6846 (2).jpg"/>
          <p:cNvPicPr preferRelativeResize="0"/>
          <p:nvPr/>
        </p:nvPicPr>
        <p:blipFill rotWithShape="1">
          <a:blip r:embed="rId3">
            <a:alphaModFix/>
          </a:blip>
          <a:srcRect/>
          <a:stretch/>
        </p:blipFill>
        <p:spPr>
          <a:xfrm>
            <a:off x="-540568" y="1556792"/>
            <a:ext cx="6336704" cy="4896544"/>
          </a:xfrm>
          <a:prstGeom prst="rect">
            <a:avLst/>
          </a:prstGeom>
          <a:noFill/>
          <a:ln>
            <a:noFill/>
          </a:ln>
        </p:spPr>
      </p:pic>
      <p:pic>
        <p:nvPicPr>
          <p:cNvPr id="417" name="Google Shape;417;p46" descr="C:\Users\dom\Desktop\sgs\IMG-6850.jpg"/>
          <p:cNvPicPr preferRelativeResize="0"/>
          <p:nvPr/>
        </p:nvPicPr>
        <p:blipFill rotWithShape="1">
          <a:blip r:embed="rId4">
            <a:alphaModFix/>
          </a:blip>
          <a:srcRect/>
          <a:stretch/>
        </p:blipFill>
        <p:spPr>
          <a:xfrm>
            <a:off x="5796136" y="1268760"/>
            <a:ext cx="3365136" cy="55892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7" descr="C:\Users\dom\Desktop\sgs\IMG-6845.jpg"/>
          <p:cNvPicPr preferRelativeResize="0"/>
          <p:nvPr/>
        </p:nvPicPr>
        <p:blipFill rotWithShape="1">
          <a:blip r:embed="rId3">
            <a:alphaModFix/>
          </a:blip>
          <a:srcRect/>
          <a:stretch/>
        </p:blipFill>
        <p:spPr>
          <a:xfrm>
            <a:off x="0" y="3872961"/>
            <a:ext cx="4536504" cy="2985039"/>
          </a:xfrm>
          <a:prstGeom prst="rect">
            <a:avLst/>
          </a:prstGeom>
          <a:noFill/>
          <a:ln>
            <a:noFill/>
          </a:ln>
        </p:spPr>
      </p:pic>
      <p:pic>
        <p:nvPicPr>
          <p:cNvPr id="423" name="Google Shape;423;p47" descr="C:\Users\dom\Desktop\sgs\IMG-6849.jpg"/>
          <p:cNvPicPr preferRelativeResize="0"/>
          <p:nvPr/>
        </p:nvPicPr>
        <p:blipFill rotWithShape="1">
          <a:blip r:embed="rId4">
            <a:alphaModFix/>
          </a:blip>
          <a:srcRect/>
          <a:stretch/>
        </p:blipFill>
        <p:spPr>
          <a:xfrm>
            <a:off x="6305550" y="0"/>
            <a:ext cx="2838450" cy="3933056"/>
          </a:xfrm>
          <a:prstGeom prst="rect">
            <a:avLst/>
          </a:prstGeom>
          <a:noFill/>
          <a:ln>
            <a:noFill/>
          </a:ln>
        </p:spPr>
      </p:pic>
      <p:pic>
        <p:nvPicPr>
          <p:cNvPr id="424" name="Google Shape;424;p47" descr="C:\Users\dom\Desktop\sgs\IMG-6848 (1).JPG"/>
          <p:cNvPicPr preferRelativeResize="0"/>
          <p:nvPr/>
        </p:nvPicPr>
        <p:blipFill rotWithShape="1">
          <a:blip r:embed="rId5">
            <a:alphaModFix/>
          </a:blip>
          <a:srcRect/>
          <a:stretch/>
        </p:blipFill>
        <p:spPr>
          <a:xfrm>
            <a:off x="0" y="-1244"/>
            <a:ext cx="6300192" cy="3934300"/>
          </a:xfrm>
          <a:prstGeom prst="rect">
            <a:avLst/>
          </a:prstGeom>
          <a:noFill/>
          <a:ln>
            <a:noFill/>
          </a:ln>
        </p:spPr>
      </p:pic>
      <p:pic>
        <p:nvPicPr>
          <p:cNvPr id="425" name="Google Shape;425;p47" descr="C:\Users\dom\Desktop\sgs\IMG-6851.jpg"/>
          <p:cNvPicPr preferRelativeResize="0"/>
          <p:nvPr/>
        </p:nvPicPr>
        <p:blipFill rotWithShape="1">
          <a:blip r:embed="rId6">
            <a:alphaModFix/>
          </a:blip>
          <a:srcRect/>
          <a:stretch/>
        </p:blipFill>
        <p:spPr>
          <a:xfrm>
            <a:off x="4362904" y="3933056"/>
            <a:ext cx="4781096" cy="292494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8" descr="C:\Users\dom\Desktop\sgs\IMG-6858.jpg"/>
          <p:cNvPicPr preferRelativeResize="0"/>
          <p:nvPr/>
        </p:nvPicPr>
        <p:blipFill rotWithShape="1">
          <a:blip r:embed="rId3">
            <a:alphaModFix/>
          </a:blip>
          <a:srcRect/>
          <a:stretch/>
        </p:blipFill>
        <p:spPr>
          <a:xfrm>
            <a:off x="-1" y="0"/>
            <a:ext cx="10291565" cy="6858000"/>
          </a:xfrm>
          <a:prstGeom prst="rect">
            <a:avLst/>
          </a:prstGeom>
          <a:noFill/>
          <a:ln>
            <a:noFill/>
          </a:ln>
        </p:spPr>
      </p:pic>
      <p:sp>
        <p:nvSpPr>
          <p:cNvPr id="431" name="Google Shape;431;p48"/>
          <p:cNvSpPr txBox="1">
            <a:spLocks noGrp="1"/>
          </p:cNvSpPr>
          <p:nvPr>
            <p:ph type="title"/>
          </p:nvPr>
        </p:nvSpPr>
        <p:spPr>
          <a:xfrm>
            <a:off x="1187624" y="1916832"/>
            <a:ext cx="8229600" cy="72008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pl-PL" sz="3959" b="1" i="1"/>
              <a:t>The Baltic Sea</a:t>
            </a:r>
            <a:endParaRPr sz="3959" b="1" i="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437" name="Google Shape;437;p49"/>
          <p:cNvSpPr txBox="1">
            <a:spLocks noGrp="1"/>
          </p:cNvSpPr>
          <p:nvPr>
            <p:ph type="body" idx="1"/>
          </p:nvPr>
        </p:nvSpPr>
        <p:spPr>
          <a:xfrm>
            <a:off x="395536" y="188640"/>
            <a:ext cx="8229600" cy="45259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000"/>
              <a:buNone/>
            </a:pPr>
            <a:r>
              <a:rPr lang="pl-PL" sz="3000"/>
              <a:t>The Baltic Sea has beautiful sandy beaches. </a:t>
            </a:r>
            <a:endParaRPr sz="3000"/>
          </a:p>
        </p:txBody>
      </p:sp>
      <p:pic>
        <p:nvPicPr>
          <p:cNvPr id="438" name="Google Shape;438;p49" descr="C:\Users\dom\Desktop\sgs\IMG-6861.jpg"/>
          <p:cNvPicPr preferRelativeResize="0"/>
          <p:nvPr/>
        </p:nvPicPr>
        <p:blipFill rotWithShape="1">
          <a:blip r:embed="rId3">
            <a:alphaModFix/>
          </a:blip>
          <a:srcRect/>
          <a:stretch/>
        </p:blipFill>
        <p:spPr>
          <a:xfrm>
            <a:off x="611560" y="2564904"/>
            <a:ext cx="3642318" cy="2582890"/>
          </a:xfrm>
          <a:prstGeom prst="rect">
            <a:avLst/>
          </a:prstGeom>
          <a:noFill/>
          <a:ln>
            <a:noFill/>
          </a:ln>
        </p:spPr>
      </p:pic>
      <p:pic>
        <p:nvPicPr>
          <p:cNvPr id="439" name="Google Shape;439;p49" descr="E:\2wszystko\pulpit\Screenshots\Snapchat\Snapchat-785903963073823313.jpg"/>
          <p:cNvPicPr preferRelativeResize="0"/>
          <p:nvPr/>
        </p:nvPicPr>
        <p:blipFill rotWithShape="1">
          <a:blip r:embed="rId4">
            <a:alphaModFix/>
          </a:blip>
          <a:srcRect/>
          <a:stretch/>
        </p:blipFill>
        <p:spPr>
          <a:xfrm rot="-5400000">
            <a:off x="5478852" y="505926"/>
            <a:ext cx="2146739" cy="3816424"/>
          </a:xfrm>
          <a:prstGeom prst="rect">
            <a:avLst/>
          </a:prstGeom>
          <a:noFill/>
          <a:ln>
            <a:noFill/>
          </a:ln>
        </p:spPr>
      </p:pic>
      <p:pic>
        <p:nvPicPr>
          <p:cNvPr id="440" name="Google Shape;440;p49" descr="C:\Users\Łukasz\Downloads\received_1756011774696982.jpeg"/>
          <p:cNvPicPr preferRelativeResize="0"/>
          <p:nvPr/>
        </p:nvPicPr>
        <p:blipFill rotWithShape="1">
          <a:blip r:embed="rId5">
            <a:alphaModFix/>
          </a:blip>
          <a:srcRect/>
          <a:stretch/>
        </p:blipFill>
        <p:spPr>
          <a:xfrm>
            <a:off x="4932040" y="3861048"/>
            <a:ext cx="3323861" cy="249289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0"/>
          <p:cNvSpPr txBox="1">
            <a:spLocks noGrp="1"/>
          </p:cNvSpPr>
          <p:nvPr>
            <p:ph type="body" idx="1"/>
          </p:nvPr>
        </p:nvSpPr>
        <p:spPr>
          <a:xfrm>
            <a:off x="179512" y="188640"/>
            <a:ext cx="8229600" cy="4525963"/>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3200"/>
              <a:buNone/>
            </a:pPr>
            <a:r>
              <a:rPr lang="pl-PL"/>
              <a:t>   The dunes in Słowinski National Park are located by the Baltic Sea near Łeba. It’s         the biggest area of moving dunes in Europe. The dunes look like the Sahara Desert.</a:t>
            </a:r>
            <a:endParaRPr/>
          </a:p>
        </p:txBody>
      </p:sp>
      <p:pic>
        <p:nvPicPr>
          <p:cNvPr id="446" name="Google Shape;446;p50" descr="Plik:SÅowiÅski Park Narodowy-wschÃ³d sÅoÅca.jpg"/>
          <p:cNvPicPr preferRelativeResize="0"/>
          <p:nvPr/>
        </p:nvPicPr>
        <p:blipFill rotWithShape="1">
          <a:blip r:embed="rId3">
            <a:alphaModFix/>
          </a:blip>
          <a:srcRect/>
          <a:stretch/>
        </p:blipFill>
        <p:spPr>
          <a:xfrm>
            <a:off x="1331640" y="2276872"/>
            <a:ext cx="6430012" cy="4284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1"/>
          <p:cNvSpPr txBox="1">
            <a:spLocks noGrp="1"/>
          </p:cNvSpPr>
          <p:nvPr>
            <p:ph type="title"/>
          </p:nvPr>
        </p:nvSpPr>
        <p:spPr>
          <a:xfrm>
            <a:off x="467544"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Gdańsk</a:t>
            </a:r>
            <a:endParaRPr b="1" i="1"/>
          </a:p>
        </p:txBody>
      </p:sp>
      <p:sp>
        <p:nvSpPr>
          <p:cNvPr id="452" name="Google Shape;452;p51"/>
          <p:cNvSpPr txBox="1">
            <a:spLocks noGrp="1"/>
          </p:cNvSpPr>
          <p:nvPr>
            <p:ph type="body" idx="1"/>
          </p:nvPr>
        </p:nvSpPr>
        <p:spPr>
          <a:xfrm>
            <a:off x="179512" y="836712"/>
            <a:ext cx="8568952"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pl-PL" sz="3000"/>
              <a:t>Gdańsk is the biggest town at the seaside. It is famous for its Neptun Fountain, Town Hall and the Old Town.</a:t>
            </a:r>
            <a:endParaRPr sz="3000"/>
          </a:p>
        </p:txBody>
      </p:sp>
      <p:pic>
        <p:nvPicPr>
          <p:cNvPr id="453" name="Google Shape;453;p51" descr="C:\Users\dom\Desktop\sgs\IMG-6856.jpg"/>
          <p:cNvPicPr preferRelativeResize="0"/>
          <p:nvPr/>
        </p:nvPicPr>
        <p:blipFill rotWithShape="1">
          <a:blip r:embed="rId3">
            <a:alphaModFix/>
          </a:blip>
          <a:srcRect/>
          <a:stretch/>
        </p:blipFill>
        <p:spPr>
          <a:xfrm>
            <a:off x="6804248" y="1988840"/>
            <a:ext cx="1944216" cy="2448272"/>
          </a:xfrm>
          <a:prstGeom prst="rect">
            <a:avLst/>
          </a:prstGeom>
          <a:noFill/>
          <a:ln>
            <a:noFill/>
          </a:ln>
        </p:spPr>
      </p:pic>
      <p:pic>
        <p:nvPicPr>
          <p:cNvPr id="454" name="Google Shape;454;p51" descr="C:\Users\dom\Desktop\sgs\IMG-6855.jpg"/>
          <p:cNvPicPr preferRelativeResize="0"/>
          <p:nvPr/>
        </p:nvPicPr>
        <p:blipFill rotWithShape="1">
          <a:blip r:embed="rId4">
            <a:alphaModFix/>
          </a:blip>
          <a:srcRect/>
          <a:stretch/>
        </p:blipFill>
        <p:spPr>
          <a:xfrm>
            <a:off x="107504" y="2348880"/>
            <a:ext cx="1820466" cy="2774325"/>
          </a:xfrm>
          <a:prstGeom prst="rect">
            <a:avLst/>
          </a:prstGeom>
          <a:noFill/>
          <a:ln>
            <a:noFill/>
          </a:ln>
        </p:spPr>
      </p:pic>
      <p:pic>
        <p:nvPicPr>
          <p:cNvPr id="455" name="Google Shape;455;p51" descr="C:\Users\dom\Desktop\sgs\IMG-6860.jpg"/>
          <p:cNvPicPr preferRelativeResize="0"/>
          <p:nvPr/>
        </p:nvPicPr>
        <p:blipFill rotWithShape="1">
          <a:blip r:embed="rId5">
            <a:alphaModFix/>
          </a:blip>
          <a:srcRect/>
          <a:stretch/>
        </p:blipFill>
        <p:spPr>
          <a:xfrm>
            <a:off x="4572000" y="2132855"/>
            <a:ext cx="1944216" cy="2110863"/>
          </a:xfrm>
          <a:prstGeom prst="rect">
            <a:avLst/>
          </a:prstGeom>
          <a:noFill/>
          <a:ln>
            <a:noFill/>
          </a:ln>
        </p:spPr>
      </p:pic>
      <p:pic>
        <p:nvPicPr>
          <p:cNvPr id="456" name="Google Shape;456;p51" descr="C:\Users\dom\Desktop\sgs\IMG-6857.jpg"/>
          <p:cNvPicPr preferRelativeResize="0"/>
          <p:nvPr/>
        </p:nvPicPr>
        <p:blipFill rotWithShape="1">
          <a:blip r:embed="rId6">
            <a:alphaModFix/>
          </a:blip>
          <a:srcRect/>
          <a:stretch/>
        </p:blipFill>
        <p:spPr>
          <a:xfrm>
            <a:off x="2195736" y="2420888"/>
            <a:ext cx="2066378" cy="2520280"/>
          </a:xfrm>
          <a:prstGeom prst="rect">
            <a:avLst/>
          </a:prstGeom>
          <a:noFill/>
          <a:ln>
            <a:noFill/>
          </a:ln>
        </p:spPr>
      </p:pic>
      <p:pic>
        <p:nvPicPr>
          <p:cNvPr id="457" name="Google Shape;457;p51" descr="C:\Users\dom\Desktop\sgs\IMG-6854.jpg"/>
          <p:cNvPicPr preferRelativeResize="0"/>
          <p:nvPr/>
        </p:nvPicPr>
        <p:blipFill rotWithShape="1">
          <a:blip r:embed="rId7">
            <a:alphaModFix/>
          </a:blip>
          <a:srcRect/>
          <a:stretch/>
        </p:blipFill>
        <p:spPr>
          <a:xfrm>
            <a:off x="1403648" y="5229200"/>
            <a:ext cx="2729880" cy="1484784"/>
          </a:xfrm>
          <a:prstGeom prst="rect">
            <a:avLst/>
          </a:prstGeom>
          <a:noFill/>
          <a:ln>
            <a:noFill/>
          </a:ln>
        </p:spPr>
      </p:pic>
      <p:pic>
        <p:nvPicPr>
          <p:cNvPr id="458" name="Google Shape;458;p51" descr="C:\Users\dom\Desktop\sgs\IMG-6866.jpg"/>
          <p:cNvPicPr preferRelativeResize="0"/>
          <p:nvPr/>
        </p:nvPicPr>
        <p:blipFill rotWithShape="1">
          <a:blip r:embed="rId8">
            <a:alphaModFix/>
          </a:blip>
          <a:srcRect/>
          <a:stretch/>
        </p:blipFill>
        <p:spPr>
          <a:xfrm>
            <a:off x="4572000" y="4653136"/>
            <a:ext cx="3588277" cy="20200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109" name="Google Shape;109;p16"/>
          <p:cNvSpPr txBox="1">
            <a:spLocks noGrp="1"/>
          </p:cNvSpPr>
          <p:nvPr>
            <p:ph type="body" idx="1"/>
          </p:nvPr>
        </p:nvSpPr>
        <p:spPr>
          <a:xfrm>
            <a:off x="179512" y="-459432"/>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None/>
            </a:pPr>
            <a:endParaRPr/>
          </a:p>
          <a:p>
            <a:pPr marL="0" lvl="0" indent="0" algn="just" rtl="0">
              <a:spcBef>
                <a:spcPts val="600"/>
              </a:spcBef>
              <a:spcAft>
                <a:spcPts val="0"/>
              </a:spcAft>
              <a:buClr>
                <a:schemeClr val="dk1"/>
              </a:buClr>
              <a:buSzPts val="3000"/>
              <a:buNone/>
            </a:pPr>
            <a:r>
              <a:rPr lang="pl-PL" sz="3000"/>
              <a:t>Marcin Kromer belonged to the group of the most distinguished  Polish humanists of  the 16th century. He was a historian,  writer,  music expert,  diplomat and priest.</a:t>
            </a:r>
            <a:endParaRPr/>
          </a:p>
          <a:p>
            <a:pPr marL="342900" lvl="0" indent="-139700" algn="l" rtl="0">
              <a:spcBef>
                <a:spcPts val="640"/>
              </a:spcBef>
              <a:spcAft>
                <a:spcPts val="0"/>
              </a:spcAft>
              <a:buClr>
                <a:schemeClr val="dk1"/>
              </a:buClr>
              <a:buSzPts val="3200"/>
              <a:buNone/>
            </a:pPr>
            <a:endParaRPr/>
          </a:p>
        </p:txBody>
      </p:sp>
      <p:pic>
        <p:nvPicPr>
          <p:cNvPr id="110" name="Google Shape;110;p16" descr="SONY DSC"/>
          <p:cNvPicPr preferRelativeResize="0"/>
          <p:nvPr/>
        </p:nvPicPr>
        <p:blipFill rotWithShape="1">
          <a:blip r:embed="rId3">
            <a:alphaModFix/>
          </a:blip>
          <a:srcRect/>
          <a:stretch/>
        </p:blipFill>
        <p:spPr>
          <a:xfrm>
            <a:off x="179512" y="2204864"/>
            <a:ext cx="2592288" cy="3898177"/>
          </a:xfrm>
          <a:prstGeom prst="rect">
            <a:avLst/>
          </a:prstGeom>
          <a:noFill/>
          <a:ln>
            <a:noFill/>
          </a:ln>
        </p:spPr>
      </p:pic>
      <p:pic>
        <p:nvPicPr>
          <p:cNvPr id="111" name="Google Shape;111;p16" descr="SONY DSC"/>
          <p:cNvPicPr preferRelativeResize="0"/>
          <p:nvPr/>
        </p:nvPicPr>
        <p:blipFill rotWithShape="1">
          <a:blip r:embed="rId4">
            <a:alphaModFix/>
          </a:blip>
          <a:srcRect/>
          <a:stretch/>
        </p:blipFill>
        <p:spPr>
          <a:xfrm>
            <a:off x="6948264" y="1700808"/>
            <a:ext cx="1820602" cy="2952328"/>
          </a:xfrm>
          <a:prstGeom prst="rect">
            <a:avLst/>
          </a:prstGeom>
          <a:noFill/>
          <a:ln>
            <a:noFill/>
          </a:ln>
        </p:spPr>
      </p:pic>
      <p:pic>
        <p:nvPicPr>
          <p:cNvPr id="112" name="Google Shape;112;p16" descr="SONY DSC"/>
          <p:cNvPicPr preferRelativeResize="0"/>
          <p:nvPr/>
        </p:nvPicPr>
        <p:blipFill rotWithShape="1">
          <a:blip r:embed="rId5">
            <a:alphaModFix/>
          </a:blip>
          <a:srcRect/>
          <a:stretch/>
        </p:blipFill>
        <p:spPr>
          <a:xfrm>
            <a:off x="5940152" y="4797152"/>
            <a:ext cx="2783952" cy="1872208"/>
          </a:xfrm>
          <a:prstGeom prst="rect">
            <a:avLst/>
          </a:prstGeom>
          <a:noFill/>
          <a:ln>
            <a:noFill/>
          </a:ln>
        </p:spPr>
      </p:pic>
      <p:pic>
        <p:nvPicPr>
          <p:cNvPr id="113" name="Google Shape;113;p16" descr="Plik:Kromer.jpg"/>
          <p:cNvPicPr preferRelativeResize="0"/>
          <p:nvPr/>
        </p:nvPicPr>
        <p:blipFill rotWithShape="1">
          <a:blip r:embed="rId6">
            <a:alphaModFix/>
          </a:blip>
          <a:srcRect/>
          <a:stretch/>
        </p:blipFill>
        <p:spPr>
          <a:xfrm>
            <a:off x="3131840" y="2276872"/>
            <a:ext cx="2592288" cy="311926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2"/>
          <p:cNvSpPr txBox="1">
            <a:spLocks noGrp="1"/>
          </p:cNvSpPr>
          <p:nvPr>
            <p:ph type="title"/>
          </p:nvPr>
        </p:nvSpPr>
        <p:spPr>
          <a:xfrm>
            <a:off x="395536"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The Mazury Lakes</a:t>
            </a:r>
            <a:endParaRPr b="1" i="1"/>
          </a:p>
        </p:txBody>
      </p:sp>
      <p:sp>
        <p:nvSpPr>
          <p:cNvPr id="464" name="Google Shape;464;p52"/>
          <p:cNvSpPr txBox="1">
            <a:spLocks noGrp="1"/>
          </p:cNvSpPr>
          <p:nvPr>
            <p:ph type="body" idx="1"/>
          </p:nvPr>
        </p:nvSpPr>
        <p:spPr>
          <a:xfrm>
            <a:off x="323528" y="1052736"/>
            <a:ext cx="8229600" cy="452596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000"/>
              <a:buNone/>
            </a:pPr>
            <a:r>
              <a:rPr lang="pl-PL" sz="3000"/>
              <a:t> This area of beautiful lakes is located in the north-west of Poland. You can go sailing here or do other water sports.</a:t>
            </a:r>
            <a:endParaRPr sz="3000"/>
          </a:p>
        </p:txBody>
      </p:sp>
      <p:pic>
        <p:nvPicPr>
          <p:cNvPr id="465" name="Google Shape;465;p52" descr="Znalezione obrazy dla zapytania mazury"/>
          <p:cNvPicPr preferRelativeResize="0"/>
          <p:nvPr/>
        </p:nvPicPr>
        <p:blipFill rotWithShape="1">
          <a:blip r:embed="rId3">
            <a:alphaModFix/>
          </a:blip>
          <a:srcRect/>
          <a:stretch/>
        </p:blipFill>
        <p:spPr>
          <a:xfrm>
            <a:off x="395536" y="2636912"/>
            <a:ext cx="4176613" cy="3134078"/>
          </a:xfrm>
          <a:prstGeom prst="rect">
            <a:avLst/>
          </a:prstGeom>
          <a:noFill/>
          <a:ln>
            <a:noFill/>
          </a:ln>
        </p:spPr>
      </p:pic>
      <p:sp>
        <p:nvSpPr>
          <p:cNvPr id="466" name="Google Shape;466;p52"/>
          <p:cNvSpPr/>
          <p:nvPr/>
        </p:nvSpPr>
        <p:spPr>
          <a:xfrm>
            <a:off x="251520" y="5733256"/>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http://www.national-geographic.pl/traveler/kierunki/10-ciekawostek-o-mazurach-ktore-moga-cie-zaskoczyc</a:t>
            </a:r>
            <a:endParaRPr sz="700">
              <a:solidFill>
                <a:schemeClr val="dk1"/>
              </a:solidFill>
              <a:latin typeface="Calibri"/>
              <a:ea typeface="Calibri"/>
              <a:cs typeface="Calibri"/>
              <a:sym typeface="Calibri"/>
            </a:endParaRPr>
          </a:p>
        </p:txBody>
      </p:sp>
      <p:pic>
        <p:nvPicPr>
          <p:cNvPr id="467" name="Google Shape;467;p52" descr="Podobny obraz"/>
          <p:cNvPicPr preferRelativeResize="0"/>
          <p:nvPr/>
        </p:nvPicPr>
        <p:blipFill rotWithShape="1">
          <a:blip r:embed="rId4">
            <a:alphaModFix/>
          </a:blip>
          <a:srcRect/>
          <a:stretch/>
        </p:blipFill>
        <p:spPr>
          <a:xfrm>
            <a:off x="5076056" y="2852936"/>
            <a:ext cx="3780420" cy="2520280"/>
          </a:xfrm>
          <a:prstGeom prst="rect">
            <a:avLst/>
          </a:prstGeom>
          <a:noFill/>
          <a:ln>
            <a:noFill/>
          </a:ln>
        </p:spPr>
      </p:pic>
      <p:sp>
        <p:nvSpPr>
          <p:cNvPr id="468" name="Google Shape;468;p52"/>
          <p:cNvSpPr/>
          <p:nvPr/>
        </p:nvSpPr>
        <p:spPr>
          <a:xfrm>
            <a:off x="5076056" y="5301208"/>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https://pl.pinterest.com/pin/637892734694576285/</a:t>
            </a:r>
            <a:endParaRPr sz="7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3"/>
          <p:cNvSpPr txBox="1">
            <a:spLocks noGrp="1"/>
          </p:cNvSpPr>
          <p:nvPr>
            <p:ph type="title"/>
          </p:nvPr>
        </p:nvSpPr>
        <p:spPr>
          <a:xfrm>
            <a:off x="323528"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Interesting Facts</a:t>
            </a:r>
            <a:endParaRPr b="1" i="1"/>
          </a:p>
        </p:txBody>
      </p:sp>
      <p:sp>
        <p:nvSpPr>
          <p:cNvPr id="474" name="Google Shape;474;p53"/>
          <p:cNvSpPr txBox="1">
            <a:spLocks noGrp="1"/>
          </p:cNvSpPr>
          <p:nvPr>
            <p:ph type="body" idx="1"/>
          </p:nvPr>
        </p:nvSpPr>
        <p:spPr>
          <a:xfrm>
            <a:off x="539552" y="1484784"/>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pl-PL"/>
              <a:t>Poland is the biggest amber exporter in the world</a:t>
            </a:r>
            <a:endParaRPr/>
          </a:p>
          <a:p>
            <a:pPr marL="342900" lvl="0" indent="-342900" algn="l" rtl="0">
              <a:spcBef>
                <a:spcPts val="640"/>
              </a:spcBef>
              <a:spcAft>
                <a:spcPts val="0"/>
              </a:spcAft>
              <a:buClr>
                <a:schemeClr val="dk1"/>
              </a:buClr>
              <a:buSzPts val="3200"/>
              <a:buChar char="•"/>
            </a:pPr>
            <a:r>
              <a:rPr lang="pl-PL"/>
              <a:t>Almost 35% of Poles live abroad</a:t>
            </a:r>
            <a:endParaRPr/>
          </a:p>
          <a:p>
            <a:pPr marL="342900" lvl="0" indent="-342900" algn="l" rtl="0">
              <a:spcBef>
                <a:spcPts val="640"/>
              </a:spcBef>
              <a:spcAft>
                <a:spcPts val="0"/>
              </a:spcAft>
              <a:buClr>
                <a:schemeClr val="dk1"/>
              </a:buClr>
              <a:buSzPts val="3200"/>
              <a:buChar char="•"/>
            </a:pPr>
            <a:r>
              <a:rPr lang="pl-PL"/>
              <a:t>There are 32 letters in the Polish alphabet while there are only 26 in the English one</a:t>
            </a: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a:t>The End</a:t>
            </a:r>
            <a:endParaRPr/>
          </a:p>
        </p:txBody>
      </p:sp>
      <p:sp>
        <p:nvSpPr>
          <p:cNvPr id="480" name="Google Shape;480;p54"/>
          <p:cNvSpPr txBox="1">
            <a:spLocks noGrp="1"/>
          </p:cNvSpPr>
          <p:nvPr>
            <p:ph type="body" idx="1"/>
          </p:nvPr>
        </p:nvSpPr>
        <p:spPr>
          <a:xfrm>
            <a:off x="457200" y="1417638"/>
            <a:ext cx="8507288" cy="525172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pl-PL"/>
              <a:t>This presentation has been made by:</a:t>
            </a:r>
            <a:endParaRPr/>
          </a:p>
          <a:p>
            <a:pPr marL="342900" lvl="0" indent="-342900" algn="l" rtl="0">
              <a:spcBef>
                <a:spcPts val="640"/>
              </a:spcBef>
              <a:spcAft>
                <a:spcPts val="0"/>
              </a:spcAft>
              <a:buClr>
                <a:schemeClr val="dk1"/>
              </a:buClr>
              <a:buSzPts val="3200"/>
              <a:buChar char="•"/>
            </a:pPr>
            <a:r>
              <a:rPr lang="pl-PL"/>
              <a:t>Wiktor Kretowicz</a:t>
            </a:r>
            <a:endParaRPr/>
          </a:p>
          <a:p>
            <a:pPr marL="342900" lvl="0" indent="-342900" algn="l" rtl="0">
              <a:spcBef>
                <a:spcPts val="640"/>
              </a:spcBef>
              <a:spcAft>
                <a:spcPts val="0"/>
              </a:spcAft>
              <a:buClr>
                <a:schemeClr val="dk1"/>
              </a:buClr>
              <a:buSzPts val="3200"/>
              <a:buChar char="•"/>
            </a:pPr>
            <a:r>
              <a:rPr lang="pl-PL"/>
              <a:t>Agata Szurek</a:t>
            </a:r>
            <a:endParaRPr/>
          </a:p>
          <a:p>
            <a:pPr marL="342900" lvl="0" indent="-342900" algn="l" rtl="0">
              <a:spcBef>
                <a:spcPts val="640"/>
              </a:spcBef>
              <a:spcAft>
                <a:spcPts val="0"/>
              </a:spcAft>
              <a:buClr>
                <a:schemeClr val="dk1"/>
              </a:buClr>
              <a:buSzPts val="3200"/>
              <a:buChar char="•"/>
            </a:pPr>
            <a:r>
              <a:rPr lang="pl-PL"/>
              <a:t>Izabella Szkaradek</a:t>
            </a:r>
            <a:endParaRPr/>
          </a:p>
          <a:p>
            <a:pPr marL="0" lvl="0" indent="0" algn="l" rtl="0">
              <a:spcBef>
                <a:spcPts val="640"/>
              </a:spcBef>
              <a:spcAft>
                <a:spcPts val="0"/>
              </a:spcAft>
              <a:buClr>
                <a:schemeClr val="dk1"/>
              </a:buClr>
              <a:buSzPts val="3200"/>
              <a:buNone/>
            </a:pPr>
            <a:r>
              <a:rPr lang="pl-PL"/>
              <a:t>within the framework of Erasmus+ project </a:t>
            </a:r>
            <a:endParaRPr/>
          </a:p>
          <a:p>
            <a:pPr marL="0" lvl="0" indent="0" algn="ctr" rtl="0">
              <a:spcBef>
                <a:spcPts val="640"/>
              </a:spcBef>
              <a:spcAft>
                <a:spcPts val="0"/>
              </a:spcAft>
              <a:buClr>
                <a:schemeClr val="dk1"/>
              </a:buClr>
              <a:buSzPts val="3200"/>
              <a:buNone/>
            </a:pPr>
            <a:r>
              <a:rPr lang="pl-PL" i="1"/>
              <a:t>Let’s talk about soil</a:t>
            </a:r>
            <a:endParaRPr/>
          </a:p>
        </p:txBody>
      </p:sp>
      <p:pic>
        <p:nvPicPr>
          <p:cNvPr id="481" name="Google Shape;481;p54" descr="Znalezione obrazy dla zapytania erasmus +"/>
          <p:cNvPicPr preferRelativeResize="0"/>
          <p:nvPr/>
        </p:nvPicPr>
        <p:blipFill rotWithShape="1">
          <a:blip r:embed="rId3">
            <a:alphaModFix/>
          </a:blip>
          <a:srcRect/>
          <a:stretch/>
        </p:blipFill>
        <p:spPr>
          <a:xfrm>
            <a:off x="5076056" y="5058000"/>
            <a:ext cx="3813062" cy="180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2000"/>
          </a:blip>
          <a:tile tx="0" ty="0" sx="100000" sy="100000" flip="none" algn="tl"/>
        </a:blipFill>
        <a:effectLst/>
      </p:bgPr>
    </p:bg>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119" name="Google Shape;119;p17"/>
          <p:cNvSpPr txBox="1">
            <a:spLocks noGrp="1"/>
          </p:cNvSpPr>
          <p:nvPr>
            <p:ph type="body" idx="1"/>
          </p:nvPr>
        </p:nvSpPr>
        <p:spPr>
          <a:xfrm>
            <a:off x="323528" y="116632"/>
            <a:ext cx="8229600" cy="452596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000"/>
              <a:buNone/>
            </a:pPr>
            <a:r>
              <a:rPr lang="pl-PL" sz="3000"/>
              <a:t>Our school offers a range of after school clubs in science, maths, sports, music, computer technology</a:t>
            </a:r>
            <a:endParaRPr sz="3000"/>
          </a:p>
          <a:p>
            <a:pPr marL="0" lvl="0" indent="0" algn="just" rtl="0">
              <a:spcBef>
                <a:spcPts val="600"/>
              </a:spcBef>
              <a:spcAft>
                <a:spcPts val="0"/>
              </a:spcAft>
              <a:buClr>
                <a:schemeClr val="dk1"/>
              </a:buClr>
              <a:buSzPts val="3000"/>
              <a:buNone/>
            </a:pPr>
            <a:r>
              <a:rPr lang="pl-PL" sz="3000"/>
              <a:t> foreign languages, biology and Polish.        Secondary school education lasts three years.       There are 580 students this year.</a:t>
            </a:r>
            <a:endParaRPr/>
          </a:p>
          <a:p>
            <a:pPr marL="0" lvl="0" indent="0" algn="l" rtl="0">
              <a:spcBef>
                <a:spcPts val="640"/>
              </a:spcBef>
              <a:spcAft>
                <a:spcPts val="0"/>
              </a:spcAft>
              <a:buClr>
                <a:schemeClr val="dk1"/>
              </a:buClr>
              <a:buSzPts val="3200"/>
              <a:buNone/>
            </a:pPr>
            <a:endParaRPr/>
          </a:p>
        </p:txBody>
      </p:sp>
      <p:pic>
        <p:nvPicPr>
          <p:cNvPr id="120" name="Google Shape;120;p17" descr="C:\Users\Łukasz\Downloads\image_123986672(1).JPG"/>
          <p:cNvPicPr preferRelativeResize="0"/>
          <p:nvPr/>
        </p:nvPicPr>
        <p:blipFill rotWithShape="1">
          <a:blip r:embed="rId4">
            <a:alphaModFix/>
          </a:blip>
          <a:srcRect/>
          <a:stretch/>
        </p:blipFill>
        <p:spPr>
          <a:xfrm>
            <a:off x="323529" y="3284984"/>
            <a:ext cx="1629916" cy="2565997"/>
          </a:xfrm>
          <a:prstGeom prst="rect">
            <a:avLst/>
          </a:prstGeom>
          <a:noFill/>
          <a:ln>
            <a:noFill/>
          </a:ln>
        </p:spPr>
      </p:pic>
      <p:pic>
        <p:nvPicPr>
          <p:cNvPr id="121" name="Google Shape;121;p17" descr="https://scontent-waw1-1.xx.fbcdn.net/v/t1.0-9/42659984_1823707157698251_8244803780441276416_n.jpg?_nc_cat=106&amp;oh=385c60c110199a9f5153755fbdf3c5b8&amp;oe=5C17EC0B"/>
          <p:cNvPicPr preferRelativeResize="0"/>
          <p:nvPr/>
        </p:nvPicPr>
        <p:blipFill rotWithShape="1">
          <a:blip r:embed="rId5">
            <a:alphaModFix/>
          </a:blip>
          <a:srcRect/>
          <a:stretch/>
        </p:blipFill>
        <p:spPr>
          <a:xfrm>
            <a:off x="5580112" y="4941168"/>
            <a:ext cx="2736304" cy="1702706"/>
          </a:xfrm>
          <a:prstGeom prst="rect">
            <a:avLst/>
          </a:prstGeom>
          <a:noFill/>
          <a:ln>
            <a:noFill/>
          </a:ln>
        </p:spPr>
      </p:pic>
      <p:pic>
        <p:nvPicPr>
          <p:cNvPr id="122" name="Google Shape;122;p17" descr="https://scontent-waw1-1.xx.fbcdn.net/v/t1.0-9/42247003_1816299005105733_8856300432109076480_n.jpg?_nc_cat=108&amp;oh=ce667f312e926f81d12489af2335ef5f&amp;oe=5C24ED9E"/>
          <p:cNvPicPr preferRelativeResize="0"/>
          <p:nvPr/>
        </p:nvPicPr>
        <p:blipFill rotWithShape="1">
          <a:blip r:embed="rId6">
            <a:alphaModFix/>
          </a:blip>
          <a:srcRect/>
          <a:stretch/>
        </p:blipFill>
        <p:spPr>
          <a:xfrm>
            <a:off x="6372200" y="2780928"/>
            <a:ext cx="2472275" cy="1854206"/>
          </a:xfrm>
          <a:prstGeom prst="rect">
            <a:avLst/>
          </a:prstGeom>
          <a:noFill/>
          <a:ln>
            <a:noFill/>
          </a:ln>
        </p:spPr>
      </p:pic>
      <p:pic>
        <p:nvPicPr>
          <p:cNvPr id="123" name="Google Shape;123;p17" descr="https://scontent-waw1-1.xx.fbcdn.net/v/t1.0-9/40510049_1794096837325950_5704438802198560768_n.jpg?_nc_cat=105&amp;oh=7a2382eee2c22add8ec8f9fb9a097b0f&amp;oe=5C547F1E"/>
          <p:cNvPicPr preferRelativeResize="0"/>
          <p:nvPr/>
        </p:nvPicPr>
        <p:blipFill rotWithShape="1">
          <a:blip r:embed="rId7">
            <a:alphaModFix/>
          </a:blip>
          <a:srcRect/>
          <a:stretch/>
        </p:blipFill>
        <p:spPr>
          <a:xfrm>
            <a:off x="2267744" y="5157192"/>
            <a:ext cx="2664296" cy="1498667"/>
          </a:xfrm>
          <a:prstGeom prst="rect">
            <a:avLst/>
          </a:prstGeom>
          <a:noFill/>
          <a:ln>
            <a:noFill/>
          </a:ln>
        </p:spPr>
      </p:pic>
      <p:pic>
        <p:nvPicPr>
          <p:cNvPr id="124" name="Google Shape;124;p17" descr="C:\Users\Łukasz\Desktop\erazmus\DSC_0991.JPG"/>
          <p:cNvPicPr preferRelativeResize="0"/>
          <p:nvPr/>
        </p:nvPicPr>
        <p:blipFill rotWithShape="1">
          <a:blip r:embed="rId8">
            <a:alphaModFix/>
          </a:blip>
          <a:srcRect/>
          <a:stretch/>
        </p:blipFill>
        <p:spPr>
          <a:xfrm>
            <a:off x="2195736" y="2708920"/>
            <a:ext cx="1493912" cy="2240868"/>
          </a:xfrm>
          <a:prstGeom prst="rect">
            <a:avLst/>
          </a:prstGeom>
          <a:noFill/>
          <a:ln>
            <a:noFill/>
          </a:ln>
        </p:spPr>
      </p:pic>
      <p:pic>
        <p:nvPicPr>
          <p:cNvPr id="125" name="Google Shape;125;p17" descr="C:\Users\Łukasz\Desktop\erazmus\DSC_0980.JPG"/>
          <p:cNvPicPr preferRelativeResize="0"/>
          <p:nvPr/>
        </p:nvPicPr>
        <p:blipFill rotWithShape="1">
          <a:blip r:embed="rId9">
            <a:alphaModFix/>
          </a:blip>
          <a:srcRect/>
          <a:stretch/>
        </p:blipFill>
        <p:spPr>
          <a:xfrm>
            <a:off x="3887924" y="3068960"/>
            <a:ext cx="2303748" cy="15358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8" descr="C:\Users\Łukasz\Downloads\IMG-6875.jpg"/>
          <p:cNvPicPr preferRelativeResize="0">
            <a:picLocks noGrp="1"/>
          </p:cNvPicPr>
          <p:nvPr>
            <p:ph type="body" idx="1"/>
          </p:nvPr>
        </p:nvPicPr>
        <p:blipFill rotWithShape="1">
          <a:blip r:embed="rId3">
            <a:alphaModFix/>
          </a:blip>
          <a:srcRect/>
          <a:stretch/>
        </p:blipFill>
        <p:spPr>
          <a:xfrm>
            <a:off x="-684584" y="0"/>
            <a:ext cx="10279295" cy="6858000"/>
          </a:xfrm>
          <a:prstGeom prst="rect">
            <a:avLst/>
          </a:prstGeom>
          <a:noFill/>
          <a:ln>
            <a:noFill/>
          </a:ln>
        </p:spPr>
      </p:pic>
      <p:sp>
        <p:nvSpPr>
          <p:cNvPr id="131" name="Google Shape;131;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b="1" i="1"/>
              <a:t>The town of Gorlice</a:t>
            </a:r>
            <a:endParaRPr b="1"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395536" y="310145"/>
            <a:ext cx="8590072"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137" name="Google Shape;137;p19"/>
          <p:cNvSpPr txBox="1">
            <a:spLocks noGrp="1"/>
          </p:cNvSpPr>
          <p:nvPr>
            <p:ph type="body" idx="1"/>
          </p:nvPr>
        </p:nvSpPr>
        <p:spPr>
          <a:xfrm>
            <a:off x="323528" y="260648"/>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pl-PL" sz="3000"/>
              <a:t>Gorlice  is a small town located in the district of Małopolska, at the Ropa River in the Beskid Niski Mountains.</a:t>
            </a:r>
            <a:endParaRPr sz="3000"/>
          </a:p>
        </p:txBody>
      </p:sp>
      <p:pic>
        <p:nvPicPr>
          <p:cNvPr id="138" name="Google Shape;138;p19" descr="C:\Users\Łukasz\Desktop\mapa.php.png"/>
          <p:cNvPicPr preferRelativeResize="0"/>
          <p:nvPr/>
        </p:nvPicPr>
        <p:blipFill rotWithShape="1">
          <a:blip r:embed="rId3">
            <a:alphaModFix/>
          </a:blip>
          <a:srcRect/>
          <a:stretch/>
        </p:blipFill>
        <p:spPr>
          <a:xfrm>
            <a:off x="3347864" y="3212976"/>
            <a:ext cx="2487362" cy="2352910"/>
          </a:xfrm>
          <a:prstGeom prst="rect">
            <a:avLst/>
          </a:prstGeom>
          <a:noFill/>
          <a:ln>
            <a:noFill/>
          </a:ln>
        </p:spPr>
      </p:pic>
      <p:sp>
        <p:nvSpPr>
          <p:cNvPr id="139" name="Google Shape;139;p19"/>
          <p:cNvSpPr/>
          <p:nvPr/>
        </p:nvSpPr>
        <p:spPr>
          <a:xfrm>
            <a:off x="4139952" y="5517232"/>
            <a:ext cx="2016224" cy="1846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600" b="0" i="0" u="none" strike="noStrike" cap="none">
                <a:solidFill>
                  <a:schemeClr val="dk1"/>
                </a:solidFill>
                <a:latin typeface="Calibri"/>
                <a:ea typeface="Calibri"/>
                <a:cs typeface="Calibri"/>
                <a:sym typeface="Calibri"/>
              </a:rPr>
              <a:t>http://mapa.livecity.pl/miasto/Gorlice,0959903</a:t>
            </a:r>
            <a:endParaRPr sz="600">
              <a:solidFill>
                <a:schemeClr val="dk1"/>
              </a:solidFill>
              <a:latin typeface="Calibri"/>
              <a:ea typeface="Calibri"/>
              <a:cs typeface="Calibri"/>
              <a:sym typeface="Calibri"/>
            </a:endParaRPr>
          </a:p>
        </p:txBody>
      </p:sp>
      <p:pic>
        <p:nvPicPr>
          <p:cNvPr id="140" name="Google Shape;140;p19" descr="C:\Users\Łukasz\Downloads\DSC-0057.jpg"/>
          <p:cNvPicPr preferRelativeResize="0"/>
          <p:nvPr/>
        </p:nvPicPr>
        <p:blipFill rotWithShape="1">
          <a:blip r:embed="rId4">
            <a:alphaModFix/>
          </a:blip>
          <a:srcRect/>
          <a:stretch/>
        </p:blipFill>
        <p:spPr>
          <a:xfrm>
            <a:off x="6228184" y="2060848"/>
            <a:ext cx="2592288" cy="1728192"/>
          </a:xfrm>
          <a:prstGeom prst="rect">
            <a:avLst/>
          </a:prstGeom>
          <a:noFill/>
          <a:ln>
            <a:noFill/>
          </a:ln>
        </p:spPr>
      </p:pic>
      <p:pic>
        <p:nvPicPr>
          <p:cNvPr id="141" name="Google Shape;141;p19" descr="C:\Users\Łukasz\Downloads\IMG-6869.jpg"/>
          <p:cNvPicPr preferRelativeResize="0"/>
          <p:nvPr/>
        </p:nvPicPr>
        <p:blipFill rotWithShape="1">
          <a:blip r:embed="rId5">
            <a:alphaModFix/>
          </a:blip>
          <a:srcRect/>
          <a:stretch/>
        </p:blipFill>
        <p:spPr>
          <a:xfrm>
            <a:off x="7452320" y="4005063"/>
            <a:ext cx="1512168" cy="2266553"/>
          </a:xfrm>
          <a:prstGeom prst="rect">
            <a:avLst/>
          </a:prstGeom>
          <a:noFill/>
          <a:ln>
            <a:noFill/>
          </a:ln>
        </p:spPr>
      </p:pic>
      <p:pic>
        <p:nvPicPr>
          <p:cNvPr id="142" name="Google Shape;142;p19" descr="C:\Users\Łukasz\Downloads\IMG-6870.jpg"/>
          <p:cNvPicPr preferRelativeResize="0"/>
          <p:nvPr/>
        </p:nvPicPr>
        <p:blipFill rotWithShape="1">
          <a:blip r:embed="rId6">
            <a:alphaModFix/>
          </a:blip>
          <a:srcRect/>
          <a:stretch/>
        </p:blipFill>
        <p:spPr>
          <a:xfrm>
            <a:off x="5868144" y="4437274"/>
            <a:ext cx="1422862" cy="2132694"/>
          </a:xfrm>
          <a:prstGeom prst="rect">
            <a:avLst/>
          </a:prstGeom>
          <a:noFill/>
          <a:ln>
            <a:noFill/>
          </a:ln>
        </p:spPr>
      </p:pic>
      <p:pic>
        <p:nvPicPr>
          <p:cNvPr id="143" name="Google Shape;143;p19" descr="C:\Users\Łukasz\Downloads\IMG-6872.jpg"/>
          <p:cNvPicPr preferRelativeResize="0"/>
          <p:nvPr/>
        </p:nvPicPr>
        <p:blipFill rotWithShape="1">
          <a:blip r:embed="rId7">
            <a:alphaModFix/>
          </a:blip>
          <a:srcRect/>
          <a:stretch/>
        </p:blipFill>
        <p:spPr>
          <a:xfrm>
            <a:off x="323528" y="1916832"/>
            <a:ext cx="1249074" cy="1872208"/>
          </a:xfrm>
          <a:prstGeom prst="rect">
            <a:avLst/>
          </a:prstGeom>
          <a:noFill/>
          <a:ln>
            <a:noFill/>
          </a:ln>
        </p:spPr>
      </p:pic>
      <p:pic>
        <p:nvPicPr>
          <p:cNvPr id="144" name="Google Shape;144;p19" descr="C:\Users\Łukasz\Downloads\IMG-6871.jpg"/>
          <p:cNvPicPr preferRelativeResize="0"/>
          <p:nvPr/>
        </p:nvPicPr>
        <p:blipFill rotWithShape="1">
          <a:blip r:embed="rId8">
            <a:alphaModFix/>
          </a:blip>
          <a:srcRect/>
          <a:stretch/>
        </p:blipFill>
        <p:spPr>
          <a:xfrm>
            <a:off x="1835696" y="2564904"/>
            <a:ext cx="1231668" cy="1846118"/>
          </a:xfrm>
          <a:prstGeom prst="rect">
            <a:avLst/>
          </a:prstGeom>
          <a:noFill/>
          <a:ln>
            <a:noFill/>
          </a:ln>
        </p:spPr>
      </p:pic>
      <p:pic>
        <p:nvPicPr>
          <p:cNvPr id="145" name="Google Shape;145;p19" descr="C:\Users\Łukasz\Downloads\IMG-6877(1).jpg"/>
          <p:cNvPicPr preferRelativeResize="0"/>
          <p:nvPr/>
        </p:nvPicPr>
        <p:blipFill rotWithShape="1">
          <a:blip r:embed="rId9">
            <a:alphaModFix/>
          </a:blip>
          <a:srcRect/>
          <a:stretch/>
        </p:blipFill>
        <p:spPr>
          <a:xfrm>
            <a:off x="3491880" y="1893876"/>
            <a:ext cx="1800200" cy="1201033"/>
          </a:xfrm>
          <a:prstGeom prst="rect">
            <a:avLst/>
          </a:prstGeom>
          <a:noFill/>
          <a:ln>
            <a:noFill/>
          </a:ln>
        </p:spPr>
      </p:pic>
      <p:pic>
        <p:nvPicPr>
          <p:cNvPr id="146" name="Google Shape;146;p19" descr="C:\Users\Łukasz\Downloads\IMG-6882.jpg"/>
          <p:cNvPicPr preferRelativeResize="0"/>
          <p:nvPr/>
        </p:nvPicPr>
        <p:blipFill rotWithShape="1">
          <a:blip r:embed="rId10">
            <a:alphaModFix/>
          </a:blip>
          <a:srcRect/>
          <a:stretch/>
        </p:blipFill>
        <p:spPr>
          <a:xfrm>
            <a:off x="1475656" y="5229200"/>
            <a:ext cx="2304256" cy="1420691"/>
          </a:xfrm>
          <a:prstGeom prst="rect">
            <a:avLst/>
          </a:prstGeom>
          <a:noFill/>
          <a:ln>
            <a:noFill/>
          </a:ln>
        </p:spPr>
      </p:pic>
      <p:pic>
        <p:nvPicPr>
          <p:cNvPr id="147" name="Google Shape;147;p19" descr="C:\Users\Łukasz\Downloads\IMG-6868.JPG"/>
          <p:cNvPicPr preferRelativeResize="0"/>
          <p:nvPr/>
        </p:nvPicPr>
        <p:blipFill rotWithShape="1">
          <a:blip r:embed="rId11">
            <a:alphaModFix/>
          </a:blip>
          <a:srcRect/>
          <a:stretch/>
        </p:blipFill>
        <p:spPr>
          <a:xfrm>
            <a:off x="179512" y="4077072"/>
            <a:ext cx="1152992" cy="17281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txBox="1">
            <a:spLocks noGrp="1"/>
          </p:cNvSpPr>
          <p:nvPr>
            <p:ph type="title"/>
          </p:nvPr>
        </p:nvSpPr>
        <p:spPr>
          <a:xfrm>
            <a:off x="395536" y="249243"/>
            <a:ext cx="8560472"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154" name="Google Shape;154;p20"/>
          <p:cNvSpPr txBox="1">
            <a:spLocks noGrp="1"/>
          </p:cNvSpPr>
          <p:nvPr>
            <p:ph type="body" idx="1"/>
          </p:nvPr>
        </p:nvSpPr>
        <p:spPr>
          <a:xfrm>
            <a:off x="467544" y="188640"/>
            <a:ext cx="8229600" cy="45259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000"/>
              <a:buNone/>
            </a:pPr>
            <a:r>
              <a:rPr lang="pl-PL" sz="3000"/>
              <a:t>The area of Gorlice is the cradle of the world oil industry.</a:t>
            </a:r>
            <a:endParaRPr sz="3000"/>
          </a:p>
        </p:txBody>
      </p:sp>
      <p:pic>
        <p:nvPicPr>
          <p:cNvPr id="155" name="Google Shape;155;p20" descr="Znalezione obrazy dla zapytania gorlice ropa naftowa"/>
          <p:cNvPicPr preferRelativeResize="0"/>
          <p:nvPr/>
        </p:nvPicPr>
        <p:blipFill rotWithShape="1">
          <a:blip r:embed="rId3">
            <a:alphaModFix/>
          </a:blip>
          <a:srcRect/>
          <a:stretch/>
        </p:blipFill>
        <p:spPr>
          <a:xfrm>
            <a:off x="467544" y="1844824"/>
            <a:ext cx="4343392" cy="3254182"/>
          </a:xfrm>
          <a:prstGeom prst="rect">
            <a:avLst/>
          </a:prstGeom>
          <a:noFill/>
          <a:ln>
            <a:noFill/>
          </a:ln>
        </p:spPr>
      </p:pic>
      <p:sp>
        <p:nvSpPr>
          <p:cNvPr id="156" name="Google Shape;156;p20"/>
          <p:cNvSpPr/>
          <p:nvPr/>
        </p:nvSpPr>
        <p:spPr>
          <a:xfrm>
            <a:off x="395536" y="5013176"/>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http://www.gmina.gorlice.pl/index.php?pid=94&amp;id=77-miejscowosci_zabytki</a:t>
            </a:r>
            <a:endParaRPr sz="700">
              <a:solidFill>
                <a:schemeClr val="dk1"/>
              </a:solidFill>
              <a:latin typeface="Calibri"/>
              <a:ea typeface="Calibri"/>
              <a:cs typeface="Calibri"/>
              <a:sym typeface="Calibri"/>
            </a:endParaRPr>
          </a:p>
        </p:txBody>
      </p:sp>
      <p:pic>
        <p:nvPicPr>
          <p:cNvPr id="157" name="Google Shape;157;p20" descr="Znalezione obrazy dla zapytania gorlice ropa naftowa"/>
          <p:cNvPicPr preferRelativeResize="0"/>
          <p:nvPr/>
        </p:nvPicPr>
        <p:blipFill rotWithShape="1">
          <a:blip r:embed="rId4">
            <a:alphaModFix/>
          </a:blip>
          <a:srcRect/>
          <a:stretch/>
        </p:blipFill>
        <p:spPr>
          <a:xfrm>
            <a:off x="4932040" y="3645024"/>
            <a:ext cx="4023968" cy="2664296"/>
          </a:xfrm>
          <a:prstGeom prst="rect">
            <a:avLst/>
          </a:prstGeom>
          <a:noFill/>
          <a:ln>
            <a:noFill/>
          </a:ln>
        </p:spPr>
      </p:pic>
      <p:sp>
        <p:nvSpPr>
          <p:cNvPr id="158" name="Google Shape;158;p20"/>
          <p:cNvSpPr/>
          <p:nvPr/>
        </p:nvSpPr>
        <p:spPr>
          <a:xfrm>
            <a:off x="4860032" y="6237312"/>
            <a:ext cx="4572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http://www.gorlice.pl/pl/333/0/karpacki-trakt-naftowy.html</a:t>
            </a:r>
            <a:endParaRPr sz="7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164" name="Google Shape;164;p21"/>
          <p:cNvSpPr txBox="1">
            <a:spLocks noGrp="1"/>
          </p:cNvSpPr>
          <p:nvPr>
            <p:ph type="body" idx="1"/>
          </p:nvPr>
        </p:nvSpPr>
        <p:spPr>
          <a:xfrm>
            <a:off x="395536" y="18864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pl-PL" sz="3000"/>
              <a:t>Ignacy Łukasiewicz, the inventor and constructor of the first oil lamp, lived and worked here. Also here, in Gorlice, the first in the world oil lamp was lit in 1854.</a:t>
            </a:r>
            <a:endParaRPr sz="3000"/>
          </a:p>
        </p:txBody>
      </p:sp>
      <p:pic>
        <p:nvPicPr>
          <p:cNvPr id="165" name="Google Shape;165;p21" descr="C:\Users\Łukasz\Downloads\IMG-6878.jpg"/>
          <p:cNvPicPr preferRelativeResize="0"/>
          <p:nvPr/>
        </p:nvPicPr>
        <p:blipFill rotWithShape="1">
          <a:blip r:embed="rId3">
            <a:alphaModFix/>
          </a:blip>
          <a:srcRect/>
          <a:stretch/>
        </p:blipFill>
        <p:spPr>
          <a:xfrm>
            <a:off x="323528" y="2276872"/>
            <a:ext cx="5184576" cy="3458975"/>
          </a:xfrm>
          <a:prstGeom prst="rect">
            <a:avLst/>
          </a:prstGeom>
          <a:noFill/>
          <a:ln>
            <a:noFill/>
          </a:ln>
        </p:spPr>
      </p:pic>
      <p:pic>
        <p:nvPicPr>
          <p:cNvPr id="166" name="Google Shape;166;p21" descr="Znalezione obrazy dla zapytania lampa naftowa pierwsza na &amp;sacute;wiecie"/>
          <p:cNvPicPr preferRelativeResize="0"/>
          <p:nvPr/>
        </p:nvPicPr>
        <p:blipFill rotWithShape="1">
          <a:blip r:embed="rId4">
            <a:alphaModFix/>
          </a:blip>
          <a:srcRect/>
          <a:stretch/>
        </p:blipFill>
        <p:spPr>
          <a:xfrm>
            <a:off x="5940152" y="2276872"/>
            <a:ext cx="2592288" cy="3456385"/>
          </a:xfrm>
          <a:prstGeom prst="rect">
            <a:avLst/>
          </a:prstGeom>
          <a:noFill/>
          <a:ln>
            <a:noFill/>
          </a:ln>
        </p:spPr>
      </p:pic>
      <p:sp>
        <p:nvSpPr>
          <p:cNvPr id="167" name="Google Shape;167;p21"/>
          <p:cNvSpPr/>
          <p:nvPr/>
        </p:nvSpPr>
        <p:spPr>
          <a:xfrm>
            <a:off x="5940152" y="5661248"/>
            <a:ext cx="185820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700">
                <a:solidFill>
                  <a:schemeClr val="dk1"/>
                </a:solidFill>
                <a:latin typeface="Calibri"/>
                <a:ea typeface="Calibri"/>
                <a:cs typeface="Calibri"/>
                <a:sym typeface="Calibri"/>
              </a:rPr>
              <a:t>https://pl.wikipedia.org/wiki/Lampa_naftowa</a:t>
            </a:r>
            <a:endParaRPr sz="7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1312</Words>
  <Application>Microsoft Office PowerPoint</Application>
  <PresentationFormat>Diavoorstelling (4:3)</PresentationFormat>
  <Paragraphs>105</Paragraphs>
  <Slides>42</Slides>
  <Notes>42</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42</vt:i4>
      </vt:variant>
    </vt:vector>
  </HeadingPairs>
  <TitlesOfParts>
    <vt:vector size="45" baseType="lpstr">
      <vt:lpstr>Arial</vt:lpstr>
      <vt:lpstr>Calibri</vt:lpstr>
      <vt:lpstr>Motyw pakietu Office</vt:lpstr>
      <vt:lpstr>Let’s Talk About Soil  Poland</vt:lpstr>
      <vt:lpstr>School</vt:lpstr>
      <vt:lpstr>PowerPoint-presentatie</vt:lpstr>
      <vt:lpstr>PowerPoint-presentatie</vt:lpstr>
      <vt:lpstr>PowerPoint-presentatie</vt:lpstr>
      <vt:lpstr>The town of Gorlice</vt:lpstr>
      <vt:lpstr>PowerPoint-presentatie</vt:lpstr>
      <vt:lpstr>PowerPoint-presentatie</vt:lpstr>
      <vt:lpstr>PowerPoint-presentatie</vt:lpstr>
      <vt:lpstr>PowerPoint-presentatie</vt:lpstr>
      <vt:lpstr>PowerPoint-presentatie</vt:lpstr>
      <vt:lpstr> Beskid Niski</vt:lpstr>
      <vt:lpstr>PowerPoint-presentatie</vt:lpstr>
      <vt:lpstr>PowerPoint-presentatie</vt:lpstr>
      <vt:lpstr>PowerPoint-presentatie</vt:lpstr>
      <vt:lpstr>Krynica Zdrój</vt:lpstr>
      <vt:lpstr>PowerPoint-presentatie</vt:lpstr>
      <vt:lpstr>Pump Room</vt:lpstr>
      <vt:lpstr>Stróże Bartnik Sądecki</vt:lpstr>
      <vt:lpstr>PowerPoint-presentatie</vt:lpstr>
      <vt:lpstr>Mountains</vt:lpstr>
      <vt:lpstr>The Tatra Mountains</vt:lpstr>
      <vt:lpstr>PowerPoint-presentatie</vt:lpstr>
      <vt:lpstr>Bieszczady Mountains</vt:lpstr>
      <vt:lpstr>Pieniny Mountains</vt:lpstr>
      <vt:lpstr>The most beautiful cities and places  in Poland.</vt:lpstr>
      <vt:lpstr>Cracow</vt:lpstr>
      <vt:lpstr>PowerPoint-presentatie</vt:lpstr>
      <vt:lpstr>Wrocław</vt:lpstr>
      <vt:lpstr>PowerPoint-presentatie</vt:lpstr>
      <vt:lpstr>Warsaw</vt:lpstr>
      <vt:lpstr>Places to see in Warsaw:</vt:lpstr>
      <vt:lpstr>Moszna Castle</vt:lpstr>
      <vt:lpstr>Energylandia Theme Park in Zator</vt:lpstr>
      <vt:lpstr>PowerPoint-presentatie</vt:lpstr>
      <vt:lpstr>The Baltic Sea</vt:lpstr>
      <vt:lpstr>PowerPoint-presentatie</vt:lpstr>
      <vt:lpstr>PowerPoint-presentatie</vt:lpstr>
      <vt:lpstr>Gdańsk</vt:lpstr>
      <vt:lpstr>The Mazury Lakes</vt:lpstr>
      <vt:lpstr>Interesting Facts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Talk About Soil  Poland</dc:title>
  <cp:lastModifiedBy>Bogaard, N.W.M.</cp:lastModifiedBy>
  <cp:revision>1</cp:revision>
  <dcterms:modified xsi:type="dcterms:W3CDTF">2020-12-02T10:12:26Z</dcterms:modified>
</cp:coreProperties>
</file>