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>
        <p:scale>
          <a:sx n="91" d="100"/>
          <a:sy n="91" d="100"/>
        </p:scale>
        <p:origin x="-34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and dried mass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dry mass (in g)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0-21</c:v>
                </c:pt>
                <c:pt idx="1">
                  <c:v>21-43</c:v>
                </c:pt>
                <c:pt idx="2">
                  <c:v>43-60</c:v>
                </c:pt>
                <c:pt idx="3">
                  <c:v>60-80</c:v>
                </c:pt>
                <c:pt idx="4">
                  <c:v>80-100</c:v>
                </c:pt>
                <c:pt idx="5">
                  <c:v>100-180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347.93</c:v>
                </c:pt>
                <c:pt idx="1">
                  <c:v>397.95</c:v>
                </c:pt>
                <c:pt idx="2">
                  <c:v>358.67</c:v>
                </c:pt>
                <c:pt idx="3">
                  <c:v>305.47000000000003</c:v>
                </c:pt>
                <c:pt idx="4">
                  <c:v>279.33</c:v>
                </c:pt>
                <c:pt idx="5">
                  <c:v>288.95999999999998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25-8148-A369-9064CB632A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mass (in g)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0-21</c:v>
                </c:pt>
                <c:pt idx="1">
                  <c:v>21-43</c:v>
                </c:pt>
                <c:pt idx="2">
                  <c:v>43-60</c:v>
                </c:pt>
                <c:pt idx="3">
                  <c:v>60-80</c:v>
                </c:pt>
                <c:pt idx="4">
                  <c:v>80-100</c:v>
                </c:pt>
                <c:pt idx="5">
                  <c:v>100-180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85.92</c:v>
                </c:pt>
                <c:pt idx="1">
                  <c:v>134.49</c:v>
                </c:pt>
                <c:pt idx="2">
                  <c:v>157.6</c:v>
                </c:pt>
                <c:pt idx="3">
                  <c:v>125.59</c:v>
                </c:pt>
                <c:pt idx="4">
                  <c:v>136.1</c:v>
                </c:pt>
                <c:pt idx="5">
                  <c:v>209.6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25-8148-A369-9064CB632A8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1221120"/>
        <c:axId val="40833024"/>
      </c:barChart>
      <c:catAx>
        <c:axId val="4122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0833024"/>
        <c:crosses val="autoZero"/>
        <c:auto val="1"/>
        <c:lblAlgn val="ctr"/>
        <c:lblOffset val="100"/>
        <c:noMultiLvlLbl val="0"/>
      </c:catAx>
      <c:valAx>
        <c:axId val="4083302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122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The amount of Nitrate (in mg/L)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0000"/>
                    <a:lumMod val="108000"/>
                  </a:schemeClr>
                </a:gs>
                <a:gs pos="50000">
                  <a:schemeClr val="accent1">
                    <a:tint val="98000"/>
                    <a:shade val="100000"/>
                    <a:satMod val="100000"/>
                    <a:lumMod val="100000"/>
                  </a:schemeClr>
                </a:gs>
                <a:gs pos="100000">
                  <a:schemeClr val="accent1">
                    <a:shade val="72000"/>
                    <a:satMod val="12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25400" dir="5400000" algn="ctr" rotWithShape="0">
                <a:srgbClr val="000000">
                  <a:alpha val="69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1200000"/>
              </a:lightRig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0-21</c:v>
                </c:pt>
                <c:pt idx="1">
                  <c:v>21-43</c:v>
                </c:pt>
                <c:pt idx="2">
                  <c:v>43-60</c:v>
                </c:pt>
                <c:pt idx="3">
                  <c:v>60-80</c:v>
                </c:pt>
                <c:pt idx="4">
                  <c:v>80-100</c:v>
                </c:pt>
                <c:pt idx="5">
                  <c:v>100-120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500</c:v>
                </c:pt>
                <c:pt idx="1">
                  <c:v>60</c:v>
                </c:pt>
                <c:pt idx="2">
                  <c:v>30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C0-EE4E-9D4E-FE5E9F3F202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1355136"/>
        <c:axId val="41362176"/>
      </c:barChart>
      <c:catAx>
        <c:axId val="4135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1362176"/>
        <c:crosses val="autoZero"/>
        <c:auto val="1"/>
        <c:lblAlgn val="ctr"/>
        <c:lblOffset val="100"/>
        <c:noMultiLvlLbl val="0"/>
      </c:catAx>
      <c:valAx>
        <c:axId val="4136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135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amount of phosphate (in mg/L)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0-21</c:v>
                </c:pt>
                <c:pt idx="1">
                  <c:v>21-43</c:v>
                </c:pt>
                <c:pt idx="2">
                  <c:v>43-60</c:v>
                </c:pt>
                <c:pt idx="3">
                  <c:v>60-80</c:v>
                </c:pt>
                <c:pt idx="4">
                  <c:v>80-100</c:v>
                </c:pt>
                <c:pt idx="5">
                  <c:v>100-120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0.5</c:v>
                </c:pt>
                <c:pt idx="1">
                  <c:v>0.25</c:v>
                </c:pt>
                <c:pt idx="2">
                  <c:v>1.5</c:v>
                </c:pt>
                <c:pt idx="3">
                  <c:v>1</c:v>
                </c:pt>
                <c:pt idx="4">
                  <c:v>0.75</c:v>
                </c:pt>
                <c:pt idx="5">
                  <c:v>1.25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616-064A-85AA-1ACC02D62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162880"/>
        <c:axId val="45164416"/>
      </c:lineChart>
      <c:catAx>
        <c:axId val="4516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5164416"/>
        <c:crosses val="autoZero"/>
        <c:auto val="1"/>
        <c:lblAlgn val="ctr"/>
        <c:lblOffset val="100"/>
        <c:noMultiLvlLbl val="0"/>
      </c:catAx>
      <c:valAx>
        <c:axId val="4516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516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4665-D8F2-0A4A-B41E-9194D932332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B43C-DBFF-7447-B861-FFE6374996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1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4665-D8F2-0A4A-B41E-9194D932332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B43C-DBFF-7447-B861-FFE6374996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8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4665-D8F2-0A4A-B41E-9194D932332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B43C-DBFF-7447-B861-FFE6374996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3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4665-D8F2-0A4A-B41E-9194D932332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B43C-DBFF-7447-B861-FFE6374996B9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2373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4665-D8F2-0A4A-B41E-9194D932332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B43C-DBFF-7447-B861-FFE6374996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51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4665-D8F2-0A4A-B41E-9194D932332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B43C-DBFF-7447-B861-FFE6374996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30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4665-D8F2-0A4A-B41E-9194D932332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B43C-DBFF-7447-B861-FFE6374996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30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4665-D8F2-0A4A-B41E-9194D932332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B43C-DBFF-7447-B861-FFE6374996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56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4665-D8F2-0A4A-B41E-9194D932332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B43C-DBFF-7447-B861-FFE6374996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86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8E2638-5AB8-9E48-8327-05A177DAC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423906-8BF9-D143-AA01-86802C3A6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32ECC2-81B4-0D4C-B9F3-85455F95F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4665-D8F2-0A4A-B41E-9194D932332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B03345-07EA-A041-9E14-FA81251E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2B48B4-C76D-A346-A7EE-CFEF4EB9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B43C-DBFF-7447-B861-FFE6374996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3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4665-D8F2-0A4A-B41E-9194D932332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B43C-DBFF-7447-B861-FFE6374996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5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4665-D8F2-0A4A-B41E-9194D932332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B43C-DBFF-7447-B861-FFE6374996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0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4665-D8F2-0A4A-B41E-9194D932332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B43C-DBFF-7447-B861-FFE6374996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7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4665-D8F2-0A4A-B41E-9194D932332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B43C-DBFF-7447-B861-FFE6374996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9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4665-D8F2-0A4A-B41E-9194D932332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B43C-DBFF-7447-B861-FFE6374996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4665-D8F2-0A4A-B41E-9194D932332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B43C-DBFF-7447-B861-FFE6374996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8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4665-D8F2-0A4A-B41E-9194D932332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B43C-DBFF-7447-B861-FFE6374996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93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A4665-D8F2-0A4A-B41E-9194D932332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B43C-DBFF-7447-B861-FFE6374996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8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C2A4665-D8F2-0A4A-B41E-9194D9323326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6C1B43C-DBFF-7447-B861-FFE6374996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1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edbodembeheer.nl/kalk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4DACFF-50E8-E240-8534-47BBAB45D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375" y="0"/>
            <a:ext cx="128587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BE6F03-59DE-DE41-A1B3-89ACDE399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779" y="1591595"/>
            <a:ext cx="9144000" cy="98316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Investigation of the soil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6BC8A45-C914-DB40-B4AA-E80EE7A4E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4277" y="5474368"/>
            <a:ext cx="5037723" cy="1191127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jasper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chrust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Ramon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geenen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Sabine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Kooiman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Danique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krijgsman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4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9023 0.13139" pathEditMode="relative" ptsTypes="AA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9023 0.13139 L -0.23838 -0.08834" pathEditMode="relative" ptsTypes="AA">
                                      <p:cBhvr>
                                        <p:cTn id="11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3838 -0.08834 L 0.24188 -0.13178" pathEditMode="relative" ptsTypes="AA">
                                      <p:cBhvr>
                                        <p:cTn id="14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24188 -0.13178 L 0 0" pathEditMode="relative" ptsTypes="AA">
                                      <p:cBhvr>
                                        <p:cTn id="17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9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82035C-EF38-094A-92D1-074C808FB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286" y="1553094"/>
            <a:ext cx="3472892" cy="42381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503C6-FE45-8849-821B-38F40570D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Types of soil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79E9C6-53C2-5A40-B873-6F172A6AF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0-21cm (O)		mixture of sand, gravel and clay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21-43cm(A) 		mixture of sand, gravel and clay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43-60cm(A) 		mixture of sand, gravel and clay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60-80cm(B)		mixture of sand, gravel and clay, with a little bit of 						peat-soil (also called ‘turf’)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80-100cm(C)		mostly peat-soil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100-120cm(C)		mostly peat-soil</a:t>
            </a:r>
          </a:p>
        </p:txBody>
      </p:sp>
    </p:spTree>
    <p:extLst>
      <p:ext uri="{BB962C8B-B14F-4D97-AF65-F5344CB8AC3E}">
        <p14:creationId xmlns:p14="http://schemas.microsoft.com/office/powerpoint/2010/main" val="387327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8CECF9-C1E5-9C49-8D51-C342BAFC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Moisture percentages of the soil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0BB96D-6F6D-0846-907D-93164EF7C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9483"/>
            <a:ext cx="10515600" cy="4351338"/>
          </a:xfrm>
        </p:spPr>
        <p:txBody>
          <a:bodyPr/>
          <a:lstStyle/>
          <a:p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xmlns="" id="{DD7DDDF9-47C7-EC42-B021-3EEA3A4B8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941897"/>
              </p:ext>
            </p:extLst>
          </p:nvPr>
        </p:nvGraphicFramePr>
        <p:xfrm>
          <a:off x="236621" y="3408867"/>
          <a:ext cx="6460958" cy="246888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614881">
                  <a:extLst>
                    <a:ext uri="{9D8B030D-6E8A-4147-A177-3AD203B41FA5}">
                      <a16:colId xmlns:a16="http://schemas.microsoft.com/office/drawing/2014/main" xmlns="" val="2943974626"/>
                    </a:ext>
                  </a:extLst>
                </a:gridCol>
                <a:gridCol w="1614881">
                  <a:extLst>
                    <a:ext uri="{9D8B030D-6E8A-4147-A177-3AD203B41FA5}">
                      <a16:colId xmlns:a16="http://schemas.microsoft.com/office/drawing/2014/main" xmlns="" val="3870846902"/>
                    </a:ext>
                  </a:extLst>
                </a:gridCol>
                <a:gridCol w="1615598">
                  <a:extLst>
                    <a:ext uri="{9D8B030D-6E8A-4147-A177-3AD203B41FA5}">
                      <a16:colId xmlns:a16="http://schemas.microsoft.com/office/drawing/2014/main" xmlns="" val="19624809"/>
                    </a:ext>
                  </a:extLst>
                </a:gridCol>
                <a:gridCol w="1615598">
                  <a:extLst>
                    <a:ext uri="{9D8B030D-6E8A-4147-A177-3AD203B41FA5}">
                      <a16:colId xmlns:a16="http://schemas.microsoft.com/office/drawing/2014/main" xmlns="" val="1534825731"/>
                    </a:ext>
                  </a:extLst>
                </a:gridCol>
              </a:tblGrid>
              <a:tr h="816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cap="all" dirty="0">
                          <a:effectLst/>
                        </a:rPr>
                        <a:t>Depth (in cm)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cap="all">
                          <a:effectLst/>
                        </a:rPr>
                        <a:t>Mass before drying (in g)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cap="all" dirty="0">
                          <a:effectLst/>
                        </a:rPr>
                        <a:t>Mass after drying 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cap="all" dirty="0">
                          <a:effectLst/>
                        </a:rPr>
                        <a:t>(in g)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cap="all" dirty="0">
                          <a:effectLst/>
                        </a:rPr>
                        <a:t>The amount of moisture (in %)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41588970"/>
                  </a:ext>
                </a:extLst>
              </a:tr>
              <a:tr h="272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cap="all">
                          <a:effectLst/>
                        </a:rPr>
                        <a:t>0-21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433,85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347,93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19,80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6954600"/>
                  </a:ext>
                </a:extLst>
              </a:tr>
              <a:tr h="272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cap="all">
                          <a:effectLst/>
                        </a:rPr>
                        <a:t>21-43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532,47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397,95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25,26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15379113"/>
                  </a:ext>
                </a:extLst>
              </a:tr>
              <a:tr h="272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cap="all" dirty="0">
                          <a:effectLst/>
                        </a:rPr>
                        <a:t>43-60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516,27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358,67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30,53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68125560"/>
                  </a:ext>
                </a:extLst>
              </a:tr>
              <a:tr h="272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cap="all">
                          <a:effectLst/>
                        </a:rPr>
                        <a:t>60-80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431,06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305,47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29,14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91910028"/>
                  </a:ext>
                </a:extLst>
              </a:tr>
              <a:tr h="272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cap="all">
                          <a:effectLst/>
                        </a:rPr>
                        <a:t>80-100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415,43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279,33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32,76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25303994"/>
                  </a:ext>
                </a:extLst>
              </a:tr>
              <a:tr h="272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cap="all">
                          <a:effectLst/>
                        </a:rPr>
                        <a:t>100-120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498,56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288,96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42,04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84661222"/>
                  </a:ext>
                </a:extLst>
              </a:tr>
            </a:tbl>
          </a:graphicData>
        </a:graphic>
      </p:graphicFrame>
      <p:sp>
        <p:nvSpPr>
          <p:cNvPr id="50" name="Rectangle 1">
            <a:extLst>
              <a:ext uri="{FF2B5EF4-FFF2-40B4-BE49-F238E27FC236}">
                <a16:creationId xmlns:a16="http://schemas.microsoft.com/office/drawing/2014/main" xmlns="" id="{53C2830C-FD12-E345-B7D2-8A64B13D6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64330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Rectangle 3">
            <a:extLst>
              <a:ext uri="{FF2B5EF4-FFF2-40B4-BE49-F238E27FC236}">
                <a16:creationId xmlns:a16="http://schemas.microsoft.com/office/drawing/2014/main" xmlns="" id="{DE414186-9480-5A41-95AE-35CA28AAB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6316" y="831946"/>
            <a:ext cx="10801684" cy="38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xmlns="" id="{12943CFE-B4FE-5D42-A701-8F69E21380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9586495"/>
              </p:ext>
            </p:extLst>
          </p:nvPr>
        </p:nvGraphicFramePr>
        <p:xfrm>
          <a:off x="6737684" y="317722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92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6E59E-7F11-834C-B460-E40224D4F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Level of nitrate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4D89B9-583C-6145-9870-26FA7784F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0-21cm		500 mg/L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21-43cm		60 mg/L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43-60cm		30 mg/L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60-80cm		100 mg/L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80-100cm		100 mg/L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100-120cm		100 mg/L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D6F30CAC-737A-F241-A627-FC82A2F98A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3636224"/>
              </p:ext>
            </p:extLst>
          </p:nvPr>
        </p:nvGraphicFramePr>
        <p:xfrm>
          <a:off x="6333246" y="34290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4965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E34A5-43D8-7E47-82FA-4B99E393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Level of sulfate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5C79E2-1E18-F844-A099-DE541E135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1AFAE62-F489-8B4E-B781-A1E5C0F69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400096"/>
              </p:ext>
            </p:extLst>
          </p:nvPr>
        </p:nvGraphicFramePr>
        <p:xfrm>
          <a:off x="913772" y="2367093"/>
          <a:ext cx="10364452" cy="3424106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5182226">
                  <a:extLst>
                    <a:ext uri="{9D8B030D-6E8A-4147-A177-3AD203B41FA5}">
                      <a16:colId xmlns:a16="http://schemas.microsoft.com/office/drawing/2014/main" xmlns="" val="2255325146"/>
                    </a:ext>
                  </a:extLst>
                </a:gridCol>
                <a:gridCol w="5182226">
                  <a:extLst>
                    <a:ext uri="{9D8B030D-6E8A-4147-A177-3AD203B41FA5}">
                      <a16:colId xmlns:a16="http://schemas.microsoft.com/office/drawing/2014/main" xmlns="" val="4049591330"/>
                    </a:ext>
                  </a:extLst>
                </a:gridCol>
              </a:tblGrid>
              <a:tr h="489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Depth (in cm)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Amount of sulfate (in mg/L)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43631298"/>
                  </a:ext>
                </a:extLst>
              </a:tr>
              <a:tr h="489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0-21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Between 400-800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54235413"/>
                  </a:ext>
                </a:extLst>
              </a:tr>
              <a:tr h="489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21-43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Less than 400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25859754"/>
                  </a:ext>
                </a:extLst>
              </a:tr>
              <a:tr h="489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43-60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Less than 400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67550457"/>
                  </a:ext>
                </a:extLst>
              </a:tr>
              <a:tr h="489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60-80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Less than 400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16679652"/>
                  </a:ext>
                </a:extLst>
              </a:tr>
              <a:tr h="489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80-100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Less than 400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15487870"/>
                  </a:ext>
                </a:extLst>
              </a:tr>
              <a:tr h="489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100-120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Less than 400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36616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80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1AEB2-3182-2847-BCFB-EFDD82C1B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Level of phosphate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0B04DB-60F7-524D-AA09-5A86CF667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0-21cm		0,5 mg/L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21-43cm		0,25 mg/L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43-60cm		1,5 mg/L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60-80cm		1,0 mg/L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80-100cm		0,75 mg/L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100-120cm		1,25 mg/L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AA98645-2BB7-0E42-A60D-7994C6E12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2495" y="259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D30F4167-B0AD-0640-8EB9-9DF3C67D43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9504404"/>
              </p:ext>
            </p:extLst>
          </p:nvPr>
        </p:nvGraphicFramePr>
        <p:xfrm>
          <a:off x="5522495" y="25908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687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erelateerde afbeelding">
            <a:hlinkClick r:id="rId2"/>
            <a:extLst>
              <a:ext uri="{FF2B5EF4-FFF2-40B4-BE49-F238E27FC236}">
                <a16:creationId xmlns:a16="http://schemas.microsoft.com/office/drawing/2014/main" xmlns="" id="{162897A6-0C75-E644-9CE3-74F012C6D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674" y="1840832"/>
            <a:ext cx="4208325" cy="501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0992F7-A53C-8A47-8E22-9FE858CD6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pH-value of the soil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E5A328-F176-4D48-8602-52D0CC44C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Plants grow at their best, when the pH-value is between the 5 and 6.5 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The pH-value in Dutch soil is between the 4 and 26</a:t>
            </a:r>
          </a:p>
          <a:p>
            <a:r>
              <a:rPr lang="en-US" cap="none" dirty="0">
                <a:latin typeface="Calibri" panose="020F0502020204030204" pitchFamily="34" charset="0"/>
                <a:cs typeface="Calibri" panose="020F0502020204030204" pitchFamily="34" charset="0"/>
              </a:rPr>
              <a:t>We found a pH-value in our soil between the 5 and 6</a:t>
            </a:r>
          </a:p>
        </p:txBody>
      </p:sp>
    </p:spTree>
    <p:extLst>
      <p:ext uri="{BB962C8B-B14F-4D97-AF65-F5344CB8AC3E}">
        <p14:creationId xmlns:p14="http://schemas.microsoft.com/office/powerpoint/2010/main" val="407122110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{D0091D65-5B2E-B449-B748-C95F588D5170}tf10001073</Template>
  <TotalTime>198</TotalTime>
  <Words>185</Words>
  <Application>Microsoft Office PowerPoint</Application>
  <PresentationFormat>Aangepast</PresentationFormat>
  <Paragraphs>75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Droplet</vt:lpstr>
      <vt:lpstr>Investigation of the soil</vt:lpstr>
      <vt:lpstr>Types of soil</vt:lpstr>
      <vt:lpstr>Moisture percentages of the soil</vt:lpstr>
      <vt:lpstr>Level of nitrate</vt:lpstr>
      <vt:lpstr>Level of sulfate</vt:lpstr>
      <vt:lpstr>Level of phosphate</vt:lpstr>
      <vt:lpstr>pH-value of the soil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of the soil</dc:title>
  <dc:creator>Gabrielle Chrust</dc:creator>
  <cp:lastModifiedBy>Bogaard, N.W.M.</cp:lastModifiedBy>
  <cp:revision>16</cp:revision>
  <dcterms:created xsi:type="dcterms:W3CDTF">2019-03-15T17:44:28Z</dcterms:created>
  <dcterms:modified xsi:type="dcterms:W3CDTF">2019-03-22T17:44:51Z</dcterms:modified>
</cp:coreProperties>
</file>