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8" r:id="rId3"/>
    <p:sldId id="265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70" r:id="rId12"/>
    <p:sldId id="271" r:id="rId13"/>
    <p:sldId id="272" r:id="rId14"/>
    <p:sldId id="276" r:id="rId15"/>
    <p:sldId id="274" r:id="rId16"/>
    <p:sldId id="277" r:id="rId17"/>
    <p:sldId id="280" r:id="rId18"/>
    <p:sldId id="275" r:id="rId19"/>
    <p:sldId id="281" r:id="rId20"/>
    <p:sldId id="28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D2DF7-3E4B-44D7-A79C-ECD7AD26C13F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B0362-0AD9-4937-949D-5DFE999FE906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98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4B9E4B-9247-4BEF-8EBB-E8F3DF70502F}" type="slidenum">
              <a:t>11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0445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B0952D-5397-40D7-BF38-C7B91C33AA6D}" type="slidenum">
              <a:t>12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544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D8BAC5-2A7B-46D1-8D28-49109646015A}" type="slidenum">
              <a:t>13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3353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B9002F3-BA83-4448-8D6A-FF1A3B21ACB0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298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E49E8F-7A25-4B20-AFC9-A687BE94A64A}" type="slidenum">
              <a:t>15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749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640FFF-464A-4A44-B513-D6ED440FDD57}" type="slidenum">
              <a:t>16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47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A805905-19D0-4732-B5F1-AB729584DDAB}" type="slidenum">
              <a:t>17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290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3DE296-BEEE-4871-B144-00B438298958}" type="slidenum">
              <a:t>18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10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01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0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07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76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9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98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15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53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8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32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D7A23-C823-47D4-BB99-B9589C122BE1}" type="datetimeFigureOut">
              <a:rPr lang="it-IT" smtClean="0"/>
              <a:t>02/12/2020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8E4B-A3ED-449E-9CA0-970E8A1847AF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14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327938"/>
            <a:ext cx="9144000" cy="3647915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</a:t>
            </a: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SOIL LOSS AND PROTECTION OF ARABLE LAND</a:t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> </a:t>
            </a:r>
            <a:br>
              <a:rPr lang="it-IT" b="1" dirty="0">
                <a:solidFill>
                  <a:srgbClr val="FF0000"/>
                </a:solidFill>
              </a:rPr>
            </a:br>
            <a:br>
              <a:rPr lang="it-IT" dirty="0">
                <a:solidFill>
                  <a:srgbClr val="FF0000"/>
                </a:solidFill>
              </a:rPr>
            </a:br>
            <a:r>
              <a:rPr lang="it-IT" sz="3600" b="1" i="1" dirty="0" err="1">
                <a:solidFill>
                  <a:srgbClr val="002060"/>
                </a:solidFill>
              </a:rPr>
              <a:t>Let’s</a:t>
            </a:r>
            <a:r>
              <a:rPr lang="it-IT" sz="3600" b="1" i="1" dirty="0">
                <a:solidFill>
                  <a:srgbClr val="002060"/>
                </a:solidFill>
              </a:rPr>
              <a:t> talk </a:t>
            </a:r>
            <a:r>
              <a:rPr lang="it-IT" sz="3600" b="1" i="1" dirty="0" err="1">
                <a:solidFill>
                  <a:srgbClr val="002060"/>
                </a:solidFill>
              </a:rPr>
              <a:t>about</a:t>
            </a:r>
            <a:r>
              <a:rPr lang="it-IT" sz="3600" b="1" i="1" dirty="0">
                <a:solidFill>
                  <a:srgbClr val="002060"/>
                </a:solidFill>
              </a:rPr>
              <a:t> </a:t>
            </a:r>
            <a:r>
              <a:rPr lang="it-IT" sz="3600" b="1" i="1" dirty="0" err="1">
                <a:solidFill>
                  <a:srgbClr val="002060"/>
                </a:solidFill>
              </a:rPr>
              <a:t>soil</a:t>
            </a:r>
            <a:br>
              <a:rPr lang="it-IT" sz="3100" dirty="0">
                <a:solidFill>
                  <a:srgbClr val="002060"/>
                </a:solidFill>
              </a:rPr>
            </a:br>
            <a:endParaRPr lang="it-IT" sz="3100" dirty="0">
              <a:solidFill>
                <a:srgbClr val="002060"/>
              </a:solidFill>
            </a:endParaRPr>
          </a:p>
        </p:txBody>
      </p:sp>
      <p:pic>
        <p:nvPicPr>
          <p:cNvPr id="6" name="Immagine 5" descr="File:Flag of &lt;strong&gt;Slovenia&lt;/strong&gt;.sv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1" y="4180113"/>
            <a:ext cx="1907178" cy="1397726"/>
          </a:xfrm>
          <a:prstGeom prst="rect">
            <a:avLst/>
          </a:prstGeom>
        </p:spPr>
      </p:pic>
      <p:pic>
        <p:nvPicPr>
          <p:cNvPr id="7" name="Immagine 6" descr="&lt;strong&gt;Spain&lt;/strong&gt; &lt;strong&gt;Flag&lt;/strong&gt; Heraldry · Free image on Pixaba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95" y="4140925"/>
            <a:ext cx="1836422" cy="1417320"/>
          </a:xfrm>
          <a:prstGeom prst="rect">
            <a:avLst/>
          </a:prstGeom>
        </p:spPr>
      </p:pic>
      <p:pic>
        <p:nvPicPr>
          <p:cNvPr id="8" name="Immagine 7" descr="&lt;strong&gt;Holland&lt;/strong&gt; &lt;strong&gt;Flag&lt;/strong&gt; Netherlands · Free vector graphic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23" y="4140925"/>
            <a:ext cx="1776549" cy="1417320"/>
          </a:xfrm>
          <a:prstGeom prst="rect">
            <a:avLst/>
          </a:prstGeom>
        </p:spPr>
      </p:pic>
      <p:pic>
        <p:nvPicPr>
          <p:cNvPr id="9" name="Immagine 8" descr="&lt;strong&gt;Italia&lt;/strong&gt; &lt;strong&gt;flag&lt;/strong&gt; &lt;strong&gt;PNG&lt;/strong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78" y="4160519"/>
            <a:ext cx="2044342" cy="1397726"/>
          </a:xfrm>
          <a:prstGeom prst="rect">
            <a:avLst/>
          </a:prstGeom>
        </p:spPr>
      </p:pic>
      <p:pic>
        <p:nvPicPr>
          <p:cNvPr id="10" name="Immagine 9" descr="Fichier:&lt;strong&gt;Flag&lt;/strong&gt; of &lt;strong&gt;Poland&lt;/strong&gt;.svg — Wikipédi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16" y="4140925"/>
            <a:ext cx="1903374" cy="141732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198" y="1787879"/>
            <a:ext cx="9832705" cy="1117906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570411" y="5577839"/>
            <a:ext cx="19071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Wikipedia.org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905395" y="5558245"/>
            <a:ext cx="1836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Pixabay.com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150558" y="5577839"/>
            <a:ext cx="1012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Pixabay.com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7373978" y="5558244"/>
            <a:ext cx="2044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Pngimg.com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930215" y="5577839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/>
              <a:t>Wikipedia.org</a:t>
            </a:r>
          </a:p>
        </p:txBody>
      </p:sp>
    </p:spTree>
    <p:extLst>
      <p:ext uri="{BB962C8B-B14F-4D97-AF65-F5344CB8AC3E}">
        <p14:creationId xmlns:p14="http://schemas.microsoft.com/office/powerpoint/2010/main" val="24343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35577"/>
            <a:ext cx="10515600" cy="5641386"/>
          </a:xfrm>
        </p:spPr>
        <p:txBody>
          <a:bodyPr/>
          <a:lstStyle/>
          <a:p>
            <a:pPr marL="0" indent="0" algn="ctr">
              <a:buNone/>
            </a:pPr>
            <a:r>
              <a:rPr lang="it-IT" sz="5400" b="1" dirty="0" err="1">
                <a:latin typeface="+mj-lt"/>
              </a:rPr>
              <a:t>Deforestation</a:t>
            </a:r>
            <a:endParaRPr lang="it-IT" sz="5400" b="1" dirty="0">
              <a:latin typeface="+mj-lt"/>
            </a:endParaRPr>
          </a:p>
          <a:p>
            <a:pPr marL="0" indent="0" algn="just">
              <a:buNone/>
            </a:pPr>
            <a:r>
              <a:rPr lang="it-IT" dirty="0" err="1">
                <a:latin typeface="+mj-lt"/>
              </a:rPr>
              <a:t>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used</a:t>
            </a:r>
            <a:r>
              <a:rPr lang="it-IT" dirty="0">
                <a:latin typeface="+mj-lt"/>
              </a:rPr>
              <a:t> to </a:t>
            </a:r>
            <a:r>
              <a:rPr lang="it-IT" dirty="0" err="1">
                <a:latin typeface="+mj-lt"/>
              </a:rPr>
              <a:t>transform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forest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ecosystems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into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agricultural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ecosystems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but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also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causes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degradation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which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due to the </a:t>
            </a:r>
            <a:r>
              <a:rPr lang="it-IT" dirty="0" err="1">
                <a:latin typeface="+mj-lt"/>
              </a:rPr>
              <a:t>lack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protection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offered</a:t>
            </a:r>
            <a:r>
              <a:rPr lang="it-IT" dirty="0">
                <a:latin typeface="+mj-lt"/>
              </a:rPr>
              <a:t> by </a:t>
            </a:r>
            <a:r>
              <a:rPr lang="it-IT" dirty="0" err="1">
                <a:latin typeface="+mj-lt"/>
              </a:rPr>
              <a:t>trees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We</a:t>
            </a:r>
            <a:r>
              <a:rPr lang="it-IT" dirty="0">
                <a:latin typeface="+mj-lt"/>
              </a:rPr>
              <a:t> must </a:t>
            </a:r>
            <a:r>
              <a:rPr lang="it-IT" dirty="0" err="1">
                <a:latin typeface="+mj-lt"/>
              </a:rPr>
              <a:t>also</a:t>
            </a:r>
            <a:r>
              <a:rPr lang="it-IT" dirty="0">
                <a:latin typeface="+mj-lt"/>
              </a:rPr>
              <a:t> take </a:t>
            </a:r>
            <a:r>
              <a:rPr lang="it-IT" dirty="0" err="1">
                <a:latin typeface="+mj-lt"/>
              </a:rPr>
              <a:t>into</a:t>
            </a:r>
            <a:r>
              <a:rPr lang="it-IT" dirty="0">
                <a:latin typeface="+mj-lt"/>
              </a:rPr>
              <a:t> account the </a:t>
            </a:r>
            <a:r>
              <a:rPr lang="it-IT" dirty="0" err="1">
                <a:latin typeface="+mj-lt"/>
              </a:rPr>
              <a:t>considerable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reduction</a:t>
            </a:r>
            <a:r>
              <a:rPr lang="it-IT" dirty="0">
                <a:latin typeface="+mj-lt"/>
              </a:rPr>
              <a:t> in the </a:t>
            </a:r>
            <a:r>
              <a:rPr lang="it-IT" dirty="0" err="1">
                <a:latin typeface="+mj-lt"/>
              </a:rPr>
              <a:t>capacity</a:t>
            </a:r>
            <a:r>
              <a:rPr lang="it-IT" dirty="0">
                <a:latin typeface="+mj-lt"/>
              </a:rPr>
              <a:t> of water </a:t>
            </a:r>
            <a:r>
              <a:rPr lang="it-IT" dirty="0" err="1">
                <a:latin typeface="+mj-lt"/>
              </a:rPr>
              <a:t>retention</a:t>
            </a:r>
            <a:r>
              <a:rPr lang="it-IT" dirty="0">
                <a:latin typeface="+mj-lt"/>
              </a:rPr>
              <a:t> by the </a:t>
            </a:r>
            <a:r>
              <a:rPr lang="it-IT" dirty="0" err="1">
                <a:latin typeface="+mj-lt"/>
              </a:rPr>
              <a:t>soil</a:t>
            </a:r>
            <a:r>
              <a:rPr lang="it-IT" dirty="0"/>
              <a:t>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85" y="3013655"/>
            <a:ext cx="4768948" cy="292156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492586" y="5935217"/>
            <a:ext cx="476894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Globalist.it</a:t>
            </a:r>
          </a:p>
        </p:txBody>
      </p:sp>
    </p:spTree>
    <p:extLst>
      <p:ext uri="{BB962C8B-B14F-4D97-AF65-F5344CB8AC3E}">
        <p14:creationId xmlns:p14="http://schemas.microsoft.com/office/powerpoint/2010/main" val="1811853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-1" y="71292"/>
            <a:ext cx="12438743" cy="2336024"/>
          </a:xfrm>
        </p:spPr>
        <p:txBody>
          <a:bodyPr wrap="square">
            <a:spAutoFit/>
          </a:bodyPr>
          <a:lstStyle/>
          <a:p>
            <a:pPr lvl="0" algn="ctr"/>
            <a:r>
              <a:rPr lang="it-IT" sz="5400" b="1" dirty="0"/>
              <a:t>FIRE</a:t>
            </a:r>
            <a:br>
              <a:rPr lang="it-IT" sz="5400" b="1" dirty="0"/>
            </a:br>
            <a:br>
              <a:rPr lang="it-IT" sz="5400" b="1" dirty="0"/>
            </a:br>
            <a:endParaRPr lang="it-IT" sz="54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60042" y="3267491"/>
            <a:ext cx="4902049" cy="31483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no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633"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l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583111" y="2612570"/>
            <a:ext cx="7054248" cy="3497943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</a:ln>
        </p:spPr>
        <p:txBody>
          <a:bodyPr vert="horz" wrap="none" lIns="81650" tIns="40820" rIns="81650" bIns="40820" anchor="t" anchorCtr="1" compatLnSpc="0">
            <a:no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14" b="1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  <a:latin typeface="Arial Black" pitchFamily="34"/>
              <a:ea typeface="Microsoft YaHei" pitchFamily="2"/>
              <a:cs typeface="Lucida Sans" pitchFamily="2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83111" y="1567543"/>
            <a:ext cx="70542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Fire</a:t>
            </a:r>
            <a:r>
              <a:rPr lang="it-IT" sz="2800" b="1" dirty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has</a:t>
            </a:r>
            <a:r>
              <a:rPr lang="it-IT" sz="2800" b="1" dirty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 negative </a:t>
            </a: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effects</a:t>
            </a:r>
            <a:r>
              <a:rPr lang="it-IT" sz="2800" b="1" dirty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 on the </a:t>
            </a: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chemical-physical</a:t>
            </a:r>
            <a:r>
              <a:rPr lang="it-IT" sz="2800" b="1" dirty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 </a:t>
            </a: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properties</a:t>
            </a:r>
            <a:r>
              <a:rPr lang="it-IT" sz="2800" b="1" dirty="0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 of  </a:t>
            </a:r>
            <a:r>
              <a:rPr lang="it-IT" sz="2800" b="1" dirty="0" err="1">
                <a:solidFill>
                  <a:srgbClr val="FFFFFF"/>
                </a:solidFill>
                <a:effectLst>
                  <a:outerShdw dist="17962" dir="2700000">
                    <a:srgbClr val="000000"/>
                  </a:outerShdw>
                </a:effectLst>
                <a:latin typeface="+mj-lt"/>
                <a:ea typeface="Microsoft YaHei" pitchFamily="2"/>
                <a:cs typeface="Lucida Sans" pitchFamily="2"/>
              </a:rPr>
              <a:t>soil</a:t>
            </a:r>
            <a:endParaRPr lang="it-IT" sz="2800" b="1" dirty="0">
              <a:solidFill>
                <a:srgbClr val="FFFFFF"/>
              </a:solidFill>
              <a:effectLst>
                <a:outerShdw dist="17962" dir="2700000">
                  <a:srgbClr val="000000"/>
                </a:outerShdw>
              </a:effectLst>
              <a:latin typeface="+mj-lt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98344001"/>
      </p:ext>
    </p:extLst>
  </p:cSld>
  <p:clrMapOvr>
    <a:masterClrMapping/>
  </p:clrMapOvr>
  <p:transition spd="med">
    <p:wipe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1980739" y="1240194"/>
            <a:ext cx="8229630" cy="3923959"/>
          </a:xfrm>
        </p:spPr>
        <p:txBody>
          <a:bodyPr anchor="ctr" anchorCtr="1">
            <a:spAutoFit/>
          </a:bodyPr>
          <a:lstStyle/>
          <a:p>
            <a:pPr lvl="0" algn="ctr"/>
            <a:endParaRPr lang="it-IT" sz="3629" b="1" dirty="0"/>
          </a:p>
          <a:p>
            <a:pPr lvl="0" algn="ctr"/>
            <a:endParaRPr lang="it-IT" sz="3629" b="1" dirty="0"/>
          </a:p>
          <a:p>
            <a:pPr lvl="0" algn="ctr"/>
            <a:endParaRPr lang="it-IT" sz="3629" b="1" dirty="0"/>
          </a:p>
          <a:p>
            <a:pPr marL="0" lvl="0" indent="0" algn="just">
              <a:buNone/>
            </a:pPr>
            <a:r>
              <a:rPr lang="it-IT" dirty="0" err="1">
                <a:latin typeface="+mj-lt"/>
              </a:rPr>
              <a:t>As</a:t>
            </a:r>
            <a:r>
              <a:rPr lang="it-IT" dirty="0">
                <a:latin typeface="+mj-lt"/>
              </a:rPr>
              <a:t> a </a:t>
            </a:r>
            <a:r>
              <a:rPr lang="it-IT" dirty="0" err="1">
                <a:latin typeface="+mj-lt"/>
              </a:rPr>
              <a:t>result</a:t>
            </a:r>
            <a:r>
              <a:rPr lang="it-IT" dirty="0">
                <a:latin typeface="+mj-lt"/>
              </a:rPr>
              <a:t> of a </a:t>
            </a:r>
            <a:r>
              <a:rPr lang="it-IT" dirty="0" err="1">
                <a:latin typeface="+mj-lt"/>
              </a:rPr>
              <a:t>fire</a:t>
            </a:r>
            <a:r>
              <a:rPr lang="it-IT" dirty="0">
                <a:latin typeface="+mj-lt"/>
              </a:rPr>
              <a:t>, the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exposed</a:t>
            </a:r>
            <a:r>
              <a:rPr lang="it-IT" dirty="0">
                <a:latin typeface="+mj-lt"/>
              </a:rPr>
              <a:t> to solar </a:t>
            </a:r>
            <a:r>
              <a:rPr lang="it-IT" dirty="0" err="1">
                <a:latin typeface="+mj-lt"/>
              </a:rPr>
              <a:t>radiation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which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causes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residual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organic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substances</a:t>
            </a:r>
            <a:r>
              <a:rPr lang="it-IT" dirty="0">
                <a:latin typeface="+mj-lt"/>
              </a:rPr>
              <a:t> to migrate to the </a:t>
            </a:r>
            <a:r>
              <a:rPr lang="it-IT" dirty="0" err="1">
                <a:latin typeface="+mj-lt"/>
              </a:rPr>
              <a:t>deeper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layers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generates</a:t>
            </a:r>
            <a:r>
              <a:rPr lang="it-IT" dirty="0">
                <a:latin typeface="+mj-lt"/>
              </a:rPr>
              <a:t> a water-</a:t>
            </a:r>
            <a:r>
              <a:rPr lang="it-IT" dirty="0" err="1">
                <a:latin typeface="+mj-lt"/>
              </a:rPr>
              <a:t>repellent</a:t>
            </a:r>
            <a:r>
              <a:rPr lang="it-IT" dirty="0">
                <a:latin typeface="+mj-lt"/>
              </a:rPr>
              <a:t> and waterproof </a:t>
            </a:r>
            <a:r>
              <a:rPr lang="it-IT" dirty="0" err="1">
                <a:latin typeface="+mj-lt"/>
              </a:rPr>
              <a:t>layer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contributes</a:t>
            </a:r>
            <a:r>
              <a:rPr lang="it-IT" dirty="0">
                <a:latin typeface="+mj-lt"/>
              </a:rPr>
              <a:t>  to </a:t>
            </a:r>
            <a:r>
              <a:rPr lang="it-IT" dirty="0" err="1">
                <a:latin typeface="+mj-lt"/>
              </a:rPr>
              <a:t>increasing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erosion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phenomenon</a:t>
            </a:r>
            <a:r>
              <a:rPr lang="it-IT" dirty="0">
                <a:latin typeface="+mj-lt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719471" y="-100264"/>
            <a:ext cx="2670488" cy="277826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817747200"/>
      </p:ext>
    </p:extLst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2266761" y="273354"/>
            <a:ext cx="8208613" cy="5674123"/>
          </a:xfrm>
        </p:spPr>
        <p:txBody>
          <a:bodyPr anchor="ctr" anchorCtr="1"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266762" y="273354"/>
            <a:ext cx="8208612" cy="56741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266761" y="5947477"/>
            <a:ext cx="8208613" cy="2987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no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err="1">
                <a:solidFill>
                  <a:srgbClr val="000000"/>
                </a:solidFill>
                <a:latin typeface="+mj-lt"/>
                <a:ea typeface="Microsoft YaHei" pitchFamily="2"/>
                <a:cs typeface="Lucida Sans" pitchFamily="2"/>
              </a:rPr>
              <a:t>periodicoitalianomagazine</a:t>
            </a:r>
            <a:endParaRPr lang="it-IT" sz="1400" dirty="0">
              <a:solidFill>
                <a:srgbClr val="000000"/>
              </a:solidFill>
              <a:latin typeface="+mj-lt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1461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980739" y="129655"/>
            <a:ext cx="8229630" cy="1432726"/>
          </a:xfrm>
        </p:spPr>
        <p:txBody>
          <a:bodyPr>
            <a:noAutofit/>
          </a:bodyPr>
          <a:lstStyle/>
          <a:p>
            <a:pPr lvl="0"/>
            <a:r>
              <a:rPr lang="it-IT" sz="5400" b="1" dirty="0" err="1"/>
              <a:t>Irrational</a:t>
            </a:r>
            <a:r>
              <a:rPr lang="it-IT" sz="5400" b="1" dirty="0"/>
              <a:t> management of </a:t>
            </a:r>
            <a:r>
              <a:rPr lang="it-IT" sz="5400" b="1" dirty="0" err="1"/>
              <a:t>agricultural</a:t>
            </a:r>
            <a:r>
              <a:rPr lang="it-IT" sz="5400" b="1" dirty="0"/>
              <a:t> </a:t>
            </a:r>
            <a:r>
              <a:rPr lang="it-IT" sz="5400" b="1" dirty="0" err="1"/>
              <a:t>areas</a:t>
            </a:r>
            <a:endParaRPr lang="it-IT" sz="5400" b="1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980739" y="1604844"/>
            <a:ext cx="8229630" cy="511296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it-IT" sz="2400" dirty="0">
              <a:latin typeface="+mj-lt"/>
            </a:endParaRPr>
          </a:p>
          <a:p>
            <a:pPr marL="0" lvl="0" indent="0" algn="just">
              <a:buNone/>
            </a:pPr>
            <a:r>
              <a:rPr lang="it-IT" sz="2400" dirty="0">
                <a:latin typeface="+mj-lt"/>
              </a:rPr>
              <a:t>In </a:t>
            </a:r>
            <a:r>
              <a:rPr lang="it-IT" sz="2400" dirty="0" err="1">
                <a:latin typeface="+mj-lt"/>
              </a:rPr>
              <a:t>this</a:t>
            </a:r>
            <a:r>
              <a:rPr lang="it-IT" sz="2400" dirty="0">
                <a:latin typeface="+mj-lt"/>
              </a:rPr>
              <a:t> case the </a:t>
            </a:r>
            <a:r>
              <a:rPr lang="it-IT" sz="2400" dirty="0" err="1">
                <a:latin typeface="+mj-lt"/>
              </a:rPr>
              <a:t>soil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degradation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processes</a:t>
            </a:r>
            <a:r>
              <a:rPr lang="it-IT" sz="2400" dirty="0">
                <a:latin typeface="+mj-lt"/>
              </a:rPr>
              <a:t> derive from the </a:t>
            </a:r>
            <a:r>
              <a:rPr lang="it-IT" sz="2400" dirty="0" err="1">
                <a:latin typeface="+mj-lt"/>
              </a:rPr>
              <a:t>mismanagement</a:t>
            </a:r>
            <a:r>
              <a:rPr lang="it-IT" sz="2400" dirty="0">
                <a:latin typeface="+mj-lt"/>
              </a:rPr>
              <a:t> of the </a:t>
            </a:r>
            <a:r>
              <a:rPr lang="it-IT" sz="2400" dirty="0" err="1">
                <a:latin typeface="+mj-lt"/>
              </a:rPr>
              <a:t>means</a:t>
            </a:r>
            <a:r>
              <a:rPr lang="it-IT" sz="2400" dirty="0">
                <a:latin typeface="+mj-lt"/>
              </a:rPr>
              <a:t> of production and of the </a:t>
            </a:r>
            <a:r>
              <a:rPr lang="it-IT" sz="2400" dirty="0" err="1">
                <a:latin typeface="+mj-lt"/>
              </a:rPr>
              <a:t>agricultural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surfaces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themselves</a:t>
            </a:r>
            <a:r>
              <a:rPr lang="it-IT" sz="2400" dirty="0">
                <a:latin typeface="+mj-lt"/>
              </a:rPr>
              <a:t>, with </a:t>
            </a:r>
            <a:r>
              <a:rPr lang="it-IT" sz="2400" dirty="0" err="1">
                <a:latin typeface="+mj-lt"/>
              </a:rPr>
              <a:t>relevant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effects</a:t>
            </a:r>
            <a:r>
              <a:rPr lang="it-IT" sz="2400" dirty="0">
                <a:latin typeface="+mj-lt"/>
              </a:rPr>
              <a:t> on </a:t>
            </a:r>
            <a:r>
              <a:rPr lang="it-IT" sz="2400" dirty="0" err="1">
                <a:latin typeface="+mj-lt"/>
              </a:rPr>
              <a:t>soil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compaction</a:t>
            </a:r>
            <a:r>
              <a:rPr lang="it-IT" sz="2400" dirty="0">
                <a:latin typeface="+mj-lt"/>
              </a:rPr>
              <a:t> and </a:t>
            </a:r>
            <a:r>
              <a:rPr lang="it-IT" sz="2400" dirty="0" err="1">
                <a:latin typeface="+mj-lt"/>
              </a:rPr>
              <a:t>consequently</a:t>
            </a:r>
            <a:r>
              <a:rPr lang="it-IT" sz="2400" dirty="0">
                <a:latin typeface="+mj-lt"/>
              </a:rPr>
              <a:t> on </a:t>
            </a:r>
            <a:r>
              <a:rPr lang="it-IT" sz="2400" dirty="0" err="1">
                <a:latin typeface="+mj-lt"/>
              </a:rPr>
              <a:t>its</a:t>
            </a:r>
            <a:r>
              <a:rPr lang="it-IT" sz="2400" dirty="0">
                <a:latin typeface="+mj-lt"/>
              </a:rPr>
              <a:t> </a:t>
            </a:r>
            <a:r>
              <a:rPr lang="it-IT" sz="2400" dirty="0" err="1">
                <a:latin typeface="+mj-lt"/>
              </a:rPr>
              <a:t>fertility</a:t>
            </a:r>
            <a:r>
              <a:rPr lang="it-IT" sz="2400" dirty="0">
                <a:latin typeface="+mj-lt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562896" y="3857808"/>
            <a:ext cx="6444357" cy="26295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001092864"/>
      </p:ext>
    </p:extLst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838200" y="365123"/>
            <a:ext cx="10515600" cy="51067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38201" y="365124"/>
            <a:ext cx="10515600" cy="510676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838200" y="5471885"/>
            <a:ext cx="10515601" cy="38800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no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>
                <a:solidFill>
                  <a:srgbClr val="000000"/>
                </a:solidFill>
                <a:latin typeface="+mj-lt"/>
                <a:ea typeface="Microsoft YaHei" pitchFamily="2"/>
                <a:cs typeface="Lucida Sans" pitchFamily="2"/>
              </a:rPr>
              <a:t>contributi-di-approfondimento-scientifico-sullagricoltura-biologica</a:t>
            </a:r>
          </a:p>
        </p:txBody>
      </p:sp>
    </p:spTree>
    <p:extLst>
      <p:ext uri="{BB962C8B-B14F-4D97-AF65-F5344CB8AC3E}">
        <p14:creationId xmlns:p14="http://schemas.microsoft.com/office/powerpoint/2010/main" val="3175942023"/>
      </p:ext>
    </p:extLst>
  </p:cSld>
  <p:clrMapOvr>
    <a:masterClrMapping/>
  </p:clrMapOvr>
  <p:transition spd="med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981063" y="261268"/>
            <a:ext cx="8229630" cy="1145004"/>
          </a:xfrm>
        </p:spPr>
        <p:txBody>
          <a:bodyPr>
            <a:normAutofit/>
          </a:bodyPr>
          <a:lstStyle/>
          <a:p>
            <a:pPr lvl="0"/>
            <a:r>
              <a:rPr lang="it-IT" sz="5400" b="1" dirty="0" err="1"/>
              <a:t>Soil</a:t>
            </a:r>
            <a:r>
              <a:rPr lang="it-IT" sz="5400" b="1" dirty="0"/>
              <a:t> </a:t>
            </a:r>
            <a:r>
              <a:rPr lang="it-IT" sz="5400" b="1" dirty="0" err="1"/>
              <a:t>degradation</a:t>
            </a:r>
            <a:r>
              <a:rPr lang="it-IT" sz="5400" b="1" dirty="0"/>
              <a:t> </a:t>
            </a:r>
            <a:r>
              <a:rPr lang="it-IT" sz="5400" b="1" dirty="0" err="1"/>
              <a:t>processes</a:t>
            </a:r>
            <a:endParaRPr lang="it-IT" sz="5400" b="1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838200" y="1210614"/>
            <a:ext cx="10515600" cy="4966349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it-IT" sz="3266" b="1" dirty="0"/>
              <a:t>                                                                                                                                                                                                     </a:t>
            </a:r>
            <a:r>
              <a:rPr lang="it-IT" dirty="0">
                <a:latin typeface="+mj-lt"/>
              </a:rPr>
              <a:t>In the </a:t>
            </a:r>
            <a:r>
              <a:rPr lang="it-IT" dirty="0" err="1">
                <a:latin typeface="+mj-lt"/>
              </a:rPr>
              <a:t>context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degradation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processes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necessary</a:t>
            </a:r>
            <a:r>
              <a:rPr lang="it-IT" dirty="0">
                <a:latin typeface="+mj-lt"/>
              </a:rPr>
              <a:t> to </a:t>
            </a:r>
            <a:r>
              <a:rPr lang="it-IT" dirty="0" err="1">
                <a:latin typeface="+mj-lt"/>
              </a:rPr>
              <a:t>distinguish</a:t>
            </a:r>
            <a:r>
              <a:rPr lang="it-IT" dirty="0">
                <a:latin typeface="+mj-lt"/>
              </a:rPr>
              <a:t>:</a:t>
            </a:r>
          </a:p>
          <a:p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processes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determine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drying</a:t>
            </a:r>
            <a:r>
              <a:rPr lang="it-IT" dirty="0">
                <a:latin typeface="+mj-lt"/>
              </a:rPr>
              <a:t> of the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.</a:t>
            </a: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pPr marL="228600" lvl="1">
              <a:spcBef>
                <a:spcPts val="1000"/>
              </a:spcBef>
            </a:pPr>
            <a:r>
              <a:rPr lang="it-IT" sz="2800" dirty="0" err="1">
                <a:solidFill>
                  <a:srgbClr val="000000"/>
                </a:solidFill>
                <a:latin typeface="+mj-lt"/>
              </a:rPr>
              <a:t>processes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that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determine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loss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of the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it-IT" sz="2800" dirty="0" err="1">
                <a:solidFill>
                  <a:srgbClr val="FF0000"/>
                </a:solidFill>
                <a:latin typeface="+mj-lt"/>
              </a:rPr>
              <a:t>resource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in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terms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of 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surface</a:t>
            </a:r>
            <a:r>
              <a:rPr lang="it-IT" sz="2800" dirty="0">
                <a:solidFill>
                  <a:srgbClr val="000000"/>
                </a:solidFill>
                <a:latin typeface="+mj-lt"/>
              </a:rPr>
              <a:t> and volume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it-IT" sz="2800" dirty="0">
                <a:solidFill>
                  <a:srgbClr val="000000"/>
                </a:solidFill>
                <a:latin typeface="+mj-lt"/>
              </a:rPr>
              <a:t>   </a:t>
            </a:r>
            <a:r>
              <a:rPr lang="it-IT" sz="2800" dirty="0" err="1">
                <a:solidFill>
                  <a:srgbClr val="000000"/>
                </a:solidFill>
                <a:latin typeface="+mj-lt"/>
              </a:rPr>
              <a:t>subtraction</a:t>
            </a:r>
            <a:r>
              <a:rPr lang="it-IT" sz="2540" dirty="0">
                <a:solidFill>
                  <a:srgbClr val="000000"/>
                </a:solidFill>
              </a:rPr>
              <a:t>.</a:t>
            </a:r>
          </a:p>
          <a:p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it-IT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42479" y="2202286"/>
            <a:ext cx="3322749" cy="173864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242479" y="4195424"/>
            <a:ext cx="3322749" cy="17270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58621192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051634" y="437882"/>
            <a:ext cx="9957852" cy="1387742"/>
          </a:xfrm>
        </p:spPr>
        <p:txBody>
          <a:bodyPr>
            <a:normAutofit/>
          </a:bodyPr>
          <a:lstStyle/>
          <a:p>
            <a:pPr lvl="0" algn="ctr"/>
            <a:r>
              <a:rPr lang="it-IT" sz="5400" b="1" dirty="0" err="1"/>
              <a:t>Salinization</a:t>
            </a:r>
            <a:endParaRPr lang="it-IT" sz="5400" b="1" dirty="0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it-IT" dirty="0" err="1">
                <a:latin typeface="+mj-lt"/>
              </a:rPr>
              <a:t>Salinization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consequence</a:t>
            </a:r>
            <a:r>
              <a:rPr lang="it-IT" dirty="0">
                <a:latin typeface="+mj-lt"/>
              </a:rPr>
              <a:t> of the massive </a:t>
            </a:r>
            <a:r>
              <a:rPr lang="it-IT" dirty="0" err="1">
                <a:latin typeface="+mj-lt"/>
              </a:rPr>
              <a:t>extraction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fresh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ground</a:t>
            </a:r>
            <a:r>
              <a:rPr lang="it-IT" dirty="0">
                <a:latin typeface="+mj-lt"/>
              </a:rPr>
              <a:t> water, </a:t>
            </a:r>
            <a:r>
              <a:rPr lang="it-IT" dirty="0" err="1">
                <a:latin typeface="+mj-lt"/>
              </a:rPr>
              <a:t>which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near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coast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determines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phenomenon</a:t>
            </a:r>
            <a:r>
              <a:rPr lang="it-IT" dirty="0">
                <a:latin typeface="+mj-lt"/>
              </a:rPr>
              <a:t> of marine </a:t>
            </a:r>
            <a:r>
              <a:rPr lang="it-IT" dirty="0" err="1">
                <a:latin typeface="+mj-lt"/>
              </a:rPr>
              <a:t>intrusion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into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aquifer</a:t>
            </a:r>
            <a:r>
              <a:rPr lang="it-IT" dirty="0">
                <a:latin typeface="+mj-lt"/>
              </a:rPr>
              <a:t> and the </a:t>
            </a:r>
            <a:r>
              <a:rPr lang="it-IT" dirty="0" err="1">
                <a:latin typeface="+mj-lt"/>
              </a:rPr>
              <a:t>consequent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irrigation</a:t>
            </a:r>
            <a:r>
              <a:rPr lang="it-IT" dirty="0">
                <a:latin typeface="+mj-lt"/>
              </a:rPr>
              <a:t> with an </a:t>
            </a:r>
            <a:r>
              <a:rPr lang="it-IT" dirty="0" err="1">
                <a:latin typeface="+mj-lt"/>
              </a:rPr>
              <a:t>increasingly</a:t>
            </a:r>
            <a:r>
              <a:rPr lang="it-IT" dirty="0">
                <a:latin typeface="+mj-lt"/>
              </a:rPr>
              <a:t> high saline </a:t>
            </a:r>
            <a:r>
              <a:rPr lang="it-IT" dirty="0" err="1">
                <a:latin typeface="+mj-lt"/>
              </a:rPr>
              <a:t>content</a:t>
            </a:r>
            <a:r>
              <a:rPr lang="it-IT" dirty="0">
                <a:latin typeface="+mj-lt"/>
              </a:rPr>
              <a:t> water with </a:t>
            </a:r>
            <a:r>
              <a:rPr lang="it-IT" dirty="0" err="1">
                <a:latin typeface="+mj-lt"/>
              </a:rPr>
              <a:t>fatal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consequences</a:t>
            </a:r>
            <a:r>
              <a:rPr lang="it-IT" dirty="0">
                <a:latin typeface="+mj-lt"/>
              </a:rPr>
              <a:t> on the </a:t>
            </a:r>
            <a:r>
              <a:rPr lang="it-IT" dirty="0" err="1">
                <a:latin typeface="+mj-lt"/>
              </a:rPr>
              <a:t>productivity</a:t>
            </a:r>
            <a:r>
              <a:rPr lang="it-IT" dirty="0">
                <a:latin typeface="+mj-lt"/>
              </a:rPr>
              <a:t> of the </a:t>
            </a:r>
            <a:r>
              <a:rPr lang="it-IT" dirty="0" err="1">
                <a:latin typeface="+mj-lt"/>
              </a:rPr>
              <a:t>various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crops</a:t>
            </a:r>
            <a:r>
              <a:rPr lang="it-IT" dirty="0">
                <a:latin typeface="+mj-lt"/>
              </a:rPr>
              <a:t>.</a:t>
            </a:r>
            <a:r>
              <a:rPr lang="it-IT" dirty="0">
                <a:solidFill>
                  <a:srgbClr val="333333"/>
                </a:solidFill>
                <a:latin typeface="Helvetica Neue"/>
              </a:rPr>
              <a:t> 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A team of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researchers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has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identified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18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hotspots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from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southern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Europe to Australia, Chile and the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United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States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of America,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covering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a wide 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range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of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problems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, from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soil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erosion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by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wind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or water, to </a:t>
            </a:r>
            <a:r>
              <a:rPr lang="it-IT" b="1" dirty="0" err="1">
                <a:solidFill>
                  <a:srgbClr val="333333"/>
                </a:solidFill>
                <a:latin typeface="+mj-lt"/>
              </a:rPr>
              <a:t>salinization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 and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droughts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 or flash </a:t>
            </a:r>
            <a:r>
              <a:rPr lang="it-IT" dirty="0" err="1">
                <a:solidFill>
                  <a:srgbClr val="333333"/>
                </a:solidFill>
                <a:latin typeface="+mj-lt"/>
              </a:rPr>
              <a:t>floods</a:t>
            </a:r>
            <a:r>
              <a:rPr lang="it-IT" dirty="0">
                <a:solidFill>
                  <a:srgbClr val="333333"/>
                </a:solidFill>
                <a:latin typeface="+mj-lt"/>
              </a:rPr>
              <a:t>.</a:t>
            </a:r>
            <a:endParaRPr lang="it-IT" dirty="0">
              <a:latin typeface="+mj-lt"/>
            </a:endParaRPr>
          </a:p>
          <a:p>
            <a:pPr marL="0" lvl="0" indent="0" algn="just">
              <a:buNone/>
            </a:pP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182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838200" y="273354"/>
            <a:ext cx="10515600" cy="515498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38200" y="273354"/>
            <a:ext cx="10515600" cy="515498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838200" y="5428343"/>
            <a:ext cx="10515600" cy="276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81650" tIns="40820" rIns="81650" bIns="40820" anchor="t" anchorCtr="0" compatLnSpc="0">
            <a:noAutofit/>
          </a:bodyPr>
          <a:lstStyle/>
          <a:p>
            <a:pPr defTabSz="829544" hangingPunct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400" dirty="0" err="1">
                <a:solidFill>
                  <a:srgbClr val="000000"/>
                </a:solidFill>
                <a:latin typeface="+mj-lt"/>
                <a:ea typeface="Microsoft YaHei" pitchFamily="2"/>
                <a:cs typeface="Lucida Sans" pitchFamily="2"/>
              </a:rPr>
              <a:t>sardegnaagricoltura</a:t>
            </a:r>
            <a:endParaRPr lang="it-IT" sz="1400" dirty="0">
              <a:solidFill>
                <a:srgbClr val="000000"/>
              </a:solidFill>
              <a:latin typeface="+mj-lt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944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9854" y="1275009"/>
            <a:ext cx="1059931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 err="1">
                <a:solidFill>
                  <a:srgbClr val="333333"/>
                </a:solidFill>
                <a:latin typeface="+mj-lt"/>
              </a:rPr>
              <a:t>Contamination</a:t>
            </a:r>
            <a:endParaRPr lang="it-IT" sz="5400" b="1" dirty="0">
              <a:solidFill>
                <a:srgbClr val="333333"/>
              </a:solidFill>
              <a:latin typeface="+mj-lt"/>
            </a:endParaRPr>
          </a:p>
          <a:p>
            <a:pPr algn="just"/>
            <a:endParaRPr lang="it-IT" sz="2800" b="1" dirty="0">
              <a:solidFill>
                <a:srgbClr val="333333"/>
              </a:solidFill>
              <a:latin typeface="+mj-lt"/>
            </a:endParaRPr>
          </a:p>
          <a:p>
            <a:pPr algn="just"/>
            <a:r>
              <a:rPr lang="it-IT" sz="2800" b="1" dirty="0" err="1">
                <a:solidFill>
                  <a:srgbClr val="333333"/>
                </a:solidFill>
                <a:latin typeface="+mj-lt"/>
              </a:rPr>
              <a:t>Soil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 and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subsoil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 </a:t>
            </a:r>
            <a:r>
              <a:rPr lang="it-IT" sz="2800" b="1" dirty="0" err="1">
                <a:solidFill>
                  <a:srgbClr val="333333"/>
                </a:solidFill>
                <a:latin typeface="+mj-lt"/>
              </a:rPr>
              <a:t>contamination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means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the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direct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or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indirect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introduction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as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a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result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of human 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activity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, of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substances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,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preparations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, 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organisms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or micro-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organisms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harmful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to human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health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or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natural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resources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into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soil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 and </a:t>
            </a:r>
            <a:r>
              <a:rPr lang="it-IT" sz="2800" dirty="0" err="1">
                <a:solidFill>
                  <a:srgbClr val="333333"/>
                </a:solidFill>
                <a:latin typeface="+mj-lt"/>
              </a:rPr>
              <a:t>subsoil</a:t>
            </a:r>
            <a:r>
              <a:rPr lang="it-IT" sz="2800" dirty="0">
                <a:solidFill>
                  <a:srgbClr val="333333"/>
                </a:solidFill>
                <a:latin typeface="+mj-lt"/>
              </a:rPr>
              <a:t>.</a:t>
            </a:r>
          </a:p>
          <a:p>
            <a:pPr algn="just"/>
            <a:endParaRPr lang="it-IT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7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483326"/>
            <a:ext cx="10515600" cy="5693637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In Europe more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than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20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million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acres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soil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were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degraded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from industrial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waste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and acid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rain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due to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pollution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.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Every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year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we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lose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24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billion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tones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of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arable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land</a:t>
            </a:r>
            <a:r>
              <a:rPr lang="it-IT" dirty="0">
                <a:solidFill>
                  <a:prstClr val="black"/>
                </a:solidFill>
                <a:latin typeface="+mj-lt"/>
                <a:ea typeface="+mj-ea"/>
                <a:cs typeface="Calibri" panose="020F0502020204030204" pitchFamily="34" charset="0"/>
              </a:rPr>
              <a:t>.</a:t>
            </a:r>
            <a:endParaRPr lang="it-IT" dirty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569" y="1893580"/>
            <a:ext cx="4853353" cy="325683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235569" y="5150414"/>
            <a:ext cx="23667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Pnosodal.gr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8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3999" y="386366"/>
            <a:ext cx="9268497" cy="1223493"/>
          </a:xfrm>
        </p:spPr>
        <p:txBody>
          <a:bodyPr>
            <a:normAutofit/>
          </a:bodyPr>
          <a:lstStyle/>
          <a:p>
            <a:r>
              <a:rPr lang="it-IT" sz="5400" b="1" dirty="0" err="1"/>
              <a:t>Compaction</a:t>
            </a:r>
            <a:endParaRPr lang="it-IT" sz="5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3999" y="2150772"/>
            <a:ext cx="9268497" cy="4185634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the </a:t>
            </a:r>
            <a:r>
              <a:rPr lang="it-IT" sz="2800" dirty="0" err="1"/>
              <a:t>main</a:t>
            </a:r>
            <a:r>
              <a:rPr lang="it-IT" sz="2800" dirty="0"/>
              <a:t> </a:t>
            </a:r>
            <a:r>
              <a:rPr lang="it-IT" sz="2800" dirty="0" err="1"/>
              <a:t>process</a:t>
            </a:r>
            <a:r>
              <a:rPr lang="it-IT" sz="2800" dirty="0"/>
              <a:t> of </a:t>
            </a:r>
            <a:r>
              <a:rPr lang="it-IT" sz="2800" dirty="0" err="1"/>
              <a:t>physical</a:t>
            </a:r>
            <a:r>
              <a:rPr lang="it-IT" sz="2800" dirty="0"/>
              <a:t> </a:t>
            </a:r>
            <a:r>
              <a:rPr lang="it-IT" sz="2800" dirty="0" err="1"/>
              <a:t>degradation</a:t>
            </a:r>
            <a:r>
              <a:rPr lang="it-IT" sz="2800" dirty="0"/>
              <a:t> of the </a:t>
            </a:r>
            <a:r>
              <a:rPr lang="it-IT" sz="2800" dirty="0" err="1"/>
              <a:t>soil</a:t>
            </a:r>
            <a:r>
              <a:rPr lang="it-IT" sz="2800" dirty="0"/>
              <a:t> </a:t>
            </a:r>
            <a:r>
              <a:rPr lang="it-IT" sz="2800" dirty="0" err="1"/>
              <a:t>which</a:t>
            </a:r>
            <a:r>
              <a:rPr lang="it-IT" sz="2800" dirty="0"/>
              <a:t> </a:t>
            </a:r>
            <a:r>
              <a:rPr lang="it-IT" sz="2800" dirty="0" err="1"/>
              <a:t>manifests</a:t>
            </a:r>
            <a:r>
              <a:rPr lang="it-IT" sz="2800" dirty="0"/>
              <a:t> </a:t>
            </a:r>
            <a:r>
              <a:rPr lang="it-IT" sz="2800" dirty="0" err="1"/>
              <a:t>itself</a:t>
            </a:r>
            <a:r>
              <a:rPr lang="it-IT" sz="2800" dirty="0"/>
              <a:t> in a </a:t>
            </a:r>
            <a:r>
              <a:rPr lang="it-IT" sz="2800" dirty="0" err="1"/>
              <a:t>decrease</a:t>
            </a:r>
            <a:r>
              <a:rPr lang="it-IT" sz="2800" dirty="0"/>
              <a:t> in the </a:t>
            </a:r>
            <a:r>
              <a:rPr lang="it-IT" sz="2800" dirty="0" err="1"/>
              <a:t>porosity</a:t>
            </a:r>
            <a:r>
              <a:rPr lang="it-IT" sz="2800" dirty="0"/>
              <a:t> of the </a:t>
            </a:r>
            <a:r>
              <a:rPr lang="it-IT" sz="2800" dirty="0" err="1"/>
              <a:t>soil</a:t>
            </a:r>
            <a:r>
              <a:rPr lang="it-IT" sz="2800" dirty="0"/>
              <a:t>, in a </a:t>
            </a:r>
            <a:r>
              <a:rPr lang="it-IT" sz="2800" dirty="0" err="1"/>
              <a:t>destruction</a:t>
            </a:r>
            <a:r>
              <a:rPr lang="it-IT" sz="2800" dirty="0"/>
              <a:t> of </a:t>
            </a:r>
            <a:r>
              <a:rPr lang="it-IT" sz="2800" dirty="0" err="1"/>
              <a:t>its</a:t>
            </a:r>
            <a:r>
              <a:rPr lang="it-IT" sz="2800" dirty="0"/>
              <a:t> </a:t>
            </a:r>
            <a:r>
              <a:rPr lang="it-IT" sz="2800" dirty="0" err="1"/>
              <a:t>structure</a:t>
            </a:r>
            <a:r>
              <a:rPr lang="it-IT" sz="2800" dirty="0"/>
              <a:t> and in the </a:t>
            </a:r>
            <a:r>
              <a:rPr lang="it-IT" sz="2800" dirty="0" err="1"/>
              <a:t>pulverization</a:t>
            </a:r>
            <a:r>
              <a:rPr lang="it-IT" sz="2800" dirty="0"/>
              <a:t> of the </a:t>
            </a:r>
            <a:r>
              <a:rPr lang="it-IT" sz="2800" dirty="0" err="1"/>
              <a:t>surface</a:t>
            </a:r>
            <a:r>
              <a:rPr lang="it-IT" sz="2800" dirty="0"/>
              <a:t> </a:t>
            </a:r>
            <a:r>
              <a:rPr lang="it-IT" sz="2800" dirty="0" err="1"/>
              <a:t>layer</a:t>
            </a:r>
            <a:r>
              <a:rPr lang="it-IT" sz="2800" dirty="0"/>
              <a:t> with a progressive </a:t>
            </a:r>
            <a:r>
              <a:rPr lang="it-IT" sz="2800" dirty="0" err="1"/>
              <a:t>reduction</a:t>
            </a:r>
            <a:r>
              <a:rPr lang="it-IT" sz="2800" dirty="0"/>
              <a:t> of the </a:t>
            </a:r>
            <a:r>
              <a:rPr lang="it-IT" sz="2800" dirty="0" err="1"/>
              <a:t>infiltration</a:t>
            </a:r>
            <a:r>
              <a:rPr lang="it-IT" sz="2800" dirty="0"/>
              <a:t> </a:t>
            </a:r>
            <a:r>
              <a:rPr lang="it-IT" sz="2800" dirty="0" err="1"/>
              <a:t>capacity</a:t>
            </a:r>
            <a:r>
              <a:rPr lang="it-IT" sz="2800" dirty="0"/>
              <a:t> of the water. The </a:t>
            </a:r>
            <a:r>
              <a:rPr lang="it-IT" sz="2800" dirty="0" err="1"/>
              <a:t>consequences</a:t>
            </a:r>
            <a:r>
              <a:rPr lang="it-IT" sz="2800" dirty="0"/>
              <a:t> </a:t>
            </a:r>
            <a:r>
              <a:rPr lang="it-IT" sz="2800" dirty="0" err="1"/>
              <a:t>seem</a:t>
            </a:r>
            <a:r>
              <a:rPr lang="it-IT" sz="2800" dirty="0"/>
              <a:t> </a:t>
            </a:r>
            <a:r>
              <a:rPr lang="it-IT" sz="2800" dirty="0" err="1"/>
              <a:t>obvious</a:t>
            </a:r>
            <a:r>
              <a:rPr lang="it-IT" sz="2800" dirty="0"/>
              <a:t>: </a:t>
            </a:r>
            <a:r>
              <a:rPr lang="it-IT" sz="2800" dirty="0" err="1"/>
              <a:t>increase</a:t>
            </a:r>
            <a:r>
              <a:rPr lang="it-IT" sz="2800" dirty="0"/>
              <a:t> in </a:t>
            </a:r>
            <a:r>
              <a:rPr lang="it-IT" sz="2800" dirty="0" err="1"/>
              <a:t>surface</a:t>
            </a:r>
            <a:r>
              <a:rPr lang="it-IT" sz="2800" dirty="0"/>
              <a:t> </a:t>
            </a:r>
            <a:r>
              <a:rPr lang="it-IT" sz="2800" dirty="0" err="1"/>
              <a:t>runoff</a:t>
            </a:r>
            <a:r>
              <a:rPr lang="it-IT" sz="2800" dirty="0"/>
              <a:t>, </a:t>
            </a:r>
            <a:r>
              <a:rPr lang="it-IT" sz="2800" dirty="0" err="1"/>
              <a:t>impediment</a:t>
            </a:r>
            <a:r>
              <a:rPr lang="it-IT" sz="2800" dirty="0"/>
              <a:t> of </a:t>
            </a:r>
            <a:r>
              <a:rPr lang="it-IT" sz="2800" dirty="0" err="1"/>
              <a:t>plant</a:t>
            </a:r>
            <a:r>
              <a:rPr lang="it-IT" sz="2800" dirty="0"/>
              <a:t> </a:t>
            </a:r>
            <a:r>
              <a:rPr lang="it-IT" sz="2800" dirty="0" err="1"/>
              <a:t>growth</a:t>
            </a:r>
            <a:r>
              <a:rPr lang="it-IT" sz="2800" dirty="0"/>
              <a:t> and </a:t>
            </a:r>
            <a:r>
              <a:rPr lang="it-IT" sz="2800" dirty="0" err="1"/>
              <a:t>exposure</a:t>
            </a:r>
            <a:r>
              <a:rPr lang="it-IT" sz="2800" dirty="0"/>
              <a:t> to the erosive </a:t>
            </a:r>
            <a:r>
              <a:rPr lang="it-IT" sz="2800" dirty="0" err="1"/>
              <a:t>action</a:t>
            </a:r>
            <a:r>
              <a:rPr lang="it-IT" sz="2800" dirty="0"/>
              <a:t> of </a:t>
            </a:r>
            <a:r>
              <a:rPr lang="it-IT" sz="2800" dirty="0" err="1"/>
              <a:t>meteoric</a:t>
            </a:r>
            <a:r>
              <a:rPr lang="it-IT" sz="2800" dirty="0"/>
              <a:t> agents.</a:t>
            </a:r>
          </a:p>
          <a:p>
            <a:pPr algn="just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807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68737"/>
            <a:ext cx="10515600" cy="5523820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definition</a:t>
            </a:r>
            <a:r>
              <a:rPr lang="it-IT" dirty="0">
                <a:latin typeface="+mj-lt"/>
              </a:rPr>
              <a:t> of the </a:t>
            </a:r>
            <a:r>
              <a:rPr lang="it-IT" dirty="0" err="1">
                <a:latin typeface="+mj-lt"/>
              </a:rPr>
              <a:t>loss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558"/>
          <a:stretch/>
        </p:blipFill>
        <p:spPr>
          <a:xfrm>
            <a:off x="2082019" y="1322363"/>
            <a:ext cx="7816893" cy="49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0706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509451"/>
            <a:ext cx="10515600" cy="562832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+mj-lt"/>
              </a:rPr>
              <a:t>The </a:t>
            </a:r>
            <a:r>
              <a:rPr lang="it-IT" dirty="0" err="1">
                <a:latin typeface="+mj-lt"/>
              </a:rPr>
              <a:t>difference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between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dryness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it-IT" dirty="0" err="1">
                <a:latin typeface="+mj-lt"/>
              </a:rPr>
              <a:t>Fundamental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steps</a:t>
            </a:r>
            <a:r>
              <a:rPr lang="it-IT" dirty="0">
                <a:latin typeface="+mj-lt"/>
              </a:rPr>
              <a:t> of  </a:t>
            </a:r>
            <a:r>
              <a:rPr lang="it-IT" dirty="0" err="1">
                <a:latin typeface="+mj-lt"/>
              </a:rPr>
              <a:t>definition</a:t>
            </a:r>
            <a:r>
              <a:rPr lang="it-IT" dirty="0">
                <a:latin typeface="+mj-lt"/>
              </a:rPr>
              <a:t> of the </a:t>
            </a:r>
            <a:r>
              <a:rPr lang="it-IT" dirty="0" err="1">
                <a:latin typeface="+mj-lt"/>
              </a:rPr>
              <a:t>problem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loss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:</a:t>
            </a:r>
          </a:p>
          <a:p>
            <a:pPr algn="just"/>
            <a:r>
              <a:rPr lang="it-IT" b="1" dirty="0">
                <a:latin typeface="+mj-lt"/>
              </a:rPr>
              <a:t>1977</a:t>
            </a:r>
            <a:r>
              <a:rPr lang="it-IT" dirty="0">
                <a:latin typeface="+mj-lt"/>
              </a:rPr>
              <a:t> The </a:t>
            </a:r>
            <a:r>
              <a:rPr lang="it-IT" b="1" dirty="0">
                <a:latin typeface="+mj-lt"/>
              </a:rPr>
              <a:t>UNEP </a:t>
            </a:r>
            <a:r>
              <a:rPr lang="it-IT" dirty="0">
                <a:latin typeface="+mj-lt"/>
              </a:rPr>
              <a:t>( </a:t>
            </a:r>
            <a:r>
              <a:rPr lang="it-IT" dirty="0" err="1">
                <a:latin typeface="+mj-lt"/>
              </a:rPr>
              <a:t>United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Nation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Enviromental</a:t>
            </a:r>
            <a:r>
              <a:rPr lang="it-IT" dirty="0">
                <a:latin typeface="+mj-lt"/>
              </a:rPr>
              <a:t> Program) </a:t>
            </a:r>
            <a:r>
              <a:rPr lang="it-IT" dirty="0" err="1">
                <a:latin typeface="+mj-lt"/>
              </a:rPr>
              <a:t>organized</a:t>
            </a:r>
            <a:r>
              <a:rPr lang="it-IT" dirty="0">
                <a:latin typeface="+mj-lt"/>
              </a:rPr>
              <a:t> the first </a:t>
            </a:r>
            <a:r>
              <a:rPr lang="it-IT" dirty="0" err="1">
                <a:latin typeface="+mj-lt"/>
              </a:rPr>
              <a:t>mondial</a:t>
            </a:r>
            <a:r>
              <a:rPr lang="it-IT" dirty="0">
                <a:latin typeface="+mj-lt"/>
              </a:rPr>
              <a:t> conference </a:t>
            </a:r>
            <a:r>
              <a:rPr lang="it-IT" dirty="0" err="1">
                <a:latin typeface="+mj-lt"/>
              </a:rPr>
              <a:t>about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.</a:t>
            </a:r>
          </a:p>
          <a:p>
            <a:pPr algn="just"/>
            <a:r>
              <a:rPr lang="it-IT" b="1" dirty="0">
                <a:latin typeface="+mj-lt"/>
              </a:rPr>
              <a:t>1988 – 90 GLASOD </a:t>
            </a:r>
            <a:r>
              <a:rPr lang="it-IT" dirty="0" err="1">
                <a:latin typeface="+mj-lt"/>
              </a:rPr>
              <a:t>project</a:t>
            </a:r>
            <a:r>
              <a:rPr lang="it-IT" dirty="0">
                <a:latin typeface="+mj-lt"/>
              </a:rPr>
              <a:t> (global </a:t>
            </a:r>
            <a:r>
              <a:rPr lang="it-IT" dirty="0" err="1">
                <a:latin typeface="+mj-lt"/>
              </a:rPr>
              <a:t>assesment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degradation</a:t>
            </a:r>
            <a:r>
              <a:rPr lang="it-IT" dirty="0">
                <a:latin typeface="+mj-lt"/>
              </a:rPr>
              <a:t>)</a:t>
            </a:r>
            <a:r>
              <a:rPr lang="it-IT" b="1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organized</a:t>
            </a:r>
            <a:r>
              <a:rPr lang="it-IT" dirty="0">
                <a:latin typeface="+mj-lt"/>
              </a:rPr>
              <a:t> by </a:t>
            </a:r>
            <a:r>
              <a:rPr lang="it-IT" b="1" dirty="0">
                <a:latin typeface="+mj-lt"/>
              </a:rPr>
              <a:t>FAO </a:t>
            </a:r>
            <a:r>
              <a:rPr lang="it-IT" dirty="0">
                <a:latin typeface="+mj-lt"/>
              </a:rPr>
              <a:t>(</a:t>
            </a:r>
            <a:r>
              <a:rPr lang="it-IT" dirty="0" err="1">
                <a:latin typeface="+mj-lt"/>
              </a:rPr>
              <a:t>food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agriculture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organization</a:t>
            </a:r>
            <a:r>
              <a:rPr lang="it-IT" dirty="0">
                <a:latin typeface="+mj-lt"/>
              </a:rPr>
              <a:t>).</a:t>
            </a:r>
          </a:p>
          <a:p>
            <a:pPr algn="just"/>
            <a:r>
              <a:rPr lang="it-IT" b="1" dirty="0">
                <a:latin typeface="+mj-lt"/>
              </a:rPr>
              <a:t>1991 ICASALS </a:t>
            </a:r>
            <a:r>
              <a:rPr lang="it-IT" dirty="0">
                <a:latin typeface="+mj-lt"/>
              </a:rPr>
              <a:t>(</a:t>
            </a:r>
            <a:r>
              <a:rPr lang="it-IT" dirty="0" err="1">
                <a:latin typeface="+mj-lt"/>
              </a:rPr>
              <a:t>international</a:t>
            </a:r>
            <a:r>
              <a:rPr lang="it-IT" dirty="0">
                <a:latin typeface="+mj-lt"/>
              </a:rPr>
              <a:t> centre for </a:t>
            </a:r>
            <a:r>
              <a:rPr lang="it-IT" dirty="0" err="1">
                <a:latin typeface="+mj-lt"/>
              </a:rPr>
              <a:t>arid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semiarid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land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studies</a:t>
            </a:r>
            <a:r>
              <a:rPr lang="it-IT" dirty="0">
                <a:latin typeface="+mj-lt"/>
              </a:rPr>
              <a:t>-Texas).</a:t>
            </a:r>
          </a:p>
          <a:p>
            <a:pPr algn="just"/>
            <a:r>
              <a:rPr lang="it-IT" b="1" dirty="0">
                <a:latin typeface="+mj-lt"/>
              </a:rPr>
              <a:t>1992 </a:t>
            </a:r>
            <a:r>
              <a:rPr lang="it-IT" dirty="0">
                <a:latin typeface="+mj-lt"/>
              </a:rPr>
              <a:t>Conference </a:t>
            </a:r>
            <a:r>
              <a:rPr lang="it-IT" dirty="0" err="1">
                <a:latin typeface="+mj-lt"/>
              </a:rPr>
              <a:t>about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enviroment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development</a:t>
            </a:r>
            <a:r>
              <a:rPr lang="it-IT" dirty="0">
                <a:latin typeface="+mj-lt"/>
              </a:rPr>
              <a:t> in Rio De Janeiro.</a:t>
            </a:r>
            <a:endParaRPr lang="it-IT" b="1" dirty="0"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009882"/>
            <a:ext cx="1370428" cy="11278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686" y="5009882"/>
            <a:ext cx="1248297" cy="112789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006" y="5009882"/>
            <a:ext cx="1359794" cy="112789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38200" y="6137774"/>
            <a:ext cx="73302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Wikipedia.org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45686" y="6137774"/>
            <a:ext cx="7073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Wikipedia.org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9994006" y="6137774"/>
            <a:ext cx="1120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Depts.ttu.edu</a:t>
            </a:r>
          </a:p>
        </p:txBody>
      </p:sp>
    </p:spTree>
    <p:extLst>
      <p:ext uri="{BB962C8B-B14F-4D97-AF65-F5344CB8AC3E}">
        <p14:creationId xmlns:p14="http://schemas.microsoft.com/office/powerpoint/2010/main" val="391251034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06302" y="233916"/>
            <a:ext cx="10515600" cy="598557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 algn="just">
              <a:buNone/>
            </a:pPr>
            <a:r>
              <a:rPr lang="it-IT" dirty="0">
                <a:latin typeface="+mj-lt"/>
              </a:rPr>
              <a:t>At the time the </a:t>
            </a:r>
            <a:r>
              <a:rPr lang="it-IT" dirty="0" err="1">
                <a:latin typeface="+mj-lt"/>
              </a:rPr>
              <a:t>scientific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international</a:t>
            </a:r>
            <a:r>
              <a:rPr lang="it-IT" dirty="0">
                <a:latin typeface="+mj-lt"/>
              </a:rPr>
              <a:t> community </a:t>
            </a:r>
            <a:r>
              <a:rPr lang="it-IT" dirty="0" err="1">
                <a:latin typeface="+mj-lt"/>
              </a:rPr>
              <a:t>understood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had</a:t>
            </a:r>
            <a:r>
              <a:rPr lang="it-IT" dirty="0">
                <a:latin typeface="+mj-lt"/>
              </a:rPr>
              <a:t> to be </a:t>
            </a:r>
            <a:r>
              <a:rPr lang="it-IT" dirty="0" err="1">
                <a:latin typeface="+mj-lt"/>
              </a:rPr>
              <a:t>considered</a:t>
            </a:r>
            <a:r>
              <a:rPr lang="it-IT" dirty="0">
                <a:latin typeface="+mj-lt"/>
              </a:rPr>
              <a:t> a set of </a:t>
            </a:r>
            <a:r>
              <a:rPr lang="it-IT" dirty="0" err="1">
                <a:latin typeface="+mj-lt"/>
              </a:rPr>
              <a:t>processes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decline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productivity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it-IT" dirty="0">
              <a:latin typeface="+mj-lt"/>
            </a:endParaRPr>
          </a:p>
          <a:p>
            <a:pPr algn="just"/>
            <a:r>
              <a:rPr lang="it-IT" b="1" dirty="0">
                <a:latin typeface="+mj-lt"/>
              </a:rPr>
              <a:t>1994 UNEP </a:t>
            </a:r>
            <a:r>
              <a:rPr lang="it-IT" dirty="0" err="1">
                <a:latin typeface="+mj-lt"/>
              </a:rPr>
              <a:t>Defines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all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those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degradation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phenomenas</a:t>
            </a:r>
            <a:r>
              <a:rPr lang="it-IT" dirty="0">
                <a:latin typeface="+mj-lt"/>
              </a:rPr>
              <a:t> of dry, </a:t>
            </a:r>
            <a:r>
              <a:rPr lang="it-IT" dirty="0" err="1">
                <a:latin typeface="+mj-lt"/>
              </a:rPr>
              <a:t>semiarid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submoist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lands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arising</a:t>
            </a:r>
            <a:r>
              <a:rPr lang="it-IT" dirty="0">
                <a:latin typeface="+mj-lt"/>
              </a:rPr>
              <a:t> from </a:t>
            </a:r>
            <a:r>
              <a:rPr lang="it-IT" dirty="0" err="1">
                <a:latin typeface="+mj-lt"/>
              </a:rPr>
              <a:t>various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factors</a:t>
            </a:r>
            <a:r>
              <a:rPr lang="it-IT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it-IT" dirty="0">
              <a:latin typeface="+mj-lt"/>
            </a:endParaRPr>
          </a:p>
          <a:p>
            <a:pPr algn="just"/>
            <a:r>
              <a:rPr lang="it-IT" b="1" dirty="0">
                <a:latin typeface="+mj-lt"/>
              </a:rPr>
              <a:t>1997 </a:t>
            </a:r>
            <a:r>
              <a:rPr lang="it-IT" dirty="0" err="1">
                <a:latin typeface="+mj-lt"/>
              </a:rPr>
              <a:t>Italy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approved</a:t>
            </a:r>
            <a:r>
              <a:rPr lang="it-IT" dirty="0">
                <a:latin typeface="+mj-lt"/>
              </a:rPr>
              <a:t> the </a:t>
            </a:r>
            <a:r>
              <a:rPr lang="it-IT" dirty="0" err="1">
                <a:latin typeface="+mj-lt"/>
              </a:rPr>
              <a:t>adhesion</a:t>
            </a:r>
            <a:r>
              <a:rPr lang="it-IT" dirty="0">
                <a:latin typeface="+mj-lt"/>
              </a:rPr>
              <a:t> to </a:t>
            </a:r>
            <a:r>
              <a:rPr lang="it-IT" b="1" dirty="0">
                <a:latin typeface="+mj-lt"/>
              </a:rPr>
              <a:t>CCD </a:t>
            </a:r>
            <a:r>
              <a:rPr lang="it-IT" dirty="0">
                <a:latin typeface="+mj-lt"/>
              </a:rPr>
              <a:t>(convention to </a:t>
            </a:r>
            <a:r>
              <a:rPr lang="it-IT" dirty="0" err="1">
                <a:latin typeface="+mj-lt"/>
              </a:rPr>
              <a:t>combat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) </a:t>
            </a:r>
            <a:r>
              <a:rPr lang="it-IT" dirty="0" err="1">
                <a:latin typeface="+mj-lt"/>
              </a:rPr>
              <a:t>establishing</a:t>
            </a:r>
            <a:r>
              <a:rPr lang="it-IT" dirty="0">
                <a:latin typeface="+mj-lt"/>
              </a:rPr>
              <a:t> the National </a:t>
            </a:r>
            <a:r>
              <a:rPr lang="it-IT" dirty="0" err="1">
                <a:latin typeface="+mj-lt"/>
              </a:rPr>
              <a:t>Comitee</a:t>
            </a:r>
            <a:r>
              <a:rPr lang="it-IT" dirty="0">
                <a:latin typeface="+mj-lt"/>
              </a:rPr>
              <a:t> for the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Fight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which</a:t>
            </a:r>
            <a:r>
              <a:rPr lang="it-IT" dirty="0">
                <a:latin typeface="+mj-lt"/>
              </a:rPr>
              <a:t> in 1999 </a:t>
            </a:r>
            <a:r>
              <a:rPr lang="it-IT" dirty="0" err="1">
                <a:latin typeface="+mj-lt"/>
              </a:rPr>
              <a:t>wrote</a:t>
            </a:r>
            <a:r>
              <a:rPr lang="it-IT" dirty="0">
                <a:latin typeface="+mj-lt"/>
              </a:rPr>
              <a:t> the first «National </a:t>
            </a:r>
            <a:r>
              <a:rPr lang="it-IT" dirty="0" err="1">
                <a:latin typeface="+mj-lt"/>
              </a:rPr>
              <a:t>Comunication</a:t>
            </a:r>
            <a:r>
              <a:rPr lang="it-IT" dirty="0">
                <a:latin typeface="+mj-lt"/>
              </a:rPr>
              <a:t> for </a:t>
            </a:r>
            <a:r>
              <a:rPr lang="it-IT" dirty="0" err="1">
                <a:latin typeface="+mj-lt"/>
              </a:rPr>
              <a:t>Desertification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Fight</a:t>
            </a:r>
            <a:r>
              <a:rPr lang="it-IT" dirty="0">
                <a:latin typeface="+mj-lt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5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88901" y="816564"/>
            <a:ext cx="8298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>
                <a:latin typeface="+mj-lt"/>
              </a:rPr>
              <a:t>Official</a:t>
            </a:r>
            <a:r>
              <a:rPr lang="it-IT" sz="2800" b="1" dirty="0">
                <a:latin typeface="+mj-lt"/>
              </a:rPr>
              <a:t> </a:t>
            </a:r>
            <a:r>
              <a:rPr lang="it-IT" sz="2800" b="1" dirty="0" err="1">
                <a:latin typeface="+mj-lt"/>
              </a:rPr>
              <a:t>definition</a:t>
            </a:r>
            <a:r>
              <a:rPr lang="it-IT" sz="2800" b="1" dirty="0">
                <a:latin typeface="+mj-lt"/>
              </a:rPr>
              <a:t> of </a:t>
            </a:r>
            <a:r>
              <a:rPr lang="it-IT" sz="2800" b="1" dirty="0" err="1">
                <a:latin typeface="+mj-lt"/>
              </a:rPr>
              <a:t>desertification</a:t>
            </a:r>
            <a:r>
              <a:rPr lang="it-IT" sz="2800" b="1" dirty="0">
                <a:latin typeface="+mj-lt"/>
              </a:rPr>
              <a:t>:</a:t>
            </a:r>
          </a:p>
          <a:p>
            <a:r>
              <a:rPr lang="it-IT" sz="2800" dirty="0" err="1">
                <a:latin typeface="+mj-lt"/>
              </a:rPr>
              <a:t>Desertification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is</a:t>
            </a:r>
            <a:r>
              <a:rPr lang="it-IT" sz="2800" dirty="0">
                <a:latin typeface="+mj-lt"/>
              </a:rPr>
              <a:t> a </a:t>
            </a:r>
            <a:r>
              <a:rPr lang="it-IT" sz="2800" dirty="0" err="1">
                <a:latin typeface="+mj-lt"/>
              </a:rPr>
              <a:t>destruction</a:t>
            </a:r>
            <a:r>
              <a:rPr lang="it-IT" sz="2800" dirty="0">
                <a:latin typeface="+mj-lt"/>
              </a:rPr>
              <a:t> or </a:t>
            </a:r>
            <a:r>
              <a:rPr lang="it-IT" sz="2800" dirty="0" err="1">
                <a:latin typeface="+mj-lt"/>
              </a:rPr>
              <a:t>reduction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process</a:t>
            </a:r>
            <a:r>
              <a:rPr lang="it-IT" sz="2800" dirty="0">
                <a:latin typeface="+mj-lt"/>
              </a:rPr>
              <a:t> of </a:t>
            </a:r>
            <a:r>
              <a:rPr lang="it-IT" sz="2800" dirty="0" err="1">
                <a:latin typeface="+mj-lt"/>
              </a:rPr>
              <a:t>soil</a:t>
            </a:r>
            <a:r>
              <a:rPr lang="it-IT" sz="2800" dirty="0">
                <a:latin typeface="+mj-lt"/>
              </a:rPr>
              <a:t> </a:t>
            </a:r>
            <a:r>
              <a:rPr lang="it-IT" sz="2800" dirty="0" err="1">
                <a:latin typeface="+mj-lt"/>
              </a:rPr>
              <a:t>potencial</a:t>
            </a:r>
            <a:r>
              <a:rPr lang="it-IT" sz="2800" dirty="0">
                <a:latin typeface="+mj-lt"/>
              </a:rPr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924" y="2343956"/>
            <a:ext cx="7328079" cy="321971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240925" y="5563674"/>
            <a:ext cx="23181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Ideegreen.it</a:t>
            </a:r>
          </a:p>
        </p:txBody>
      </p:sp>
    </p:spTree>
    <p:extLst>
      <p:ext uri="{BB962C8B-B14F-4D97-AF65-F5344CB8AC3E}">
        <p14:creationId xmlns:p14="http://schemas.microsoft.com/office/powerpoint/2010/main" val="17073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0634" y="483326"/>
            <a:ext cx="10515600" cy="5602197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+mj-lt"/>
              </a:rPr>
              <a:t>In </a:t>
            </a:r>
            <a:r>
              <a:rPr lang="it-IT" dirty="0" err="1">
                <a:latin typeface="+mj-lt"/>
              </a:rPr>
              <a:t>Italy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about</a:t>
            </a:r>
            <a:r>
              <a:rPr lang="it-IT" dirty="0">
                <a:latin typeface="+mj-lt"/>
              </a:rPr>
              <a:t> the 27% of the </a:t>
            </a:r>
            <a:r>
              <a:rPr lang="it-IT" dirty="0" err="1">
                <a:latin typeface="+mj-lt"/>
              </a:rPr>
              <a:t>territory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threatened</a:t>
            </a:r>
            <a:r>
              <a:rPr lang="it-IT" dirty="0">
                <a:latin typeface="+mj-lt"/>
              </a:rPr>
              <a:t> by the </a:t>
            </a:r>
            <a:r>
              <a:rPr lang="it-IT" dirty="0" err="1">
                <a:latin typeface="+mj-lt"/>
              </a:rPr>
              <a:t>drying</a:t>
            </a:r>
            <a:r>
              <a:rPr lang="it-IT" dirty="0">
                <a:latin typeface="+mj-lt"/>
              </a:rPr>
              <a:t> up </a:t>
            </a:r>
            <a:r>
              <a:rPr lang="it-IT" dirty="0" err="1">
                <a:latin typeface="+mj-lt"/>
              </a:rPr>
              <a:t>processes</a:t>
            </a:r>
            <a:r>
              <a:rPr lang="it-IT" dirty="0">
                <a:latin typeface="+mj-lt"/>
              </a:rPr>
              <a:t> of the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. </a:t>
            </a:r>
            <a:r>
              <a:rPr lang="it-IT" dirty="0" err="1">
                <a:latin typeface="+mj-lt"/>
              </a:rPr>
              <a:t>Drought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erosives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phenomenas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hydrogeological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distruptions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waterproofing</a:t>
            </a:r>
            <a:r>
              <a:rPr lang="it-IT" dirty="0">
                <a:latin typeface="+mj-lt"/>
              </a:rPr>
              <a:t>, </a:t>
            </a:r>
            <a:r>
              <a:rPr lang="it-IT" dirty="0" err="1">
                <a:latin typeface="+mj-lt"/>
              </a:rPr>
              <a:t>salinization</a:t>
            </a:r>
            <a:r>
              <a:rPr lang="it-IT" dirty="0">
                <a:latin typeface="+mj-lt"/>
              </a:rPr>
              <a:t> and </a:t>
            </a:r>
            <a:r>
              <a:rPr lang="it-IT" dirty="0" err="1">
                <a:latin typeface="+mj-lt"/>
              </a:rPr>
              <a:t>metals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pollution</a:t>
            </a:r>
            <a:r>
              <a:rPr lang="it-IT" dirty="0">
                <a:latin typeface="+mj-lt"/>
              </a:rPr>
              <a:t> are some of the </a:t>
            </a:r>
            <a:r>
              <a:rPr lang="it-IT" dirty="0" err="1">
                <a:latin typeface="+mj-lt"/>
              </a:rPr>
              <a:t>causes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decrease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productiveness</a:t>
            </a:r>
            <a:r>
              <a:rPr lang="it-IT" dirty="0">
                <a:latin typeface="+mj-lt"/>
              </a:rPr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541" y="2498043"/>
            <a:ext cx="3873786" cy="38605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41541" y="6358599"/>
            <a:ext cx="387378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Meteo.it</a:t>
            </a:r>
          </a:p>
        </p:txBody>
      </p:sp>
    </p:spTree>
    <p:extLst>
      <p:ext uri="{BB962C8B-B14F-4D97-AF65-F5344CB8AC3E}">
        <p14:creationId xmlns:p14="http://schemas.microsoft.com/office/powerpoint/2010/main" val="333348145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451" y="705394"/>
            <a:ext cx="10515600" cy="5314815"/>
          </a:xfrm>
        </p:spPr>
        <p:txBody>
          <a:bodyPr/>
          <a:lstStyle/>
          <a:p>
            <a:pPr marL="0" indent="0">
              <a:buNone/>
            </a:pPr>
            <a:r>
              <a:rPr lang="it-IT" dirty="0" err="1">
                <a:latin typeface="+mj-lt"/>
              </a:rPr>
              <a:t>Soil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deterioration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process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is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related</a:t>
            </a:r>
            <a:r>
              <a:rPr lang="it-IT" dirty="0">
                <a:latin typeface="+mj-lt"/>
              </a:rPr>
              <a:t> to:</a:t>
            </a:r>
          </a:p>
          <a:p>
            <a:pPr marL="0" indent="0">
              <a:buNone/>
            </a:pPr>
            <a:endParaRPr lang="it-IT" dirty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Enviromental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factors</a:t>
            </a:r>
            <a:r>
              <a:rPr lang="it-IT" b="1" dirty="0">
                <a:latin typeface="+mj-lt"/>
              </a:rPr>
              <a:t> </a:t>
            </a:r>
          </a:p>
          <a:p>
            <a:r>
              <a:rPr lang="it-IT" dirty="0" err="1">
                <a:latin typeface="+mj-lt"/>
              </a:rPr>
              <a:t>Rain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erosivity</a:t>
            </a:r>
            <a:r>
              <a:rPr lang="it-IT" dirty="0">
                <a:latin typeface="+mj-lt"/>
              </a:rPr>
              <a:t> </a:t>
            </a:r>
          </a:p>
          <a:p>
            <a:r>
              <a:rPr lang="it-IT" dirty="0" err="1">
                <a:latin typeface="+mj-lt"/>
              </a:rPr>
              <a:t>Territory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morphology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Orography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Vegetable</a:t>
            </a:r>
            <a:r>
              <a:rPr lang="it-IT" dirty="0">
                <a:latin typeface="+mj-lt"/>
              </a:rPr>
              <a:t> cover </a:t>
            </a:r>
          </a:p>
          <a:p>
            <a:r>
              <a:rPr lang="it-IT" dirty="0" err="1">
                <a:latin typeface="+mj-lt"/>
              </a:rPr>
              <a:t>Aridity</a:t>
            </a:r>
            <a:r>
              <a:rPr lang="it-IT" dirty="0">
                <a:latin typeface="+mj-lt"/>
              </a:rPr>
              <a:t> </a:t>
            </a:r>
          </a:p>
          <a:p>
            <a:r>
              <a:rPr lang="it-IT" dirty="0" err="1">
                <a:latin typeface="+mj-lt"/>
              </a:rPr>
              <a:t>Drought</a:t>
            </a:r>
            <a:r>
              <a:rPr lang="it-IT" dirty="0">
                <a:latin typeface="+mj-lt"/>
              </a:rPr>
              <a:t> </a:t>
            </a:r>
            <a:br>
              <a:rPr lang="it-IT" dirty="0"/>
            </a:b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434" y="1611086"/>
            <a:ext cx="4915486" cy="3846285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874434" y="5457371"/>
            <a:ext cx="47377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/>
              <a:t>Tpi.it</a:t>
            </a:r>
          </a:p>
        </p:txBody>
      </p:sp>
    </p:spTree>
    <p:extLst>
      <p:ext uri="{BB962C8B-B14F-4D97-AF65-F5344CB8AC3E}">
        <p14:creationId xmlns:p14="http://schemas.microsoft.com/office/powerpoint/2010/main" val="10069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7730" y="1622738"/>
            <a:ext cx="11006070" cy="45542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b="1" dirty="0" err="1">
                <a:latin typeface="+mj-lt"/>
              </a:rPr>
              <a:t>Anthropic</a:t>
            </a:r>
            <a:r>
              <a:rPr lang="it-IT" b="1" dirty="0">
                <a:latin typeface="+mj-lt"/>
              </a:rPr>
              <a:t> </a:t>
            </a:r>
            <a:r>
              <a:rPr lang="it-IT" b="1" dirty="0" err="1">
                <a:latin typeface="+mj-lt"/>
              </a:rPr>
              <a:t>factors</a:t>
            </a:r>
            <a:endParaRPr lang="it-IT" b="1" dirty="0">
              <a:latin typeface="+mj-lt"/>
            </a:endParaRPr>
          </a:p>
          <a:p>
            <a:r>
              <a:rPr lang="it-IT" dirty="0" err="1">
                <a:latin typeface="+mj-lt"/>
              </a:rPr>
              <a:t>Exploitation</a:t>
            </a:r>
            <a:r>
              <a:rPr lang="it-IT" dirty="0">
                <a:latin typeface="+mj-lt"/>
              </a:rPr>
              <a:t> of water </a:t>
            </a:r>
            <a:r>
              <a:rPr lang="it-IT" dirty="0" err="1">
                <a:latin typeface="+mj-lt"/>
              </a:rPr>
              <a:t>resources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Deforestation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Fire</a:t>
            </a:r>
            <a:r>
              <a:rPr lang="it-IT" dirty="0">
                <a:latin typeface="+mj-lt"/>
              </a:rPr>
              <a:t> </a:t>
            </a:r>
          </a:p>
          <a:p>
            <a:r>
              <a:rPr lang="it-IT" dirty="0" err="1">
                <a:latin typeface="+mj-lt"/>
              </a:rPr>
              <a:t>Mismanagement</a:t>
            </a:r>
            <a:r>
              <a:rPr lang="it-IT" dirty="0">
                <a:latin typeface="+mj-lt"/>
              </a:rPr>
              <a:t> of </a:t>
            </a:r>
            <a:r>
              <a:rPr lang="it-IT" dirty="0" err="1">
                <a:latin typeface="+mj-lt"/>
              </a:rPr>
              <a:t>lands</a:t>
            </a:r>
            <a:endParaRPr lang="it-IT" dirty="0">
              <a:latin typeface="+mj-lt"/>
            </a:endParaRPr>
          </a:p>
          <a:p>
            <a:r>
              <a:rPr lang="it-IT" dirty="0" err="1">
                <a:latin typeface="+mj-lt"/>
              </a:rPr>
              <a:t>Urbanization</a:t>
            </a:r>
            <a:r>
              <a:rPr lang="it-IT" dirty="0">
                <a:latin typeface="+mj-lt"/>
              </a:rPr>
              <a:t>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554" y="1725770"/>
            <a:ext cx="5241701" cy="3630002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001554" y="5355770"/>
            <a:ext cx="524170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" dirty="0" err="1"/>
              <a:t>Meteoweb.ev</a:t>
            </a:r>
            <a:endParaRPr lang="it-IT" sz="600" dirty="0"/>
          </a:p>
        </p:txBody>
      </p:sp>
    </p:spTree>
    <p:extLst>
      <p:ext uri="{BB962C8B-B14F-4D97-AF65-F5344CB8AC3E}">
        <p14:creationId xmlns:p14="http://schemas.microsoft.com/office/powerpoint/2010/main" val="313026007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</TotalTime>
  <Words>683</Words>
  <Application>Microsoft Office PowerPoint</Application>
  <PresentationFormat>Breedbeeld</PresentationFormat>
  <Paragraphs>87</Paragraphs>
  <Slides>20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Helvetica Neue</vt:lpstr>
      <vt:lpstr>Times New Roman</vt:lpstr>
      <vt:lpstr>Wingdings</vt:lpstr>
      <vt:lpstr>Office Theme</vt:lpstr>
      <vt:lpstr>        SOIL LOSS AND PROTECTION OF ARABLE LAND    Let’s talk about soil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FIRE  </vt:lpstr>
      <vt:lpstr>PowerPoint-presentatie</vt:lpstr>
      <vt:lpstr>PowerPoint-presentatie</vt:lpstr>
      <vt:lpstr>Irrational management of agricultural areas</vt:lpstr>
      <vt:lpstr>PowerPoint-presentatie</vt:lpstr>
      <vt:lpstr>Soil degradation processes</vt:lpstr>
      <vt:lpstr>Salinization</vt:lpstr>
      <vt:lpstr>PowerPoint-presentatie</vt:lpstr>
      <vt:lpstr>PowerPoint-presentatie</vt:lpstr>
      <vt:lpstr>Compaction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LOSS OF SOIL AND ARABLE TERRAIN</dc:title>
  <dc:creator>francesco</dc:creator>
  <cp:lastModifiedBy>Bogaard, N.W.M.</cp:lastModifiedBy>
  <cp:revision>56</cp:revision>
  <dcterms:created xsi:type="dcterms:W3CDTF">2019-02-16T13:10:01Z</dcterms:created>
  <dcterms:modified xsi:type="dcterms:W3CDTF">2020-12-02T09:45:33Z</dcterms:modified>
</cp:coreProperties>
</file>