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Lst>
  <p:notesMasterIdLst>
    <p:notesMasterId r:id="rId42"/>
  </p:notesMasterIdLst>
  <p:sldIdLst>
    <p:sldId id="257" r:id="rId3"/>
    <p:sldId id="263" r:id="rId4"/>
    <p:sldId id="259" r:id="rId5"/>
    <p:sldId id="261" r:id="rId6"/>
    <p:sldId id="294" r:id="rId7"/>
    <p:sldId id="295" r:id="rId8"/>
    <p:sldId id="298" r:id="rId9"/>
    <p:sldId id="299" r:id="rId10"/>
    <p:sldId id="271" r:id="rId11"/>
    <p:sldId id="272" r:id="rId12"/>
    <p:sldId id="273" r:id="rId13"/>
    <p:sldId id="274" r:id="rId14"/>
    <p:sldId id="275" r:id="rId15"/>
    <p:sldId id="276" r:id="rId16"/>
    <p:sldId id="277" r:id="rId17"/>
    <p:sldId id="278" r:id="rId18"/>
    <p:sldId id="279" r:id="rId19"/>
    <p:sldId id="280" r:id="rId20"/>
    <p:sldId id="281" r:id="rId21"/>
    <p:sldId id="282" r:id="rId22"/>
    <p:sldId id="283" r:id="rId23"/>
    <p:sldId id="296" r:id="rId24"/>
    <p:sldId id="284" r:id="rId25"/>
    <p:sldId id="285" r:id="rId26"/>
    <p:sldId id="286" r:id="rId27"/>
    <p:sldId id="297" r:id="rId28"/>
    <p:sldId id="264" r:id="rId29"/>
    <p:sldId id="265" r:id="rId30"/>
    <p:sldId id="268" r:id="rId31"/>
    <p:sldId id="269" r:id="rId32"/>
    <p:sldId id="270" r:id="rId33"/>
    <p:sldId id="287" r:id="rId34"/>
    <p:sldId id="288" r:id="rId35"/>
    <p:sldId id="289" r:id="rId36"/>
    <p:sldId id="290" r:id="rId37"/>
    <p:sldId id="291" r:id="rId38"/>
    <p:sldId id="292" r:id="rId39"/>
    <p:sldId id="293" r:id="rId40"/>
    <p:sldId id="300" r:id="rId4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snapToGrid="0">
      <p:cViewPr varScale="1">
        <p:scale>
          <a:sx n="86" d="100"/>
          <a:sy n="86" d="100"/>
        </p:scale>
        <p:origin x="466" y="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56FC15-B293-4B4B-9770-08EF53CD4892}" type="datetimeFigureOut">
              <a:rPr lang="it-IT" smtClean="0"/>
              <a:pPr/>
              <a:t>02/12/2020</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43DF5C-332D-4A1E-BE19-080501F03DF5}" type="slidenum">
              <a:rPr lang="it-IT" smtClean="0"/>
              <a:pPr/>
              <a:t>‹nr.›</a:t>
            </a:fld>
            <a:endParaRPr lang="it-IT"/>
          </a:p>
        </p:txBody>
      </p:sp>
    </p:spTree>
    <p:extLst>
      <p:ext uri="{BB962C8B-B14F-4D97-AF65-F5344CB8AC3E}">
        <p14:creationId xmlns:p14="http://schemas.microsoft.com/office/powerpoint/2010/main" val="35213935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 name="Google Shape;55;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149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 name="Google Shape;55;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4647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 name="Google Shape;55;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7770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 name="Google Shape;55;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8517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 name="Google Shape;55;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0993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8007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520981" y="506503"/>
            <a:ext cx="11150039" cy="5844995"/>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FFFF"/>
            </a:solidFill>
            <a:prstDash val="dot"/>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txBox="1">
            <a:spLocks noGrp="1"/>
          </p:cNvSpPr>
          <p:nvPr>
            <p:ph type="ctrTitle"/>
          </p:nvPr>
        </p:nvSpPr>
        <p:spPr>
          <a:xfrm>
            <a:off x="914400" y="4382951"/>
            <a:ext cx="10363200" cy="1546400"/>
          </a:xfrm>
          <a:prstGeom prst="rect">
            <a:avLst/>
          </a:prstGeom>
        </p:spPr>
        <p:txBody>
          <a:bodyPr spcFirstLastPara="1" wrap="square" lIns="91425" tIns="91425" rIns="91425" bIns="91425" anchor="b" anchorCtr="0"/>
          <a:lstStyle>
            <a:lvl1pPr lvl="0">
              <a:spcBef>
                <a:spcPts val="0"/>
              </a:spcBef>
              <a:spcAft>
                <a:spcPts val="0"/>
              </a:spcAft>
              <a:buClr>
                <a:srgbClr val="FFFFFF"/>
              </a:buClr>
              <a:buSzPts val="6000"/>
              <a:buNone/>
              <a:defRPr sz="8000">
                <a:solidFill>
                  <a:srgbClr val="FFFFFF"/>
                </a:solidFill>
              </a:defRPr>
            </a:lvl1pPr>
            <a:lvl2pPr lvl="1">
              <a:spcBef>
                <a:spcPts val="0"/>
              </a:spcBef>
              <a:spcAft>
                <a:spcPts val="0"/>
              </a:spcAft>
              <a:buClr>
                <a:srgbClr val="FFFFFF"/>
              </a:buClr>
              <a:buSzPts val="6000"/>
              <a:buNone/>
              <a:defRPr sz="8000">
                <a:solidFill>
                  <a:srgbClr val="FFFFFF"/>
                </a:solidFill>
              </a:defRPr>
            </a:lvl2pPr>
            <a:lvl3pPr lvl="2">
              <a:spcBef>
                <a:spcPts val="0"/>
              </a:spcBef>
              <a:spcAft>
                <a:spcPts val="0"/>
              </a:spcAft>
              <a:buClr>
                <a:srgbClr val="FFFFFF"/>
              </a:buClr>
              <a:buSzPts val="6000"/>
              <a:buNone/>
              <a:defRPr sz="8000">
                <a:solidFill>
                  <a:srgbClr val="FFFFFF"/>
                </a:solidFill>
              </a:defRPr>
            </a:lvl3pPr>
            <a:lvl4pPr lvl="3">
              <a:spcBef>
                <a:spcPts val="0"/>
              </a:spcBef>
              <a:spcAft>
                <a:spcPts val="0"/>
              </a:spcAft>
              <a:buClr>
                <a:srgbClr val="FFFFFF"/>
              </a:buClr>
              <a:buSzPts val="6000"/>
              <a:buNone/>
              <a:defRPr sz="8000">
                <a:solidFill>
                  <a:srgbClr val="FFFFFF"/>
                </a:solidFill>
              </a:defRPr>
            </a:lvl4pPr>
            <a:lvl5pPr lvl="4">
              <a:spcBef>
                <a:spcPts val="0"/>
              </a:spcBef>
              <a:spcAft>
                <a:spcPts val="0"/>
              </a:spcAft>
              <a:buClr>
                <a:srgbClr val="FFFFFF"/>
              </a:buClr>
              <a:buSzPts val="6000"/>
              <a:buNone/>
              <a:defRPr sz="8000">
                <a:solidFill>
                  <a:srgbClr val="FFFFFF"/>
                </a:solidFill>
              </a:defRPr>
            </a:lvl5pPr>
            <a:lvl6pPr lvl="5">
              <a:spcBef>
                <a:spcPts val="0"/>
              </a:spcBef>
              <a:spcAft>
                <a:spcPts val="0"/>
              </a:spcAft>
              <a:buClr>
                <a:srgbClr val="FFFFFF"/>
              </a:buClr>
              <a:buSzPts val="6000"/>
              <a:buNone/>
              <a:defRPr sz="8000">
                <a:solidFill>
                  <a:srgbClr val="FFFFFF"/>
                </a:solidFill>
              </a:defRPr>
            </a:lvl6pPr>
            <a:lvl7pPr lvl="6">
              <a:spcBef>
                <a:spcPts val="0"/>
              </a:spcBef>
              <a:spcAft>
                <a:spcPts val="0"/>
              </a:spcAft>
              <a:buClr>
                <a:srgbClr val="FFFFFF"/>
              </a:buClr>
              <a:buSzPts val="6000"/>
              <a:buNone/>
              <a:defRPr sz="8000">
                <a:solidFill>
                  <a:srgbClr val="FFFFFF"/>
                </a:solidFill>
              </a:defRPr>
            </a:lvl7pPr>
            <a:lvl8pPr lvl="7">
              <a:spcBef>
                <a:spcPts val="0"/>
              </a:spcBef>
              <a:spcAft>
                <a:spcPts val="0"/>
              </a:spcAft>
              <a:buClr>
                <a:srgbClr val="FFFFFF"/>
              </a:buClr>
              <a:buSzPts val="6000"/>
              <a:buNone/>
              <a:defRPr sz="8000">
                <a:solidFill>
                  <a:srgbClr val="FFFFFF"/>
                </a:solidFill>
              </a:defRPr>
            </a:lvl8pPr>
            <a:lvl9pPr lvl="8">
              <a:spcBef>
                <a:spcPts val="0"/>
              </a:spcBef>
              <a:spcAft>
                <a:spcPts val="0"/>
              </a:spcAft>
              <a:buClr>
                <a:srgbClr val="FFFFFF"/>
              </a:buClr>
              <a:buSzPts val="6000"/>
              <a:buNone/>
              <a:defRPr sz="8000">
                <a:solidFill>
                  <a:srgbClr val="FFFFFF"/>
                </a:solidFill>
              </a:defRPr>
            </a:lvl9pPr>
          </a:lstStyle>
          <a:p>
            <a:endParaRPr/>
          </a:p>
        </p:txBody>
      </p:sp>
    </p:spTree>
    <p:extLst>
      <p:ext uri="{BB962C8B-B14F-4D97-AF65-F5344CB8AC3E}">
        <p14:creationId xmlns:p14="http://schemas.microsoft.com/office/powerpoint/2010/main" val="596727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colored">
  <p:cSld name="Blank colored">
    <p:spTree>
      <p:nvGrpSpPr>
        <p:cNvPr id="1" name="Shape 50"/>
        <p:cNvGrpSpPr/>
        <p:nvPr/>
      </p:nvGrpSpPr>
      <p:grpSpPr>
        <a:xfrm>
          <a:off x="0" y="0"/>
          <a:ext cx="0" cy="0"/>
          <a:chOff x="0" y="0"/>
          <a:chExt cx="0" cy="0"/>
        </a:xfrm>
      </p:grpSpPr>
      <p:sp>
        <p:nvSpPr>
          <p:cNvPr id="51" name="Google Shape;51;p11"/>
          <p:cNvSpPr txBox="1">
            <a:spLocks noGrp="1"/>
          </p:cNvSpPr>
          <p:nvPr>
            <p:ph type="sldNum" idx="12"/>
          </p:nvPr>
        </p:nvSpPr>
        <p:spPr>
          <a:xfrm>
            <a:off x="11472533" y="6120400"/>
            <a:ext cx="719600" cy="737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it-IT" smtClean="0"/>
              <a:pPr/>
              <a:t>‹nr.›</a:t>
            </a:fld>
            <a:endParaRPr lang="it-IT"/>
          </a:p>
        </p:txBody>
      </p:sp>
      <p:sp>
        <p:nvSpPr>
          <p:cNvPr id="52" name="Google Shape;52;p11"/>
          <p:cNvSpPr/>
          <p:nvPr/>
        </p:nvSpPr>
        <p:spPr>
          <a:xfrm>
            <a:off x="520981" y="506503"/>
            <a:ext cx="11150039" cy="5844995"/>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FFFF"/>
            </a:solidFill>
            <a:prstDash val="dot"/>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35190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a:xfrm>
            <a:off x="838200" y="6356350"/>
            <a:ext cx="2743200" cy="365125"/>
          </a:xfrm>
          <a:prstGeom prst="rect">
            <a:avLst/>
          </a:prstGeom>
        </p:spPr>
        <p:txBody>
          <a:bodyPr/>
          <a:lstStyle/>
          <a:p>
            <a:fld id="{B1405E11-6A75-4B40-B5F6-6B23F0762E3D}" type="datetimeFigureOut">
              <a:rPr lang="it-IT" smtClean="0"/>
              <a:pPr/>
              <a:t>02/12/2020</a:t>
            </a:fld>
            <a:endParaRPr lang="it-IT"/>
          </a:p>
        </p:txBody>
      </p:sp>
      <p:sp>
        <p:nvSpPr>
          <p:cNvPr id="5" name="Segnaposto piè di pagina 4"/>
          <p:cNvSpPr>
            <a:spLocks noGrp="1"/>
          </p:cNvSpPr>
          <p:nvPr>
            <p:ph type="ftr" sz="quarter" idx="11"/>
          </p:nvPr>
        </p:nvSpPr>
        <p:spPr>
          <a:xfrm>
            <a:off x="4038600" y="6356350"/>
            <a:ext cx="4114800" cy="365125"/>
          </a:xfrm>
          <a:prstGeom prst="rect">
            <a:avLst/>
          </a:prstGeom>
        </p:spPr>
        <p:txBody>
          <a:bodyPr/>
          <a:lstStyle/>
          <a:p>
            <a:endParaRPr lang="it-IT"/>
          </a:p>
        </p:txBody>
      </p:sp>
      <p:sp>
        <p:nvSpPr>
          <p:cNvPr id="6" name="Segnaposto numero diapositiva 5"/>
          <p:cNvSpPr>
            <a:spLocks noGrp="1"/>
          </p:cNvSpPr>
          <p:nvPr>
            <p:ph type="sldNum" sz="quarter" idx="12"/>
          </p:nvPr>
        </p:nvSpPr>
        <p:spPr/>
        <p:txBody>
          <a:bodyPr/>
          <a:lstStyle/>
          <a:p>
            <a:fld id="{099885A9-C2AC-47C9-838A-059313BDB49F}" type="slidenum">
              <a:rPr lang="it-IT" smtClean="0"/>
              <a:pPr/>
              <a:t>‹nr.›</a:t>
            </a:fld>
            <a:endParaRPr lang="it-IT"/>
          </a:p>
        </p:txBody>
      </p:sp>
    </p:spTree>
    <p:extLst>
      <p:ext uri="{BB962C8B-B14F-4D97-AF65-F5344CB8AC3E}">
        <p14:creationId xmlns:p14="http://schemas.microsoft.com/office/powerpoint/2010/main" val="3985204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a:xfrm>
            <a:off x="838200" y="6356350"/>
            <a:ext cx="2743200" cy="365125"/>
          </a:xfrm>
          <a:prstGeom prst="rect">
            <a:avLst/>
          </a:prstGeom>
        </p:spPr>
        <p:txBody>
          <a:bodyPr/>
          <a:lstStyle/>
          <a:p>
            <a:fld id="{B1405E11-6A75-4B40-B5F6-6B23F0762E3D}" type="datetimeFigureOut">
              <a:rPr lang="it-IT" smtClean="0"/>
              <a:pPr/>
              <a:t>02/12/2020</a:t>
            </a:fld>
            <a:endParaRPr lang="it-IT"/>
          </a:p>
        </p:txBody>
      </p:sp>
      <p:sp>
        <p:nvSpPr>
          <p:cNvPr id="3" name="Segnaposto piè di pagina 2"/>
          <p:cNvSpPr>
            <a:spLocks noGrp="1"/>
          </p:cNvSpPr>
          <p:nvPr>
            <p:ph type="ftr" sz="quarter" idx="11"/>
          </p:nvPr>
        </p:nvSpPr>
        <p:spPr>
          <a:xfrm>
            <a:off x="4038600" y="6356350"/>
            <a:ext cx="4114800" cy="365125"/>
          </a:xfrm>
          <a:prstGeom prst="rect">
            <a:avLst/>
          </a:prstGeom>
        </p:spPr>
        <p:txBody>
          <a:bodyPr/>
          <a:lstStyle/>
          <a:p>
            <a:endParaRPr lang="it-IT"/>
          </a:p>
        </p:txBody>
      </p:sp>
      <p:sp>
        <p:nvSpPr>
          <p:cNvPr id="4" name="Segnaposto numero diapositiva 3"/>
          <p:cNvSpPr>
            <a:spLocks noGrp="1"/>
          </p:cNvSpPr>
          <p:nvPr>
            <p:ph type="sldNum" sz="quarter" idx="12"/>
          </p:nvPr>
        </p:nvSpPr>
        <p:spPr/>
        <p:txBody>
          <a:bodyPr/>
          <a:lstStyle/>
          <a:p>
            <a:fld id="{099885A9-C2AC-47C9-838A-059313BDB49F}" type="slidenum">
              <a:rPr lang="it-IT" smtClean="0"/>
              <a:pPr/>
              <a:t>‹nr.›</a:t>
            </a:fld>
            <a:endParaRPr lang="it-IT"/>
          </a:p>
        </p:txBody>
      </p:sp>
    </p:spTree>
    <p:extLst>
      <p:ext uri="{BB962C8B-B14F-4D97-AF65-F5344CB8AC3E}">
        <p14:creationId xmlns:p14="http://schemas.microsoft.com/office/powerpoint/2010/main" val="2449394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a:xfrm>
            <a:off x="609600" y="6356351"/>
            <a:ext cx="2844800" cy="365125"/>
          </a:xfrm>
          <a:prstGeom prst="rect">
            <a:avLst/>
          </a:prstGeom>
        </p:spPr>
        <p:txBody>
          <a:bodyPr/>
          <a:lstStyle/>
          <a:p>
            <a:fld id="{AD80D266-8524-4023-AA33-F856374457F4}" type="datetimeFigureOut">
              <a:rPr lang="it-IT" smtClean="0"/>
              <a:pPr/>
              <a:t>02/12/2020</a:t>
            </a:fld>
            <a:endParaRPr lang="it-IT"/>
          </a:p>
        </p:txBody>
      </p:sp>
      <p:sp>
        <p:nvSpPr>
          <p:cNvPr id="6" name="Segnaposto piè di pagina 5"/>
          <p:cNvSpPr>
            <a:spLocks noGrp="1"/>
          </p:cNvSpPr>
          <p:nvPr>
            <p:ph type="ftr" sz="quarter" idx="11"/>
          </p:nvPr>
        </p:nvSpPr>
        <p:spPr>
          <a:xfrm>
            <a:off x="4165600" y="6356351"/>
            <a:ext cx="3860800" cy="365125"/>
          </a:xfrm>
          <a:prstGeom prst="rect">
            <a:avLst/>
          </a:prstGeom>
        </p:spPr>
        <p:txBody>
          <a:bodyPr/>
          <a:lstStyle/>
          <a:p>
            <a:endParaRPr lang="it-IT"/>
          </a:p>
        </p:txBody>
      </p:sp>
      <p:sp>
        <p:nvSpPr>
          <p:cNvPr id="7" name="Segnaposto numero diapositiva 6"/>
          <p:cNvSpPr>
            <a:spLocks noGrp="1"/>
          </p:cNvSpPr>
          <p:nvPr>
            <p:ph type="sldNum" sz="quarter" idx="12"/>
          </p:nvPr>
        </p:nvSpPr>
        <p:spPr/>
        <p:txBody>
          <a:bodyPr/>
          <a:lstStyle/>
          <a:p>
            <a:fld id="{ECB7339D-C624-47C3-9BE7-71CF55DE7D2B}" type="slidenum">
              <a:rPr lang="it-IT" smtClean="0"/>
              <a:pPr/>
              <a:t>‹nr.›</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a:xfrm>
            <a:off x="609600" y="6356351"/>
            <a:ext cx="2844800" cy="365125"/>
          </a:xfrm>
          <a:prstGeom prst="rect">
            <a:avLst/>
          </a:prstGeom>
        </p:spPr>
        <p:txBody>
          <a:bodyPr/>
          <a:lstStyle/>
          <a:p>
            <a:fld id="{AD80D266-8524-4023-AA33-F856374457F4}" type="datetimeFigureOut">
              <a:rPr lang="it-IT" smtClean="0"/>
              <a:pPr/>
              <a:t>02/12/2020</a:t>
            </a:fld>
            <a:endParaRPr lang="it-IT"/>
          </a:p>
        </p:txBody>
      </p:sp>
      <p:sp>
        <p:nvSpPr>
          <p:cNvPr id="5" name="Segnaposto piè di pagina 4"/>
          <p:cNvSpPr>
            <a:spLocks noGrp="1"/>
          </p:cNvSpPr>
          <p:nvPr>
            <p:ph type="ftr" sz="quarter" idx="11"/>
          </p:nvPr>
        </p:nvSpPr>
        <p:spPr>
          <a:xfrm>
            <a:off x="4165600" y="6356351"/>
            <a:ext cx="3860800" cy="365125"/>
          </a:xfrm>
          <a:prstGeom prst="rect">
            <a:avLst/>
          </a:prstGeom>
        </p:spPr>
        <p:txBody>
          <a:bodyPr/>
          <a:lstStyle/>
          <a:p>
            <a:endParaRPr lang="it-IT"/>
          </a:p>
        </p:txBody>
      </p:sp>
      <p:sp>
        <p:nvSpPr>
          <p:cNvPr id="6" name="Segnaposto numero diapositiva 5"/>
          <p:cNvSpPr>
            <a:spLocks noGrp="1"/>
          </p:cNvSpPr>
          <p:nvPr>
            <p:ph type="sldNum" sz="quarter" idx="12"/>
          </p:nvPr>
        </p:nvSpPr>
        <p:spPr/>
        <p:txBody>
          <a:bodyPr/>
          <a:lstStyle/>
          <a:p>
            <a:fld id="{ECB7339D-C624-47C3-9BE7-71CF55DE7D2B}" type="slidenum">
              <a:rPr lang="it-IT" smtClean="0"/>
              <a:pPr/>
              <a:t>‹nr.›</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a:xfrm>
            <a:off x="609600" y="6356351"/>
            <a:ext cx="2844800" cy="365125"/>
          </a:xfrm>
          <a:prstGeom prst="rect">
            <a:avLst/>
          </a:prstGeom>
        </p:spPr>
        <p:txBody>
          <a:bodyPr/>
          <a:lstStyle/>
          <a:p>
            <a:fld id="{AD80D266-8524-4023-AA33-F856374457F4}" type="datetimeFigureOut">
              <a:rPr lang="it-IT" smtClean="0"/>
              <a:pPr/>
              <a:t>02/12/2020</a:t>
            </a:fld>
            <a:endParaRPr lang="it-IT"/>
          </a:p>
        </p:txBody>
      </p:sp>
      <p:sp>
        <p:nvSpPr>
          <p:cNvPr id="4" name="Segnaposto piè di pagina 3"/>
          <p:cNvSpPr>
            <a:spLocks noGrp="1"/>
          </p:cNvSpPr>
          <p:nvPr>
            <p:ph type="ftr" sz="quarter" idx="11"/>
          </p:nvPr>
        </p:nvSpPr>
        <p:spPr>
          <a:xfrm>
            <a:off x="4165600" y="6356351"/>
            <a:ext cx="3860800" cy="365125"/>
          </a:xfrm>
          <a:prstGeom prst="rect">
            <a:avLst/>
          </a:prstGeom>
        </p:spPr>
        <p:txBody>
          <a:bodyPr/>
          <a:lstStyle/>
          <a:p>
            <a:endParaRPr lang="it-IT"/>
          </a:p>
        </p:txBody>
      </p:sp>
      <p:sp>
        <p:nvSpPr>
          <p:cNvPr id="5" name="Segnaposto numero diapositiva 4"/>
          <p:cNvSpPr>
            <a:spLocks noGrp="1"/>
          </p:cNvSpPr>
          <p:nvPr>
            <p:ph type="sldNum" sz="quarter" idx="12"/>
          </p:nvPr>
        </p:nvSpPr>
        <p:spPr/>
        <p:txBody>
          <a:bodyPr/>
          <a:lstStyle/>
          <a:p>
            <a:fld id="{ECB7339D-C624-47C3-9BE7-71CF55DE7D2B}" type="slidenum">
              <a:rPr lang="it-IT" smtClean="0"/>
              <a:pPr/>
              <a:t>‹nr.›</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6"/>
        <p:cNvGrpSpPr/>
        <p:nvPr/>
      </p:nvGrpSpPr>
      <p:grpSpPr>
        <a:xfrm>
          <a:off x="0" y="0"/>
          <a:ext cx="0" cy="0"/>
          <a:chOff x="0" y="0"/>
          <a:chExt cx="0" cy="0"/>
        </a:xfrm>
      </p:grpSpPr>
      <p:sp>
        <p:nvSpPr>
          <p:cNvPr id="17" name="Google Shape;17;p4"/>
          <p:cNvSpPr/>
          <p:nvPr/>
        </p:nvSpPr>
        <p:spPr>
          <a:xfrm flipH="1">
            <a:off x="520981" y="506503"/>
            <a:ext cx="11150039" cy="5844995"/>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434343"/>
            </a:solidFill>
            <a:prstDash val="dot"/>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4"/>
          <p:cNvSpPr txBox="1">
            <a:spLocks noGrp="1"/>
          </p:cNvSpPr>
          <p:nvPr>
            <p:ph type="body" idx="1"/>
          </p:nvPr>
        </p:nvSpPr>
        <p:spPr>
          <a:xfrm>
            <a:off x="2342933" y="2882400"/>
            <a:ext cx="7506400" cy="1093200"/>
          </a:xfrm>
          <a:prstGeom prst="rect">
            <a:avLst/>
          </a:prstGeom>
        </p:spPr>
        <p:txBody>
          <a:bodyPr spcFirstLastPara="1" wrap="square" lIns="91425" tIns="91425" rIns="91425" bIns="91425" anchor="ctr" anchorCtr="0"/>
          <a:lstStyle>
            <a:lvl1pPr marL="609585" lvl="0" indent="-558786" algn="ctr" rtl="0">
              <a:spcBef>
                <a:spcPts val="800"/>
              </a:spcBef>
              <a:spcAft>
                <a:spcPts val="0"/>
              </a:spcAft>
              <a:buClr>
                <a:srgbClr val="434343"/>
              </a:buClr>
              <a:buSzPts val="3000"/>
              <a:buChar char="●"/>
              <a:defRPr sz="4000" i="1">
                <a:solidFill>
                  <a:srgbClr val="434343"/>
                </a:solidFill>
              </a:defRPr>
            </a:lvl1pPr>
            <a:lvl2pPr marL="1219170" lvl="1" indent="-558786" algn="ctr" rtl="0">
              <a:spcBef>
                <a:spcPts val="0"/>
              </a:spcBef>
              <a:spcAft>
                <a:spcPts val="0"/>
              </a:spcAft>
              <a:buClr>
                <a:srgbClr val="434343"/>
              </a:buClr>
              <a:buSzPts val="3000"/>
              <a:buChar char="○"/>
              <a:defRPr sz="4000" i="1">
                <a:solidFill>
                  <a:srgbClr val="434343"/>
                </a:solidFill>
              </a:defRPr>
            </a:lvl2pPr>
            <a:lvl3pPr marL="1828754" lvl="2" indent="-558786" algn="ctr" rtl="0">
              <a:spcBef>
                <a:spcPts val="0"/>
              </a:spcBef>
              <a:spcAft>
                <a:spcPts val="0"/>
              </a:spcAft>
              <a:buClr>
                <a:srgbClr val="434343"/>
              </a:buClr>
              <a:buSzPts val="3000"/>
              <a:buChar char="■"/>
              <a:defRPr sz="4000" i="1">
                <a:solidFill>
                  <a:srgbClr val="434343"/>
                </a:solidFill>
              </a:defRPr>
            </a:lvl3pPr>
            <a:lvl4pPr marL="2438339" lvl="3" indent="-558786" algn="ctr" rtl="0">
              <a:spcBef>
                <a:spcPts val="0"/>
              </a:spcBef>
              <a:spcAft>
                <a:spcPts val="0"/>
              </a:spcAft>
              <a:buClr>
                <a:srgbClr val="434343"/>
              </a:buClr>
              <a:buSzPts val="3000"/>
              <a:buChar char="●"/>
              <a:defRPr sz="4000" i="1">
                <a:solidFill>
                  <a:srgbClr val="434343"/>
                </a:solidFill>
              </a:defRPr>
            </a:lvl4pPr>
            <a:lvl5pPr marL="3047924" lvl="4" indent="-558786" algn="ctr" rtl="0">
              <a:spcBef>
                <a:spcPts val="0"/>
              </a:spcBef>
              <a:spcAft>
                <a:spcPts val="0"/>
              </a:spcAft>
              <a:buClr>
                <a:srgbClr val="434343"/>
              </a:buClr>
              <a:buSzPts val="3000"/>
              <a:buChar char="○"/>
              <a:defRPr sz="4000" i="1">
                <a:solidFill>
                  <a:srgbClr val="434343"/>
                </a:solidFill>
              </a:defRPr>
            </a:lvl5pPr>
            <a:lvl6pPr marL="3657509" lvl="5" indent="-558786" algn="ctr" rtl="0">
              <a:spcBef>
                <a:spcPts val="0"/>
              </a:spcBef>
              <a:spcAft>
                <a:spcPts val="0"/>
              </a:spcAft>
              <a:buClr>
                <a:srgbClr val="434343"/>
              </a:buClr>
              <a:buSzPts val="3000"/>
              <a:buChar char="■"/>
              <a:defRPr sz="4000" i="1">
                <a:solidFill>
                  <a:srgbClr val="434343"/>
                </a:solidFill>
              </a:defRPr>
            </a:lvl6pPr>
            <a:lvl7pPr marL="4267093" lvl="6" indent="-558786" algn="ctr" rtl="0">
              <a:spcBef>
                <a:spcPts val="0"/>
              </a:spcBef>
              <a:spcAft>
                <a:spcPts val="0"/>
              </a:spcAft>
              <a:buClr>
                <a:srgbClr val="434343"/>
              </a:buClr>
              <a:buSzPts val="3000"/>
              <a:buChar char="●"/>
              <a:defRPr sz="4000" i="1">
                <a:solidFill>
                  <a:srgbClr val="434343"/>
                </a:solidFill>
              </a:defRPr>
            </a:lvl7pPr>
            <a:lvl8pPr marL="4876678" lvl="7" indent="-558786" algn="ctr" rtl="0">
              <a:spcBef>
                <a:spcPts val="0"/>
              </a:spcBef>
              <a:spcAft>
                <a:spcPts val="0"/>
              </a:spcAft>
              <a:buClr>
                <a:srgbClr val="434343"/>
              </a:buClr>
              <a:buSzPts val="3000"/>
              <a:buChar char="○"/>
              <a:defRPr sz="4000" i="1">
                <a:solidFill>
                  <a:srgbClr val="434343"/>
                </a:solidFill>
              </a:defRPr>
            </a:lvl8pPr>
            <a:lvl9pPr marL="5486263" lvl="8" indent="-558786" algn="ctr">
              <a:spcBef>
                <a:spcPts val="0"/>
              </a:spcBef>
              <a:spcAft>
                <a:spcPts val="0"/>
              </a:spcAft>
              <a:buClr>
                <a:srgbClr val="434343"/>
              </a:buClr>
              <a:buSzPts val="3000"/>
              <a:buChar char="■"/>
              <a:defRPr sz="4000" i="1">
                <a:solidFill>
                  <a:srgbClr val="434343"/>
                </a:solidFill>
              </a:defRPr>
            </a:lvl9pPr>
          </a:lstStyle>
          <a:p>
            <a:endParaRPr/>
          </a:p>
        </p:txBody>
      </p:sp>
      <p:sp>
        <p:nvSpPr>
          <p:cNvPr id="19" name="Google Shape;19;p4"/>
          <p:cNvSpPr txBox="1"/>
          <p:nvPr/>
        </p:nvSpPr>
        <p:spPr>
          <a:xfrm>
            <a:off x="274067" y="100100"/>
            <a:ext cx="1066000" cy="8716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 sz="16000" b="1">
                <a:solidFill>
                  <a:srgbClr val="434343"/>
                </a:solidFill>
                <a:latin typeface="Raleway"/>
                <a:ea typeface="Raleway"/>
                <a:cs typeface="Raleway"/>
                <a:sym typeface="Raleway"/>
              </a:rPr>
              <a:t>“</a:t>
            </a:r>
            <a:endParaRPr sz="16000" b="1">
              <a:solidFill>
                <a:srgbClr val="434343"/>
              </a:solidFill>
              <a:latin typeface="Raleway"/>
              <a:ea typeface="Raleway"/>
              <a:cs typeface="Raleway"/>
              <a:sym typeface="Raleway"/>
            </a:endParaRPr>
          </a:p>
        </p:txBody>
      </p:sp>
      <p:sp>
        <p:nvSpPr>
          <p:cNvPr id="20" name="Google Shape;20;p4"/>
          <p:cNvSpPr txBox="1">
            <a:spLocks noGrp="1"/>
          </p:cNvSpPr>
          <p:nvPr>
            <p:ph type="sldNum" idx="12"/>
          </p:nvPr>
        </p:nvSpPr>
        <p:spPr>
          <a:xfrm>
            <a:off x="11472533" y="6120400"/>
            <a:ext cx="719600" cy="737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it-IT" smtClean="0"/>
              <a:pPr/>
              <a:t>‹nr.›</a:t>
            </a:fld>
            <a:endParaRPr lang="it-IT"/>
          </a:p>
        </p:txBody>
      </p:sp>
    </p:spTree>
    <p:extLst>
      <p:ext uri="{BB962C8B-B14F-4D97-AF65-F5344CB8AC3E}">
        <p14:creationId xmlns:p14="http://schemas.microsoft.com/office/powerpoint/2010/main" val="3026384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6"/>
        <p:cNvGrpSpPr/>
        <p:nvPr/>
      </p:nvGrpSpPr>
      <p:grpSpPr>
        <a:xfrm>
          <a:off x="0" y="0"/>
          <a:ext cx="0" cy="0"/>
          <a:chOff x="0" y="0"/>
          <a:chExt cx="0" cy="0"/>
        </a:xfrm>
      </p:grpSpPr>
      <p:sp>
        <p:nvSpPr>
          <p:cNvPr id="27" name="Google Shape;27;p6"/>
          <p:cNvSpPr/>
          <p:nvPr/>
        </p:nvSpPr>
        <p:spPr>
          <a:xfrm>
            <a:off x="520981" y="506503"/>
            <a:ext cx="11150039" cy="5844995"/>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B600"/>
            </a:solidFill>
            <a:prstDash val="dot"/>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6"/>
          <p:cNvSpPr txBox="1">
            <a:spLocks noGrp="1"/>
          </p:cNvSpPr>
          <p:nvPr>
            <p:ph type="title"/>
          </p:nvPr>
        </p:nvSpPr>
        <p:spPr>
          <a:xfrm>
            <a:off x="1229333" y="1189033"/>
            <a:ext cx="9154800" cy="1143200"/>
          </a:xfrm>
          <a:prstGeom prst="rect">
            <a:avLst/>
          </a:prstGeom>
        </p:spPr>
        <p:txBody>
          <a:bodyPr spcFirstLastPara="1" wrap="square" lIns="91425" tIns="91425" rIns="91425" bIns="91425" anchor="t" anchorCtr="0"/>
          <a:lstStyle>
            <a:lvl1pPr lvl="0">
              <a:spcBef>
                <a:spcPts val="0"/>
              </a:spcBef>
              <a:spcAft>
                <a:spcPts val="0"/>
              </a:spcAft>
              <a:buSzPts val="5800"/>
              <a:buNone/>
              <a:defRPr/>
            </a:lvl1pPr>
            <a:lvl2pPr lvl="1">
              <a:spcBef>
                <a:spcPts val="0"/>
              </a:spcBef>
              <a:spcAft>
                <a:spcPts val="0"/>
              </a:spcAft>
              <a:buSzPts val="5800"/>
              <a:buNone/>
              <a:defRPr/>
            </a:lvl2pPr>
            <a:lvl3pPr lvl="2">
              <a:spcBef>
                <a:spcPts val="0"/>
              </a:spcBef>
              <a:spcAft>
                <a:spcPts val="0"/>
              </a:spcAft>
              <a:buSzPts val="5800"/>
              <a:buNone/>
              <a:defRPr/>
            </a:lvl3pPr>
            <a:lvl4pPr lvl="3">
              <a:spcBef>
                <a:spcPts val="0"/>
              </a:spcBef>
              <a:spcAft>
                <a:spcPts val="0"/>
              </a:spcAft>
              <a:buSzPts val="5800"/>
              <a:buNone/>
              <a:defRPr/>
            </a:lvl4pPr>
            <a:lvl5pPr lvl="4">
              <a:spcBef>
                <a:spcPts val="0"/>
              </a:spcBef>
              <a:spcAft>
                <a:spcPts val="0"/>
              </a:spcAft>
              <a:buSzPts val="5800"/>
              <a:buNone/>
              <a:defRPr/>
            </a:lvl5pPr>
            <a:lvl6pPr lvl="5">
              <a:spcBef>
                <a:spcPts val="0"/>
              </a:spcBef>
              <a:spcAft>
                <a:spcPts val="0"/>
              </a:spcAft>
              <a:buSzPts val="5800"/>
              <a:buNone/>
              <a:defRPr/>
            </a:lvl6pPr>
            <a:lvl7pPr lvl="6">
              <a:spcBef>
                <a:spcPts val="0"/>
              </a:spcBef>
              <a:spcAft>
                <a:spcPts val="0"/>
              </a:spcAft>
              <a:buSzPts val="5800"/>
              <a:buNone/>
              <a:defRPr/>
            </a:lvl7pPr>
            <a:lvl8pPr lvl="7">
              <a:spcBef>
                <a:spcPts val="0"/>
              </a:spcBef>
              <a:spcAft>
                <a:spcPts val="0"/>
              </a:spcAft>
              <a:buSzPts val="5800"/>
              <a:buNone/>
              <a:defRPr/>
            </a:lvl8pPr>
            <a:lvl9pPr lvl="8">
              <a:spcBef>
                <a:spcPts val="0"/>
              </a:spcBef>
              <a:spcAft>
                <a:spcPts val="0"/>
              </a:spcAft>
              <a:buSzPts val="5800"/>
              <a:buNone/>
              <a:defRPr/>
            </a:lvl9pPr>
          </a:lstStyle>
          <a:p>
            <a:endParaRPr/>
          </a:p>
        </p:txBody>
      </p:sp>
      <p:sp>
        <p:nvSpPr>
          <p:cNvPr id="29" name="Google Shape;29;p6"/>
          <p:cNvSpPr txBox="1">
            <a:spLocks noGrp="1"/>
          </p:cNvSpPr>
          <p:nvPr>
            <p:ph type="body" idx="1"/>
          </p:nvPr>
        </p:nvSpPr>
        <p:spPr>
          <a:xfrm>
            <a:off x="1229333" y="2516504"/>
            <a:ext cx="4724400" cy="4036800"/>
          </a:xfrm>
          <a:prstGeom prst="rect">
            <a:avLst/>
          </a:prstGeom>
        </p:spPr>
        <p:txBody>
          <a:bodyPr spcFirstLastPara="1" wrap="square" lIns="91425" tIns="91425" rIns="91425" bIns="91425" anchor="t" anchorCtr="0"/>
          <a:lstStyle>
            <a:lvl1pPr marL="609585" lvl="0" indent="-457189">
              <a:spcBef>
                <a:spcPts val="800"/>
              </a:spcBef>
              <a:spcAft>
                <a:spcPts val="0"/>
              </a:spcAft>
              <a:buSzPts val="1800"/>
              <a:buChar char="●"/>
              <a:defRPr/>
            </a:lvl1pPr>
            <a:lvl2pPr marL="1219170" lvl="1" indent="-457189">
              <a:spcBef>
                <a:spcPts val="0"/>
              </a:spcBef>
              <a:spcAft>
                <a:spcPts val="0"/>
              </a:spcAft>
              <a:buSzPts val="1800"/>
              <a:buChar char="○"/>
              <a:defRPr/>
            </a:lvl2pPr>
            <a:lvl3pPr marL="1828754" lvl="2" indent="-457189">
              <a:spcBef>
                <a:spcPts val="0"/>
              </a:spcBef>
              <a:spcAft>
                <a:spcPts val="0"/>
              </a:spcAft>
              <a:buSzPts val="18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30" name="Google Shape;30;p6"/>
          <p:cNvSpPr txBox="1">
            <a:spLocks noGrp="1"/>
          </p:cNvSpPr>
          <p:nvPr>
            <p:ph type="body" idx="2"/>
          </p:nvPr>
        </p:nvSpPr>
        <p:spPr>
          <a:xfrm>
            <a:off x="6238249" y="2516504"/>
            <a:ext cx="4724400" cy="4036800"/>
          </a:xfrm>
          <a:prstGeom prst="rect">
            <a:avLst/>
          </a:prstGeom>
        </p:spPr>
        <p:txBody>
          <a:bodyPr spcFirstLastPara="1" wrap="square" lIns="91425" tIns="91425" rIns="91425" bIns="91425" anchor="t" anchorCtr="0"/>
          <a:lstStyle>
            <a:lvl1pPr marL="609585" lvl="0" indent="-457189">
              <a:spcBef>
                <a:spcPts val="800"/>
              </a:spcBef>
              <a:spcAft>
                <a:spcPts val="0"/>
              </a:spcAft>
              <a:buSzPts val="1800"/>
              <a:buChar char="●"/>
              <a:defRPr/>
            </a:lvl1pPr>
            <a:lvl2pPr marL="1219170" lvl="1" indent="-457189">
              <a:spcBef>
                <a:spcPts val="0"/>
              </a:spcBef>
              <a:spcAft>
                <a:spcPts val="0"/>
              </a:spcAft>
              <a:buSzPts val="1800"/>
              <a:buChar char="○"/>
              <a:defRPr/>
            </a:lvl2pPr>
            <a:lvl3pPr marL="1828754" lvl="2" indent="-457189">
              <a:spcBef>
                <a:spcPts val="0"/>
              </a:spcBef>
              <a:spcAft>
                <a:spcPts val="0"/>
              </a:spcAft>
              <a:buSzPts val="18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31" name="Google Shape;31;p6"/>
          <p:cNvSpPr txBox="1">
            <a:spLocks noGrp="1"/>
          </p:cNvSpPr>
          <p:nvPr>
            <p:ph type="sldNum" idx="12"/>
          </p:nvPr>
        </p:nvSpPr>
        <p:spPr>
          <a:xfrm>
            <a:off x="11472533" y="6120400"/>
            <a:ext cx="719600" cy="737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it-IT" smtClean="0"/>
              <a:pPr/>
              <a:t>‹nr.›</a:t>
            </a:fld>
            <a:endParaRPr lang="it-IT"/>
          </a:p>
        </p:txBody>
      </p:sp>
    </p:spTree>
    <p:extLst>
      <p:ext uri="{BB962C8B-B14F-4D97-AF65-F5344CB8AC3E}">
        <p14:creationId xmlns:p14="http://schemas.microsoft.com/office/powerpoint/2010/main" val="2819360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7"/>
        <p:cNvGrpSpPr/>
        <p:nvPr/>
      </p:nvGrpSpPr>
      <p:grpSpPr>
        <a:xfrm>
          <a:off x="0" y="0"/>
          <a:ext cx="0" cy="0"/>
          <a:chOff x="0" y="0"/>
          <a:chExt cx="0" cy="0"/>
        </a:xfrm>
      </p:grpSpPr>
      <p:sp>
        <p:nvSpPr>
          <p:cNvPr id="48" name="Google Shape;48;p10"/>
          <p:cNvSpPr txBox="1">
            <a:spLocks noGrp="1"/>
          </p:cNvSpPr>
          <p:nvPr>
            <p:ph type="sldNum" idx="12"/>
          </p:nvPr>
        </p:nvSpPr>
        <p:spPr>
          <a:xfrm>
            <a:off x="11472533" y="6120400"/>
            <a:ext cx="719600" cy="737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it-IT" smtClean="0"/>
              <a:pPr/>
              <a:t>‹nr.›</a:t>
            </a:fld>
            <a:endParaRPr lang="it-IT"/>
          </a:p>
        </p:txBody>
      </p:sp>
      <p:sp>
        <p:nvSpPr>
          <p:cNvPr id="49" name="Google Shape;49;p10"/>
          <p:cNvSpPr/>
          <p:nvPr/>
        </p:nvSpPr>
        <p:spPr>
          <a:xfrm>
            <a:off x="520981" y="506503"/>
            <a:ext cx="11150039" cy="5844995"/>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B600"/>
            </a:solidFill>
            <a:prstDash val="dot"/>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4448012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theme" Target="../theme/theme2.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8303">
              <a:srgbClr val="D6E6F3"/>
            </a:gs>
            <a:gs pos="47000">
              <a:srgbClr val="C4DBED"/>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229333" y="1189033"/>
            <a:ext cx="9154800" cy="1143200"/>
          </a:xfrm>
          <a:prstGeom prst="rect">
            <a:avLst/>
          </a:prstGeom>
          <a:noFill/>
          <a:ln>
            <a:noFill/>
          </a:ln>
        </p:spPr>
        <p:txBody>
          <a:bodyPr spcFirstLastPara="1" wrap="square" lIns="91425" tIns="91425" rIns="91425" bIns="91425" anchor="t" anchorCtr="0"/>
          <a:lstStyle>
            <a:lvl1pPr lvl="0">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1pPr>
            <a:lvl2pPr lvl="1">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2pPr>
            <a:lvl3pPr lvl="2">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3pPr>
            <a:lvl4pPr lvl="3">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4pPr>
            <a:lvl5pPr lvl="4">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5pPr>
            <a:lvl6pPr lvl="5">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6pPr>
            <a:lvl7pPr lvl="6">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7pPr>
            <a:lvl8pPr lvl="7">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8pPr>
            <a:lvl9pPr lvl="8">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9pPr>
          </a:lstStyle>
          <a:p>
            <a:endParaRPr/>
          </a:p>
        </p:txBody>
      </p:sp>
      <p:sp>
        <p:nvSpPr>
          <p:cNvPr id="7" name="Google Shape;7;p1"/>
          <p:cNvSpPr txBox="1">
            <a:spLocks noGrp="1"/>
          </p:cNvSpPr>
          <p:nvPr>
            <p:ph type="body" idx="1"/>
          </p:nvPr>
        </p:nvSpPr>
        <p:spPr>
          <a:xfrm>
            <a:off x="1229333" y="2514601"/>
            <a:ext cx="9154800" cy="3154800"/>
          </a:xfrm>
          <a:prstGeom prst="rect">
            <a:avLst/>
          </a:prstGeom>
          <a:noFill/>
          <a:ln>
            <a:noFill/>
          </a:ln>
        </p:spPr>
        <p:txBody>
          <a:bodyPr spcFirstLastPara="1" wrap="square" lIns="91425" tIns="91425" rIns="91425" bIns="91425" anchor="t" anchorCtr="0"/>
          <a:lstStyle>
            <a:lvl1pPr marL="457200" lvl="0" indent="-342900">
              <a:spcBef>
                <a:spcPts val="600"/>
              </a:spcBef>
              <a:spcAft>
                <a:spcPts val="0"/>
              </a:spcAft>
              <a:buClr>
                <a:srgbClr val="FFB600"/>
              </a:buClr>
              <a:buSzPts val="1800"/>
              <a:buFont typeface="Raleway Light"/>
              <a:buChar char="●"/>
              <a:defRPr sz="1800">
                <a:solidFill>
                  <a:srgbClr val="666666"/>
                </a:solidFill>
                <a:latin typeface="Raleway Light"/>
                <a:ea typeface="Raleway Light"/>
                <a:cs typeface="Raleway Light"/>
                <a:sym typeface="Raleway Light"/>
              </a:defRPr>
            </a:lvl1pPr>
            <a:lvl2pPr marL="914400" lvl="1" indent="-342900">
              <a:spcBef>
                <a:spcPts val="0"/>
              </a:spcBef>
              <a:spcAft>
                <a:spcPts val="0"/>
              </a:spcAft>
              <a:buClr>
                <a:srgbClr val="FFB600"/>
              </a:buClr>
              <a:buSzPts val="1800"/>
              <a:buFont typeface="Raleway Light"/>
              <a:buChar char="○"/>
              <a:defRPr sz="1800">
                <a:solidFill>
                  <a:srgbClr val="666666"/>
                </a:solidFill>
                <a:latin typeface="Raleway Light"/>
                <a:ea typeface="Raleway Light"/>
                <a:cs typeface="Raleway Light"/>
                <a:sym typeface="Raleway Light"/>
              </a:defRPr>
            </a:lvl2pPr>
            <a:lvl3pPr marL="1371600" lvl="2" indent="-342900">
              <a:spcBef>
                <a:spcPts val="0"/>
              </a:spcBef>
              <a:spcAft>
                <a:spcPts val="0"/>
              </a:spcAft>
              <a:buClr>
                <a:srgbClr val="FFB600"/>
              </a:buClr>
              <a:buSzPts val="1800"/>
              <a:buFont typeface="Raleway Light"/>
              <a:buChar char="■"/>
              <a:defRPr sz="1800">
                <a:solidFill>
                  <a:srgbClr val="666666"/>
                </a:solidFill>
                <a:latin typeface="Raleway Light"/>
                <a:ea typeface="Raleway Light"/>
                <a:cs typeface="Raleway Light"/>
                <a:sym typeface="Raleway Light"/>
              </a:defRPr>
            </a:lvl3pPr>
            <a:lvl4pPr marL="1828800" lvl="3" indent="-34290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4pPr>
            <a:lvl5pPr marL="2286000" lvl="4" indent="-34290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5pPr>
            <a:lvl6pPr marL="2743200" lvl="5" indent="-34290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6pPr>
            <a:lvl7pPr marL="3200400" lvl="6" indent="-34290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7pPr>
            <a:lvl8pPr marL="3657600" lvl="7" indent="-34290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8pPr>
            <a:lvl9pPr marL="4114800" lvl="8" indent="-34290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9pPr>
          </a:lstStyle>
          <a:p>
            <a:endParaRPr/>
          </a:p>
        </p:txBody>
      </p:sp>
      <p:sp>
        <p:nvSpPr>
          <p:cNvPr id="8" name="Google Shape;8;p1"/>
          <p:cNvSpPr txBox="1">
            <a:spLocks noGrp="1"/>
          </p:cNvSpPr>
          <p:nvPr>
            <p:ph type="sldNum" idx="12"/>
          </p:nvPr>
        </p:nvSpPr>
        <p:spPr>
          <a:xfrm>
            <a:off x="11472533" y="6120400"/>
            <a:ext cx="719600" cy="737600"/>
          </a:xfrm>
          <a:prstGeom prst="rect">
            <a:avLst/>
          </a:prstGeom>
          <a:noFill/>
          <a:ln>
            <a:noFill/>
          </a:ln>
        </p:spPr>
        <p:txBody>
          <a:bodyPr spcFirstLastPara="1" wrap="square" lIns="91425" tIns="91425" rIns="91425" bIns="91425" anchor="ctr" anchorCtr="0">
            <a:noAutofit/>
          </a:bodyPr>
          <a:lstStyle>
            <a:lvl1pPr lvl="0" algn="ctr">
              <a:buNone/>
              <a:defRPr sz="1733">
                <a:solidFill>
                  <a:srgbClr val="FFB600"/>
                </a:solidFill>
                <a:latin typeface="Raleway ExtraBold"/>
                <a:ea typeface="Raleway ExtraBold"/>
                <a:cs typeface="Raleway ExtraBold"/>
                <a:sym typeface="Raleway ExtraBold"/>
              </a:defRPr>
            </a:lvl1pPr>
            <a:lvl2pPr lvl="1" algn="ctr">
              <a:buNone/>
              <a:defRPr sz="1733">
                <a:solidFill>
                  <a:srgbClr val="FFB600"/>
                </a:solidFill>
                <a:latin typeface="Raleway ExtraBold"/>
                <a:ea typeface="Raleway ExtraBold"/>
                <a:cs typeface="Raleway ExtraBold"/>
                <a:sym typeface="Raleway ExtraBold"/>
              </a:defRPr>
            </a:lvl2pPr>
            <a:lvl3pPr lvl="2" algn="ctr">
              <a:buNone/>
              <a:defRPr sz="1733">
                <a:solidFill>
                  <a:srgbClr val="FFB600"/>
                </a:solidFill>
                <a:latin typeface="Raleway ExtraBold"/>
                <a:ea typeface="Raleway ExtraBold"/>
                <a:cs typeface="Raleway ExtraBold"/>
                <a:sym typeface="Raleway ExtraBold"/>
              </a:defRPr>
            </a:lvl3pPr>
            <a:lvl4pPr lvl="3" algn="ctr">
              <a:buNone/>
              <a:defRPr sz="1733">
                <a:solidFill>
                  <a:srgbClr val="FFB600"/>
                </a:solidFill>
                <a:latin typeface="Raleway ExtraBold"/>
                <a:ea typeface="Raleway ExtraBold"/>
                <a:cs typeface="Raleway ExtraBold"/>
                <a:sym typeface="Raleway ExtraBold"/>
              </a:defRPr>
            </a:lvl4pPr>
            <a:lvl5pPr lvl="4" algn="ctr">
              <a:buNone/>
              <a:defRPr sz="1733">
                <a:solidFill>
                  <a:srgbClr val="FFB600"/>
                </a:solidFill>
                <a:latin typeface="Raleway ExtraBold"/>
                <a:ea typeface="Raleway ExtraBold"/>
                <a:cs typeface="Raleway ExtraBold"/>
                <a:sym typeface="Raleway ExtraBold"/>
              </a:defRPr>
            </a:lvl5pPr>
            <a:lvl6pPr lvl="5" algn="ctr">
              <a:buNone/>
              <a:defRPr sz="1733">
                <a:solidFill>
                  <a:srgbClr val="FFB600"/>
                </a:solidFill>
                <a:latin typeface="Raleway ExtraBold"/>
                <a:ea typeface="Raleway ExtraBold"/>
                <a:cs typeface="Raleway ExtraBold"/>
                <a:sym typeface="Raleway ExtraBold"/>
              </a:defRPr>
            </a:lvl6pPr>
            <a:lvl7pPr lvl="6" algn="ctr">
              <a:buNone/>
              <a:defRPr sz="1733">
                <a:solidFill>
                  <a:srgbClr val="FFB600"/>
                </a:solidFill>
                <a:latin typeface="Raleway ExtraBold"/>
                <a:ea typeface="Raleway ExtraBold"/>
                <a:cs typeface="Raleway ExtraBold"/>
                <a:sym typeface="Raleway ExtraBold"/>
              </a:defRPr>
            </a:lvl7pPr>
            <a:lvl8pPr lvl="7" algn="ctr">
              <a:buNone/>
              <a:defRPr sz="1733">
                <a:solidFill>
                  <a:srgbClr val="FFB600"/>
                </a:solidFill>
                <a:latin typeface="Raleway ExtraBold"/>
                <a:ea typeface="Raleway ExtraBold"/>
                <a:cs typeface="Raleway ExtraBold"/>
                <a:sym typeface="Raleway ExtraBold"/>
              </a:defRPr>
            </a:lvl8pPr>
            <a:lvl9pPr lvl="8" algn="ctr">
              <a:buNone/>
              <a:defRPr sz="1733">
                <a:solidFill>
                  <a:srgbClr val="FFB600"/>
                </a:solidFill>
                <a:latin typeface="Raleway ExtraBold"/>
                <a:ea typeface="Raleway ExtraBold"/>
                <a:cs typeface="Raleway ExtraBold"/>
                <a:sym typeface="Raleway ExtraBold"/>
              </a:defRPr>
            </a:lvl9pPr>
          </a:lstStyle>
          <a:p>
            <a:fld id="{00000000-1234-1234-1234-123412341234}" type="slidenum">
              <a:rPr lang="it-IT" smtClean="0"/>
              <a:pPr/>
              <a:t>‹nr.›</a:t>
            </a:fld>
            <a:endParaRPr lang="it-IT"/>
          </a:p>
        </p:txBody>
      </p:sp>
    </p:spTree>
    <p:extLst>
      <p:ext uri="{BB962C8B-B14F-4D97-AF65-F5344CB8AC3E}">
        <p14:creationId xmlns:p14="http://schemas.microsoft.com/office/powerpoint/2010/main" val="3349355936"/>
      </p:ext>
    </p:extLst>
  </p:cSld>
  <p:clrMap bg1="lt1" tx1="dk1" bg2="dk2" tx2="lt2" accent1="accent1" accent2="accent2" accent3="accent3" accent4="accent4" accent5="accent5" accent6="accent6" hlink="hlink" folHlink="folHlink"/>
  <p:sldLayoutIdLst>
    <p:sldLayoutId id="2147483661" r:id="rId1"/>
    <p:sldLayoutId id="2147483670" r:id="rId2"/>
    <p:sldLayoutId id="2147483671" r:id="rId3"/>
    <p:sldLayoutId id="2147483672" r:id="rId4"/>
    <p:sldLayoutId id="2147483673" r:id="rId5"/>
    <p:sldLayoutId id="2147483674" r:id="rId6"/>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8303">
              <a:srgbClr val="D6E6F3"/>
            </a:gs>
            <a:gs pos="47000">
              <a:srgbClr val="C4DBED"/>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229333" y="1189033"/>
            <a:ext cx="9154800" cy="1143200"/>
          </a:xfrm>
          <a:prstGeom prst="rect">
            <a:avLst/>
          </a:prstGeom>
          <a:noFill/>
          <a:ln>
            <a:noFill/>
          </a:ln>
        </p:spPr>
        <p:txBody>
          <a:bodyPr spcFirstLastPara="1" wrap="square" lIns="91425" tIns="91425" rIns="91425" bIns="91425" anchor="t" anchorCtr="0"/>
          <a:lstStyle>
            <a:lvl1pPr lvl="0">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1pPr>
            <a:lvl2pPr lvl="1">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2pPr>
            <a:lvl3pPr lvl="2">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3pPr>
            <a:lvl4pPr lvl="3">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4pPr>
            <a:lvl5pPr lvl="4">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5pPr>
            <a:lvl6pPr lvl="5">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6pPr>
            <a:lvl7pPr lvl="6">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7pPr>
            <a:lvl8pPr lvl="7">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8pPr>
            <a:lvl9pPr lvl="8">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9pPr>
          </a:lstStyle>
          <a:p>
            <a:endParaRPr/>
          </a:p>
        </p:txBody>
      </p:sp>
      <p:sp>
        <p:nvSpPr>
          <p:cNvPr id="7" name="Google Shape;7;p1"/>
          <p:cNvSpPr txBox="1">
            <a:spLocks noGrp="1"/>
          </p:cNvSpPr>
          <p:nvPr>
            <p:ph type="body" idx="1"/>
          </p:nvPr>
        </p:nvSpPr>
        <p:spPr>
          <a:xfrm>
            <a:off x="1229333" y="2514601"/>
            <a:ext cx="9154800" cy="3154800"/>
          </a:xfrm>
          <a:prstGeom prst="rect">
            <a:avLst/>
          </a:prstGeom>
          <a:noFill/>
          <a:ln>
            <a:noFill/>
          </a:ln>
        </p:spPr>
        <p:txBody>
          <a:bodyPr spcFirstLastPara="1" wrap="square" lIns="91425" tIns="91425" rIns="91425" bIns="91425" anchor="t" anchorCtr="0"/>
          <a:lstStyle>
            <a:lvl1pPr marL="457200" lvl="0" indent="-342900">
              <a:spcBef>
                <a:spcPts val="600"/>
              </a:spcBef>
              <a:spcAft>
                <a:spcPts val="0"/>
              </a:spcAft>
              <a:buClr>
                <a:srgbClr val="FFB600"/>
              </a:buClr>
              <a:buSzPts val="1800"/>
              <a:buFont typeface="Raleway Light"/>
              <a:buChar char="●"/>
              <a:defRPr sz="1800">
                <a:solidFill>
                  <a:srgbClr val="666666"/>
                </a:solidFill>
                <a:latin typeface="Raleway Light"/>
                <a:ea typeface="Raleway Light"/>
                <a:cs typeface="Raleway Light"/>
                <a:sym typeface="Raleway Light"/>
              </a:defRPr>
            </a:lvl1pPr>
            <a:lvl2pPr marL="914400" lvl="1" indent="-342900">
              <a:spcBef>
                <a:spcPts val="0"/>
              </a:spcBef>
              <a:spcAft>
                <a:spcPts val="0"/>
              </a:spcAft>
              <a:buClr>
                <a:srgbClr val="FFB600"/>
              </a:buClr>
              <a:buSzPts val="1800"/>
              <a:buFont typeface="Raleway Light"/>
              <a:buChar char="○"/>
              <a:defRPr sz="1800">
                <a:solidFill>
                  <a:srgbClr val="666666"/>
                </a:solidFill>
                <a:latin typeface="Raleway Light"/>
                <a:ea typeface="Raleway Light"/>
                <a:cs typeface="Raleway Light"/>
                <a:sym typeface="Raleway Light"/>
              </a:defRPr>
            </a:lvl2pPr>
            <a:lvl3pPr marL="1371600" lvl="2" indent="-342900">
              <a:spcBef>
                <a:spcPts val="0"/>
              </a:spcBef>
              <a:spcAft>
                <a:spcPts val="0"/>
              </a:spcAft>
              <a:buClr>
                <a:srgbClr val="FFB600"/>
              </a:buClr>
              <a:buSzPts val="1800"/>
              <a:buFont typeface="Raleway Light"/>
              <a:buChar char="■"/>
              <a:defRPr sz="1800">
                <a:solidFill>
                  <a:srgbClr val="666666"/>
                </a:solidFill>
                <a:latin typeface="Raleway Light"/>
                <a:ea typeface="Raleway Light"/>
                <a:cs typeface="Raleway Light"/>
                <a:sym typeface="Raleway Light"/>
              </a:defRPr>
            </a:lvl3pPr>
            <a:lvl4pPr marL="1828800" lvl="3" indent="-34290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4pPr>
            <a:lvl5pPr marL="2286000" lvl="4" indent="-34290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5pPr>
            <a:lvl6pPr marL="2743200" lvl="5" indent="-34290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6pPr>
            <a:lvl7pPr marL="3200400" lvl="6" indent="-34290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7pPr>
            <a:lvl8pPr marL="3657600" lvl="7" indent="-34290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8pPr>
            <a:lvl9pPr marL="4114800" lvl="8" indent="-34290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9pPr>
          </a:lstStyle>
          <a:p>
            <a:endParaRPr/>
          </a:p>
        </p:txBody>
      </p:sp>
      <p:sp>
        <p:nvSpPr>
          <p:cNvPr id="8" name="Google Shape;8;p1"/>
          <p:cNvSpPr txBox="1">
            <a:spLocks noGrp="1"/>
          </p:cNvSpPr>
          <p:nvPr>
            <p:ph type="sldNum" idx="12"/>
          </p:nvPr>
        </p:nvSpPr>
        <p:spPr>
          <a:xfrm>
            <a:off x="11472533" y="6120400"/>
            <a:ext cx="719600" cy="737600"/>
          </a:xfrm>
          <a:prstGeom prst="rect">
            <a:avLst/>
          </a:prstGeom>
          <a:noFill/>
          <a:ln>
            <a:noFill/>
          </a:ln>
        </p:spPr>
        <p:txBody>
          <a:bodyPr spcFirstLastPara="1" wrap="square" lIns="91425" tIns="91425" rIns="91425" bIns="91425" anchor="ctr" anchorCtr="0">
            <a:noAutofit/>
          </a:bodyPr>
          <a:lstStyle>
            <a:lvl1pPr lvl="0" algn="ctr">
              <a:buNone/>
              <a:defRPr sz="1733">
                <a:solidFill>
                  <a:srgbClr val="FFB600"/>
                </a:solidFill>
                <a:latin typeface="Raleway ExtraBold"/>
                <a:ea typeface="Raleway ExtraBold"/>
                <a:cs typeface="Raleway ExtraBold"/>
                <a:sym typeface="Raleway ExtraBold"/>
              </a:defRPr>
            </a:lvl1pPr>
            <a:lvl2pPr lvl="1" algn="ctr">
              <a:buNone/>
              <a:defRPr sz="1733">
                <a:solidFill>
                  <a:srgbClr val="FFB600"/>
                </a:solidFill>
                <a:latin typeface="Raleway ExtraBold"/>
                <a:ea typeface="Raleway ExtraBold"/>
                <a:cs typeface="Raleway ExtraBold"/>
                <a:sym typeface="Raleway ExtraBold"/>
              </a:defRPr>
            </a:lvl2pPr>
            <a:lvl3pPr lvl="2" algn="ctr">
              <a:buNone/>
              <a:defRPr sz="1733">
                <a:solidFill>
                  <a:srgbClr val="FFB600"/>
                </a:solidFill>
                <a:latin typeface="Raleway ExtraBold"/>
                <a:ea typeface="Raleway ExtraBold"/>
                <a:cs typeface="Raleway ExtraBold"/>
                <a:sym typeface="Raleway ExtraBold"/>
              </a:defRPr>
            </a:lvl3pPr>
            <a:lvl4pPr lvl="3" algn="ctr">
              <a:buNone/>
              <a:defRPr sz="1733">
                <a:solidFill>
                  <a:srgbClr val="FFB600"/>
                </a:solidFill>
                <a:latin typeface="Raleway ExtraBold"/>
                <a:ea typeface="Raleway ExtraBold"/>
                <a:cs typeface="Raleway ExtraBold"/>
                <a:sym typeface="Raleway ExtraBold"/>
              </a:defRPr>
            </a:lvl4pPr>
            <a:lvl5pPr lvl="4" algn="ctr">
              <a:buNone/>
              <a:defRPr sz="1733">
                <a:solidFill>
                  <a:srgbClr val="FFB600"/>
                </a:solidFill>
                <a:latin typeface="Raleway ExtraBold"/>
                <a:ea typeface="Raleway ExtraBold"/>
                <a:cs typeface="Raleway ExtraBold"/>
                <a:sym typeface="Raleway ExtraBold"/>
              </a:defRPr>
            </a:lvl5pPr>
            <a:lvl6pPr lvl="5" algn="ctr">
              <a:buNone/>
              <a:defRPr sz="1733">
                <a:solidFill>
                  <a:srgbClr val="FFB600"/>
                </a:solidFill>
                <a:latin typeface="Raleway ExtraBold"/>
                <a:ea typeface="Raleway ExtraBold"/>
                <a:cs typeface="Raleway ExtraBold"/>
                <a:sym typeface="Raleway ExtraBold"/>
              </a:defRPr>
            </a:lvl6pPr>
            <a:lvl7pPr lvl="6" algn="ctr">
              <a:buNone/>
              <a:defRPr sz="1733">
                <a:solidFill>
                  <a:srgbClr val="FFB600"/>
                </a:solidFill>
                <a:latin typeface="Raleway ExtraBold"/>
                <a:ea typeface="Raleway ExtraBold"/>
                <a:cs typeface="Raleway ExtraBold"/>
                <a:sym typeface="Raleway ExtraBold"/>
              </a:defRPr>
            </a:lvl7pPr>
            <a:lvl8pPr lvl="7" algn="ctr">
              <a:buNone/>
              <a:defRPr sz="1733">
                <a:solidFill>
                  <a:srgbClr val="FFB600"/>
                </a:solidFill>
                <a:latin typeface="Raleway ExtraBold"/>
                <a:ea typeface="Raleway ExtraBold"/>
                <a:cs typeface="Raleway ExtraBold"/>
                <a:sym typeface="Raleway ExtraBold"/>
              </a:defRPr>
            </a:lvl8pPr>
            <a:lvl9pPr lvl="8" algn="ctr">
              <a:buNone/>
              <a:defRPr sz="1733">
                <a:solidFill>
                  <a:srgbClr val="FFB600"/>
                </a:solidFill>
                <a:latin typeface="Raleway ExtraBold"/>
                <a:ea typeface="Raleway ExtraBold"/>
                <a:cs typeface="Raleway ExtraBold"/>
                <a:sym typeface="Raleway ExtraBold"/>
              </a:defRPr>
            </a:lvl9pPr>
          </a:lstStyle>
          <a:p>
            <a:fld id="{00000000-1234-1234-1234-123412341234}" type="slidenum">
              <a:rPr lang="it-IT" smtClean="0"/>
              <a:pPr/>
              <a:t>‹nr.›</a:t>
            </a:fld>
            <a:endParaRPr lang="it-IT"/>
          </a:p>
        </p:txBody>
      </p:sp>
    </p:spTree>
    <p:extLst>
      <p:ext uri="{BB962C8B-B14F-4D97-AF65-F5344CB8AC3E}">
        <p14:creationId xmlns:p14="http://schemas.microsoft.com/office/powerpoint/2010/main" val="540653182"/>
      </p:ext>
    </p:extLst>
  </p:cSld>
  <p:clrMap bg1="lt1" tx1="dk1" bg2="dk2" tx2="lt2" accent1="accent1" accent2="accent2" accent3="accent3" accent4="accent4" accent5="accent5" accent6="accent6" hlink="hlink" folHlink="folHlink"/>
  <p:sldLayoutIdLst>
    <p:sldLayoutId id="2147483665" r:id="rId1"/>
    <p:sldLayoutId id="2147483666" r:id="rId2"/>
    <p:sldLayoutId id="2147483668" r:id="rId3"/>
    <p:sldLayoutId id="2147483669" r:id="rId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3.xml"/><Relationship Id="rId5" Type="http://schemas.openxmlformats.org/officeDocument/2006/relationships/image" Target="../media/image33.jpeg"/><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12" Type="http://schemas.openxmlformats.org/officeDocument/2006/relationships/image" Target="../media/image44.jpeg"/><Relationship Id="rId2" Type="http://schemas.openxmlformats.org/officeDocument/2006/relationships/image" Target="../media/image34.jpeg"/><Relationship Id="rId1" Type="http://schemas.openxmlformats.org/officeDocument/2006/relationships/slideLayout" Target="../slideLayouts/slideLayout3.xml"/><Relationship Id="rId6" Type="http://schemas.openxmlformats.org/officeDocument/2006/relationships/image" Target="../media/image38.jpeg"/><Relationship Id="rId11" Type="http://schemas.openxmlformats.org/officeDocument/2006/relationships/image" Target="../media/image43.jpeg"/><Relationship Id="rId5" Type="http://schemas.openxmlformats.org/officeDocument/2006/relationships/image" Target="../media/image37.jpeg"/><Relationship Id="rId10" Type="http://schemas.openxmlformats.org/officeDocument/2006/relationships/image" Target="../media/image42.jpeg"/><Relationship Id="rId4" Type="http://schemas.openxmlformats.org/officeDocument/2006/relationships/image" Target="../media/image36.jpeg"/><Relationship Id="rId9" Type="http://schemas.openxmlformats.org/officeDocument/2006/relationships/image" Target="../media/image41.jpeg"/></Relationships>
</file>

<file path=ppt/slides/_rels/slide1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3.xml"/><Relationship Id="rId5" Type="http://schemas.openxmlformats.org/officeDocument/2006/relationships/image" Target="../media/image51.jpeg"/><Relationship Id="rId4" Type="http://schemas.openxmlformats.org/officeDocument/2006/relationships/image" Target="../media/image50.jpeg"/></Relationships>
</file>

<file path=ppt/slides/_rels/slide1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54.jpeg"/></Relationships>
</file>

<file path=ppt/slides/_rels/slide1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Layout" Target="../slideLayouts/slideLayout3.xml"/><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image" Target="../media/image58.jpeg"/></Relationships>
</file>

<file path=ppt/slides/_rels/slide1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3.xml"/><Relationship Id="rId5" Type="http://schemas.openxmlformats.org/officeDocument/2006/relationships/image" Target="../media/image65.jpeg"/><Relationship Id="rId4" Type="http://schemas.openxmlformats.org/officeDocument/2006/relationships/image" Target="../media/image64.jpeg"/></Relationships>
</file>

<file path=ppt/slides/_rels/slide1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68.jpeg"/></Relationships>
</file>

<file path=ppt/slides/_rels/slide1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3.xml"/><Relationship Id="rId5" Type="http://schemas.openxmlformats.org/officeDocument/2006/relationships/image" Target="../media/image71.jpe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75.jpeg"/><Relationship Id="rId4" Type="http://schemas.openxmlformats.org/officeDocument/2006/relationships/image" Target="../media/image74.jpeg"/></Relationships>
</file>

<file path=ppt/slides/_rels/slide2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3.xml"/><Relationship Id="rId4" Type="http://schemas.openxmlformats.org/officeDocument/2006/relationships/image" Target="../media/image78.jpe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79.jpeg"/><Relationship Id="rId1" Type="http://schemas.openxmlformats.org/officeDocument/2006/relationships/slideLayout" Target="../slideLayouts/slideLayout3.xml"/><Relationship Id="rId4" Type="http://schemas.openxmlformats.org/officeDocument/2006/relationships/image" Target="../media/image80.jpeg"/></Relationships>
</file>

<file path=ppt/slides/_rels/slide2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3.xml"/><Relationship Id="rId4" Type="http://schemas.openxmlformats.org/officeDocument/2006/relationships/image" Target="../media/image83.jpeg"/></Relationships>
</file>

<file path=ppt/slides/_rels/slide2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3.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2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3.xml"/><Relationship Id="rId5" Type="http://schemas.openxmlformats.org/officeDocument/2006/relationships/image" Target="../media/image92.jpeg"/><Relationship Id="rId4" Type="http://schemas.openxmlformats.org/officeDocument/2006/relationships/image" Target="../media/image91.png"/></Relationships>
</file>

<file path=ppt/slides/_rels/slide2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3.xml"/><Relationship Id="rId5" Type="http://schemas.openxmlformats.org/officeDocument/2006/relationships/image" Target="../media/image96.jpeg"/><Relationship Id="rId4" Type="http://schemas.openxmlformats.org/officeDocument/2006/relationships/image" Target="../media/image95.jpeg"/></Relationships>
</file>

<file path=ppt/slides/_rels/slide2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98.jpeg"/></Relationships>
</file>

<file path=ppt/slides/_rels/slide2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1.xml"/><Relationship Id="rId4" Type="http://schemas.openxmlformats.org/officeDocument/2006/relationships/image" Target="../media/image101.jpeg"/></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 Id="rId9" Type="http://schemas.openxmlformats.org/officeDocument/2006/relationships/image" Target="../media/image15.jpeg"/></Relationships>
</file>

<file path=ppt/slides/_rels/slide3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gif"/></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Google Shape;57;p12"/>
          <p:cNvSpPr txBox="1">
            <a:spLocks noGrp="1"/>
          </p:cNvSpPr>
          <p:nvPr>
            <p:ph type="ctrTitle"/>
          </p:nvPr>
        </p:nvSpPr>
        <p:spPr>
          <a:xfrm>
            <a:off x="1619094" y="4082084"/>
            <a:ext cx="8558807" cy="1661885"/>
          </a:xfrm>
          <a:prstGeom prst="rect">
            <a:avLst/>
          </a:prstGeom>
        </p:spPr>
        <p:txBody>
          <a:bodyPr spcFirstLastPara="1" wrap="square" lIns="121900" tIns="121900" rIns="121900" bIns="121900" anchor="b" anchorCtr="0">
            <a:noAutofit/>
          </a:bodyPr>
          <a:lstStyle/>
          <a:p>
            <a:pPr lvl="0"/>
            <a:r>
              <a:rPr lang="it-IT" sz="5333" b="1" dirty="0">
                <a:solidFill>
                  <a:srgbClr val="000066"/>
                </a:solidFill>
                <a:latin typeface="Calibri" panose="020F0502020204030204" pitchFamily="34" charset="0"/>
                <a:cs typeface="Calibri" panose="020F0502020204030204" pitchFamily="34" charset="0"/>
              </a:rPr>
              <a:t>LET'S INTRODUCE…</a:t>
            </a:r>
            <a:endParaRPr sz="5333" dirty="0">
              <a:solidFill>
                <a:srgbClr val="000066"/>
              </a:solidFill>
              <a:latin typeface="Calibri" panose="020F0502020204030204" pitchFamily="34" charset="0"/>
              <a:cs typeface="Calibri" panose="020F0502020204030204" pitchFamily="34" charset="0"/>
            </a:endParaRPr>
          </a:p>
        </p:txBody>
      </p:sp>
      <p:pic>
        <p:nvPicPr>
          <p:cNvPr id="8" name="Immagine 7" descr="File:Flag of &lt;strong&gt;Slovenia&lt;/strong&gt;.svg - Wikipedia"/>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9981" y="2382788"/>
            <a:ext cx="1358226" cy="995412"/>
          </a:xfrm>
          <a:prstGeom prst="rect">
            <a:avLst/>
          </a:prstGeom>
        </p:spPr>
      </p:pic>
      <p:pic>
        <p:nvPicPr>
          <p:cNvPr id="9" name="Immagine 8" descr="&lt;strong&gt;Spain&lt;/strong&gt; &lt;strong&gt;Flag&lt;/strong&gt; Heraldry · Free image on Pixaba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45017" y="2382787"/>
            <a:ext cx="1310614" cy="1011511"/>
          </a:xfrm>
          <a:prstGeom prst="rect">
            <a:avLst/>
          </a:prstGeom>
        </p:spPr>
      </p:pic>
      <p:pic>
        <p:nvPicPr>
          <p:cNvPr id="10" name="Immagine 9" descr="&lt;strong&gt;Holland&lt;/strong&gt; &lt;strong&gt;Flag&lt;/strong&gt; Netherlands · Free vector graphic on Pixabay"/>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7032" y="2382787"/>
            <a:ext cx="1255104" cy="1001315"/>
          </a:xfrm>
          <a:prstGeom prst="rect">
            <a:avLst/>
          </a:prstGeom>
        </p:spPr>
      </p:pic>
      <p:pic>
        <p:nvPicPr>
          <p:cNvPr id="11" name="Immagine 10" descr="&lt;strong&gt;Italia&lt;/strong&gt; &lt;strong&gt;flag&lt;/strong&gt; &lt;strong&gt;PNG&lt;/strong&gt;"/>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54266" y="2377374"/>
            <a:ext cx="1488088" cy="1017413"/>
          </a:xfrm>
          <a:prstGeom prst="rect">
            <a:avLst/>
          </a:prstGeom>
        </p:spPr>
      </p:pic>
      <p:pic>
        <p:nvPicPr>
          <p:cNvPr id="12" name="Immagine 11" descr="Fichier:&lt;strong&gt;Flag&lt;/strong&gt; of &lt;strong&gt;Poland&lt;/strong&gt;.svg — Wikipédia"/>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40944" y="2377374"/>
            <a:ext cx="1344705" cy="1001315"/>
          </a:xfrm>
          <a:prstGeom prst="rect">
            <a:avLst/>
          </a:prstGeom>
        </p:spPr>
      </p:pic>
      <p:pic>
        <p:nvPicPr>
          <p:cNvPr id="13" name="Immagine 12"/>
          <p:cNvPicPr>
            <a:picLocks noChangeAspect="1"/>
          </p:cNvPicPr>
          <p:nvPr/>
        </p:nvPicPr>
        <p:blipFill>
          <a:blip r:embed="rId8"/>
          <a:stretch>
            <a:fillRect/>
          </a:stretch>
        </p:blipFill>
        <p:spPr>
          <a:xfrm>
            <a:off x="719667" y="423727"/>
            <a:ext cx="10557933" cy="1433558"/>
          </a:xfrm>
          <a:prstGeom prst="rect">
            <a:avLst/>
          </a:prstGeom>
        </p:spPr>
      </p:pic>
    </p:spTree>
    <p:extLst>
      <p:ext uri="{BB962C8B-B14F-4D97-AF65-F5344CB8AC3E}">
        <p14:creationId xmlns:p14="http://schemas.microsoft.com/office/powerpoint/2010/main" val="39765523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s://www.monteduetorri.it/wp-content/uploads/2018/01/agricoltura-italiana-primeggia-Ue-green-60mila-bio.jpg"/>
          <p:cNvPicPr>
            <a:picLocks noChangeAspect="1" noChangeArrowheads="1"/>
          </p:cNvPicPr>
          <p:nvPr/>
        </p:nvPicPr>
        <p:blipFill>
          <a:blip r:embed="rId2"/>
          <a:srcRect t="14286"/>
          <a:stretch>
            <a:fillRect/>
          </a:stretch>
        </p:blipFill>
        <p:spPr bwMode="auto">
          <a:xfrm>
            <a:off x="6480176" y="152400"/>
            <a:ext cx="5593291" cy="3196166"/>
          </a:xfrm>
          <a:prstGeom prst="rect">
            <a:avLst/>
          </a:prstGeom>
          <a:noFill/>
        </p:spPr>
      </p:pic>
      <p:pic>
        <p:nvPicPr>
          <p:cNvPr id="31750" name="Picture 6" descr="Immagine correlata"/>
          <p:cNvPicPr>
            <a:picLocks noChangeAspect="1" noChangeArrowheads="1"/>
          </p:cNvPicPr>
          <p:nvPr/>
        </p:nvPicPr>
        <p:blipFill>
          <a:blip r:embed="rId3"/>
          <a:srcRect/>
          <a:stretch>
            <a:fillRect/>
          </a:stretch>
        </p:blipFill>
        <p:spPr bwMode="auto">
          <a:xfrm>
            <a:off x="206374" y="2573865"/>
            <a:ext cx="6023429" cy="3513667"/>
          </a:xfrm>
          <a:prstGeom prst="rect">
            <a:avLst/>
          </a:prstGeom>
          <a:noFill/>
        </p:spPr>
      </p:pic>
      <p:pic>
        <p:nvPicPr>
          <p:cNvPr id="31748" name="Picture 4" descr="http://www.suoloesalute.it/wp-content/uploads/2016/03/agricoltura-italiana.jpg"/>
          <p:cNvPicPr>
            <a:picLocks noChangeAspect="1" noChangeArrowheads="1"/>
          </p:cNvPicPr>
          <p:nvPr/>
        </p:nvPicPr>
        <p:blipFill>
          <a:blip r:embed="rId4"/>
          <a:srcRect/>
          <a:stretch>
            <a:fillRect/>
          </a:stretch>
        </p:blipFill>
        <p:spPr bwMode="auto">
          <a:xfrm>
            <a:off x="5870575" y="3069568"/>
            <a:ext cx="4873625" cy="3669898"/>
          </a:xfrm>
          <a:prstGeom prst="rect">
            <a:avLst/>
          </a:prstGeom>
          <a:noFill/>
        </p:spPr>
      </p:pic>
      <p:grpSp>
        <p:nvGrpSpPr>
          <p:cNvPr id="10" name="Gruppo 9"/>
          <p:cNvGrpSpPr/>
          <p:nvPr/>
        </p:nvGrpSpPr>
        <p:grpSpPr>
          <a:xfrm>
            <a:off x="369151" y="1608666"/>
            <a:ext cx="5862316" cy="863601"/>
            <a:chOff x="369151" y="1608666"/>
            <a:chExt cx="5862316" cy="863601"/>
          </a:xfrm>
        </p:grpSpPr>
        <p:sp>
          <p:nvSpPr>
            <p:cNvPr id="5" name="Rettangolo 4"/>
            <p:cNvSpPr/>
            <p:nvPr/>
          </p:nvSpPr>
          <p:spPr>
            <a:xfrm>
              <a:off x="369151" y="1728801"/>
              <a:ext cx="5709916" cy="553998"/>
            </a:xfrm>
            <a:prstGeom prst="rect">
              <a:avLst/>
            </a:prstGeom>
          </p:spPr>
          <p:txBody>
            <a:bodyPr wrap="square">
              <a:spAutoFit/>
            </a:bodyPr>
            <a:lstStyle/>
            <a:p>
              <a:r>
                <a:rPr lang="en-US" sz="3000" dirty="0"/>
                <a:t>…mainly thanks to Calabria!</a:t>
              </a:r>
            </a:p>
          </p:txBody>
        </p:sp>
        <p:pic>
          <p:nvPicPr>
            <p:cNvPr id="31752" name="Picture 8" descr="Risultati immagini per smile"/>
            <p:cNvPicPr>
              <a:picLocks noChangeAspect="1" noChangeArrowheads="1"/>
            </p:cNvPicPr>
            <p:nvPr/>
          </p:nvPicPr>
          <p:blipFill>
            <a:blip r:embed="rId5" cstate="print">
              <a:clrChange>
                <a:clrFrom>
                  <a:srgbClr val="FEFEFE"/>
                </a:clrFrom>
                <a:clrTo>
                  <a:srgbClr val="FEFEFE">
                    <a:alpha val="0"/>
                  </a:srgbClr>
                </a:clrTo>
              </a:clrChange>
            </a:blip>
            <a:srcRect/>
            <a:stretch>
              <a:fillRect/>
            </a:stretch>
          </p:blipFill>
          <p:spPr bwMode="auto">
            <a:xfrm>
              <a:off x="5367866" y="1608666"/>
              <a:ext cx="863601" cy="863601"/>
            </a:xfrm>
            <a:prstGeom prst="rect">
              <a:avLst/>
            </a:prstGeom>
            <a:noFill/>
          </p:spPr>
        </p:pic>
      </p:grpSp>
      <p:sp>
        <p:nvSpPr>
          <p:cNvPr id="9" name="Rettangolo 8"/>
          <p:cNvSpPr/>
          <p:nvPr/>
        </p:nvSpPr>
        <p:spPr>
          <a:xfrm>
            <a:off x="301418" y="297934"/>
            <a:ext cx="5709916" cy="1323439"/>
          </a:xfrm>
          <a:prstGeom prst="rect">
            <a:avLst/>
          </a:prstGeom>
        </p:spPr>
        <p:txBody>
          <a:bodyPr wrap="square">
            <a:spAutoFit/>
          </a:bodyPr>
          <a:lstStyle/>
          <a:p>
            <a:r>
              <a:rPr lang="en-US" sz="3000" dirty="0"/>
              <a:t>Italy is the third largest agricultural power in the EU … </a:t>
            </a:r>
          </a:p>
          <a:p>
            <a:endParaRPr lang="en-US" sz="2000" dirty="0"/>
          </a:p>
        </p:txBody>
      </p:sp>
    </p:spTree>
    <p:extLst>
      <p:ext uri="{BB962C8B-B14F-4D97-AF65-F5344CB8AC3E}">
        <p14:creationId xmlns:p14="http://schemas.microsoft.com/office/powerpoint/2010/main" val="99699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527089" y="1098930"/>
            <a:ext cx="3046709" cy="585097"/>
          </a:xfrm>
          <a:prstGeom prst="rect">
            <a:avLst/>
          </a:prstGeom>
        </p:spPr>
        <p:txBody>
          <a:bodyPr wrap="square">
            <a:spAutoFit/>
          </a:bodyPr>
          <a:lstStyle/>
          <a:p>
            <a:pPr>
              <a:lnSpc>
                <a:spcPct val="150000"/>
              </a:lnSpc>
            </a:pPr>
            <a:r>
              <a:rPr lang="it-IT" sz="2400" dirty="0" err="1">
                <a:solidFill>
                  <a:srgbClr val="FF0000"/>
                </a:solidFill>
                <a:latin typeface="Comic Sans MS" panose="030F0702030302020204" pitchFamily="66" charset="0"/>
              </a:rPr>
              <a:t>Potatoes</a:t>
            </a:r>
            <a:r>
              <a:rPr lang="it-IT" sz="2400" dirty="0">
                <a:solidFill>
                  <a:srgbClr val="FF0000"/>
                </a:solidFill>
                <a:latin typeface="Comic Sans MS" panose="030F0702030302020204" pitchFamily="66" charset="0"/>
              </a:rPr>
              <a:t> from Sila</a:t>
            </a:r>
          </a:p>
        </p:txBody>
      </p:sp>
      <p:pic>
        <p:nvPicPr>
          <p:cNvPr id="7" name="Immagine 3"/>
          <p:cNvPicPr/>
          <p:nvPr/>
        </p:nvPicPr>
        <p:blipFill>
          <a:blip r:embed="rId2"/>
          <a:stretch/>
        </p:blipFill>
        <p:spPr>
          <a:xfrm>
            <a:off x="4507494" y="5148024"/>
            <a:ext cx="2285640" cy="1523520"/>
          </a:xfrm>
          <a:prstGeom prst="rect">
            <a:avLst/>
          </a:prstGeom>
          <a:ln>
            <a:noFill/>
          </a:ln>
        </p:spPr>
      </p:pic>
      <p:pic>
        <p:nvPicPr>
          <p:cNvPr id="13" name="Immagine 4"/>
          <p:cNvPicPr/>
          <p:nvPr/>
        </p:nvPicPr>
        <p:blipFill>
          <a:blip r:embed="rId3"/>
          <a:stretch/>
        </p:blipFill>
        <p:spPr>
          <a:xfrm>
            <a:off x="4550630" y="3494393"/>
            <a:ext cx="2285640" cy="1523520"/>
          </a:xfrm>
          <a:prstGeom prst="rect">
            <a:avLst/>
          </a:prstGeom>
          <a:ln>
            <a:noFill/>
          </a:ln>
        </p:spPr>
      </p:pic>
      <p:pic>
        <p:nvPicPr>
          <p:cNvPr id="14" name="Immagine 5"/>
          <p:cNvPicPr/>
          <p:nvPr/>
        </p:nvPicPr>
        <p:blipFill>
          <a:blip r:embed="rId4"/>
          <a:stretch/>
        </p:blipFill>
        <p:spPr>
          <a:xfrm>
            <a:off x="7004634" y="1827382"/>
            <a:ext cx="2285640" cy="1427986"/>
          </a:xfrm>
          <a:prstGeom prst="rect">
            <a:avLst/>
          </a:prstGeom>
          <a:ln>
            <a:noFill/>
          </a:ln>
        </p:spPr>
      </p:pic>
      <p:pic>
        <p:nvPicPr>
          <p:cNvPr id="15" name="Immagine 6"/>
          <p:cNvPicPr/>
          <p:nvPr/>
        </p:nvPicPr>
        <p:blipFill>
          <a:blip r:embed="rId5"/>
          <a:stretch/>
        </p:blipFill>
        <p:spPr>
          <a:xfrm>
            <a:off x="7052488" y="5148024"/>
            <a:ext cx="2285640" cy="1523520"/>
          </a:xfrm>
          <a:prstGeom prst="rect">
            <a:avLst/>
          </a:prstGeom>
          <a:ln>
            <a:noFill/>
          </a:ln>
        </p:spPr>
      </p:pic>
      <p:pic>
        <p:nvPicPr>
          <p:cNvPr id="16" name="Immagine 7"/>
          <p:cNvPicPr/>
          <p:nvPr/>
        </p:nvPicPr>
        <p:blipFill>
          <a:blip r:embed="rId6"/>
          <a:stretch/>
        </p:blipFill>
        <p:spPr>
          <a:xfrm>
            <a:off x="7052488" y="3479335"/>
            <a:ext cx="2285640" cy="1523520"/>
          </a:xfrm>
          <a:prstGeom prst="rect">
            <a:avLst/>
          </a:prstGeom>
          <a:ln>
            <a:noFill/>
          </a:ln>
        </p:spPr>
      </p:pic>
      <p:pic>
        <p:nvPicPr>
          <p:cNvPr id="17" name="Immagine 9"/>
          <p:cNvPicPr/>
          <p:nvPr/>
        </p:nvPicPr>
        <p:blipFill>
          <a:blip r:embed="rId7"/>
          <a:stretch/>
        </p:blipFill>
        <p:spPr>
          <a:xfrm>
            <a:off x="9554345" y="3552846"/>
            <a:ext cx="2285640" cy="1465067"/>
          </a:xfrm>
          <a:prstGeom prst="rect">
            <a:avLst/>
          </a:prstGeom>
          <a:ln>
            <a:noFill/>
          </a:ln>
        </p:spPr>
      </p:pic>
      <p:pic>
        <p:nvPicPr>
          <p:cNvPr id="18" name="Immagine 10"/>
          <p:cNvPicPr/>
          <p:nvPr/>
        </p:nvPicPr>
        <p:blipFill>
          <a:blip r:embed="rId8"/>
          <a:stretch/>
        </p:blipFill>
        <p:spPr>
          <a:xfrm>
            <a:off x="9528907" y="1807153"/>
            <a:ext cx="2285640" cy="1523520"/>
          </a:xfrm>
          <a:prstGeom prst="rect">
            <a:avLst/>
          </a:prstGeom>
          <a:ln>
            <a:noFill/>
          </a:ln>
        </p:spPr>
      </p:pic>
      <p:sp>
        <p:nvSpPr>
          <p:cNvPr id="19" name="Rettangolo 18"/>
          <p:cNvSpPr/>
          <p:nvPr/>
        </p:nvSpPr>
        <p:spPr>
          <a:xfrm>
            <a:off x="446487" y="447220"/>
            <a:ext cx="5529641" cy="461665"/>
          </a:xfrm>
          <a:prstGeom prst="rect">
            <a:avLst/>
          </a:prstGeom>
        </p:spPr>
        <p:txBody>
          <a:bodyPr wrap="square">
            <a:spAutoFit/>
          </a:bodyPr>
          <a:lstStyle/>
          <a:p>
            <a:r>
              <a:rPr lang="en-US" sz="2400" b="1" dirty="0">
                <a:latin typeface="Comic Sans MS" panose="030F0702030302020204" pitchFamily="66" charset="0"/>
              </a:rPr>
              <a:t>WHAT IS GROWN IN CALABRIA?</a:t>
            </a:r>
          </a:p>
        </p:txBody>
      </p:sp>
      <p:pic>
        <p:nvPicPr>
          <p:cNvPr id="21" name="Immagin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28907" y="202620"/>
            <a:ext cx="2274855" cy="1475797"/>
          </a:xfrm>
          <a:prstGeom prst="rect">
            <a:avLst/>
          </a:prstGeom>
        </p:spPr>
      </p:pic>
      <p:pic>
        <p:nvPicPr>
          <p:cNvPr id="20" name="Immagine 8">
            <a:extLst>
              <a:ext uri="{FF2B5EF4-FFF2-40B4-BE49-F238E27FC236}">
                <a16:creationId xmlns:a16="http://schemas.microsoft.com/office/drawing/2014/main" id="{763E1B9A-9F4E-FD42-ADF1-9DD580527A36}"/>
              </a:ext>
            </a:extLst>
          </p:cNvPr>
          <p:cNvPicPr>
            <a:picLocks noChangeAspect="1"/>
          </p:cNvPicPr>
          <p:nvPr/>
        </p:nvPicPr>
        <p:blipFill>
          <a:blip r:embed="rId10" cstate="print"/>
          <a:stretch>
            <a:fillRect/>
          </a:stretch>
        </p:blipFill>
        <p:spPr>
          <a:xfrm>
            <a:off x="4534733" y="1827382"/>
            <a:ext cx="2285640" cy="1449912"/>
          </a:xfrm>
          <a:prstGeom prst="rect">
            <a:avLst/>
          </a:prstGeom>
        </p:spPr>
      </p:pic>
      <p:pic>
        <p:nvPicPr>
          <p:cNvPr id="1026" name="Picture 2" descr="Risultati immagini per vitigni calabria"/>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554345" y="5179266"/>
            <a:ext cx="2274855" cy="1460298"/>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500141" y="1611604"/>
            <a:ext cx="3049233" cy="585097"/>
          </a:xfrm>
          <a:prstGeom prst="rect">
            <a:avLst/>
          </a:prstGeom>
        </p:spPr>
        <p:txBody>
          <a:bodyPr wrap="none">
            <a:spAutoFit/>
          </a:bodyPr>
          <a:lstStyle/>
          <a:p>
            <a:pPr>
              <a:lnSpc>
                <a:spcPct val="150000"/>
              </a:lnSpc>
            </a:pPr>
            <a:r>
              <a:rPr lang="it-IT" sz="2400" dirty="0" err="1">
                <a:solidFill>
                  <a:srgbClr val="FF0000"/>
                </a:solidFill>
                <a:latin typeface="Comic Sans MS" panose="030F0702030302020204" pitchFamily="66" charset="0"/>
              </a:rPr>
              <a:t>Onions</a:t>
            </a:r>
            <a:r>
              <a:rPr lang="it-IT" sz="2400" dirty="0">
                <a:solidFill>
                  <a:srgbClr val="FF0000"/>
                </a:solidFill>
                <a:latin typeface="Comic Sans MS" panose="030F0702030302020204" pitchFamily="66" charset="0"/>
              </a:rPr>
              <a:t> from Tropea</a:t>
            </a:r>
          </a:p>
        </p:txBody>
      </p:sp>
      <p:sp>
        <p:nvSpPr>
          <p:cNvPr id="3" name="Rettangolo 2"/>
          <p:cNvSpPr/>
          <p:nvPr/>
        </p:nvSpPr>
        <p:spPr>
          <a:xfrm>
            <a:off x="500141" y="2167926"/>
            <a:ext cx="3534942" cy="1200329"/>
          </a:xfrm>
          <a:prstGeom prst="rect">
            <a:avLst/>
          </a:prstGeom>
        </p:spPr>
        <p:txBody>
          <a:bodyPr wrap="none">
            <a:spAutoFit/>
          </a:bodyPr>
          <a:lstStyle/>
          <a:p>
            <a:pPr>
              <a:lnSpc>
                <a:spcPct val="150000"/>
              </a:lnSpc>
            </a:pPr>
            <a:r>
              <a:rPr lang="it-IT" sz="2400" dirty="0" err="1">
                <a:solidFill>
                  <a:srgbClr val="FF0000"/>
                </a:solidFill>
                <a:latin typeface="Comic Sans MS" panose="030F0702030302020204" pitchFamily="66" charset="0"/>
              </a:rPr>
              <a:t>Bergamots</a:t>
            </a:r>
            <a:r>
              <a:rPr lang="it-IT" sz="2400" dirty="0">
                <a:solidFill>
                  <a:srgbClr val="FF0000"/>
                </a:solidFill>
                <a:latin typeface="Comic Sans MS" panose="030F0702030302020204" pitchFamily="66" charset="0"/>
              </a:rPr>
              <a:t> from Reggio</a:t>
            </a:r>
          </a:p>
          <a:p>
            <a:pPr>
              <a:lnSpc>
                <a:spcPct val="150000"/>
              </a:lnSpc>
            </a:pPr>
            <a:r>
              <a:rPr lang="it-IT" sz="2400" dirty="0" err="1">
                <a:solidFill>
                  <a:srgbClr val="FF0000"/>
                </a:solidFill>
                <a:latin typeface="Comic Sans MS" panose="030F0702030302020204" pitchFamily="66" charset="0"/>
              </a:rPr>
              <a:t>Cedars</a:t>
            </a:r>
            <a:r>
              <a:rPr lang="it-IT" sz="2400" dirty="0">
                <a:solidFill>
                  <a:srgbClr val="FF0000"/>
                </a:solidFill>
                <a:latin typeface="Comic Sans MS" panose="030F0702030302020204" pitchFamily="66" charset="0"/>
              </a:rPr>
              <a:t> from Diamante</a:t>
            </a:r>
          </a:p>
        </p:txBody>
      </p:sp>
      <p:sp>
        <p:nvSpPr>
          <p:cNvPr id="4" name="Rettangolo 3"/>
          <p:cNvSpPr/>
          <p:nvPr/>
        </p:nvSpPr>
        <p:spPr>
          <a:xfrm>
            <a:off x="514739" y="5579272"/>
            <a:ext cx="2989921" cy="461665"/>
          </a:xfrm>
          <a:prstGeom prst="rect">
            <a:avLst/>
          </a:prstGeom>
        </p:spPr>
        <p:txBody>
          <a:bodyPr wrap="none">
            <a:spAutoFit/>
          </a:bodyPr>
          <a:lstStyle/>
          <a:p>
            <a:r>
              <a:rPr lang="it-IT" sz="2400" dirty="0" err="1">
                <a:solidFill>
                  <a:srgbClr val="FF0000"/>
                </a:solidFill>
                <a:latin typeface="Comic Sans MS" panose="030F0702030302020204" pitchFamily="66" charset="0"/>
              </a:rPr>
              <a:t>BelmonteTomatoes</a:t>
            </a:r>
            <a:endParaRPr lang="it-IT" sz="2400" dirty="0">
              <a:solidFill>
                <a:srgbClr val="FF0000"/>
              </a:solidFill>
            </a:endParaRPr>
          </a:p>
        </p:txBody>
      </p:sp>
      <p:sp>
        <p:nvSpPr>
          <p:cNvPr id="5" name="Rettangolo 4"/>
          <p:cNvSpPr/>
          <p:nvPr/>
        </p:nvSpPr>
        <p:spPr>
          <a:xfrm>
            <a:off x="529633" y="4085530"/>
            <a:ext cx="2990248" cy="830997"/>
          </a:xfrm>
          <a:prstGeom prst="rect">
            <a:avLst/>
          </a:prstGeom>
        </p:spPr>
        <p:txBody>
          <a:bodyPr wrap="square">
            <a:spAutoFit/>
          </a:bodyPr>
          <a:lstStyle/>
          <a:p>
            <a:r>
              <a:rPr lang="it-IT" sz="2400" dirty="0" err="1">
                <a:solidFill>
                  <a:srgbClr val="FF0000"/>
                </a:solidFill>
                <a:latin typeface="Comic Sans MS" panose="030F0702030302020204" pitchFamily="66" charset="0"/>
              </a:rPr>
              <a:t>Licorice</a:t>
            </a:r>
            <a:r>
              <a:rPr lang="it-IT" sz="2400" dirty="0">
                <a:solidFill>
                  <a:srgbClr val="FF0000"/>
                </a:solidFill>
                <a:latin typeface="Comic Sans MS" panose="030F0702030302020204" pitchFamily="66" charset="0"/>
              </a:rPr>
              <a:t> </a:t>
            </a:r>
            <a:r>
              <a:rPr lang="it-IT" sz="2400" dirty="0" err="1">
                <a:solidFill>
                  <a:srgbClr val="FF0000"/>
                </a:solidFill>
                <a:latin typeface="Comic Sans MS" panose="030F0702030302020204" pitchFamily="66" charset="0"/>
              </a:rPr>
              <a:t>sticks</a:t>
            </a:r>
            <a:r>
              <a:rPr lang="it-IT" sz="2400" dirty="0">
                <a:solidFill>
                  <a:srgbClr val="FF0000"/>
                </a:solidFill>
                <a:latin typeface="Comic Sans MS" panose="030F0702030302020204" pitchFamily="66" charset="0"/>
              </a:rPr>
              <a:t> from Rossano </a:t>
            </a:r>
            <a:endParaRPr lang="it-IT" sz="2400" dirty="0">
              <a:solidFill>
                <a:srgbClr val="FF0000"/>
              </a:solidFill>
            </a:endParaRPr>
          </a:p>
        </p:txBody>
      </p:sp>
      <p:sp>
        <p:nvSpPr>
          <p:cNvPr id="8" name="Rettangolo 7"/>
          <p:cNvSpPr/>
          <p:nvPr/>
        </p:nvSpPr>
        <p:spPr>
          <a:xfrm>
            <a:off x="2386859" y="4916527"/>
            <a:ext cx="1067921" cy="646331"/>
          </a:xfrm>
          <a:prstGeom prst="rect">
            <a:avLst/>
          </a:prstGeom>
        </p:spPr>
        <p:txBody>
          <a:bodyPr wrap="none">
            <a:spAutoFit/>
          </a:bodyPr>
          <a:lstStyle/>
          <a:p>
            <a:pPr>
              <a:lnSpc>
                <a:spcPct val="150000"/>
              </a:lnSpc>
            </a:pPr>
            <a:r>
              <a:rPr lang="it-IT" sz="2400" dirty="0" err="1">
                <a:solidFill>
                  <a:srgbClr val="FF0000"/>
                </a:solidFill>
                <a:latin typeface="Comic Sans MS" panose="030F0702030302020204" pitchFamily="66" charset="0"/>
              </a:rPr>
              <a:t>Olives</a:t>
            </a:r>
            <a:endParaRPr lang="it-IT" sz="2400" dirty="0">
              <a:solidFill>
                <a:srgbClr val="FF0000"/>
              </a:solidFill>
              <a:latin typeface="Comic Sans MS" panose="030F0702030302020204" pitchFamily="66" charset="0"/>
            </a:endParaRPr>
          </a:p>
        </p:txBody>
      </p:sp>
      <p:sp>
        <p:nvSpPr>
          <p:cNvPr id="9" name="Rettangolo 8"/>
          <p:cNvSpPr/>
          <p:nvPr/>
        </p:nvSpPr>
        <p:spPr>
          <a:xfrm>
            <a:off x="558994" y="6008702"/>
            <a:ext cx="891591" cy="585097"/>
          </a:xfrm>
          <a:prstGeom prst="rect">
            <a:avLst/>
          </a:prstGeom>
        </p:spPr>
        <p:txBody>
          <a:bodyPr wrap="none">
            <a:spAutoFit/>
          </a:bodyPr>
          <a:lstStyle/>
          <a:p>
            <a:pPr>
              <a:lnSpc>
                <a:spcPct val="150000"/>
              </a:lnSpc>
            </a:pPr>
            <a:r>
              <a:rPr lang="it-IT" sz="2400" dirty="0">
                <a:solidFill>
                  <a:srgbClr val="FF0000"/>
                </a:solidFill>
                <a:latin typeface="Comic Sans MS" panose="030F0702030302020204" pitchFamily="66" charset="0"/>
              </a:rPr>
              <a:t>Chilli</a:t>
            </a:r>
          </a:p>
        </p:txBody>
      </p:sp>
      <p:sp>
        <p:nvSpPr>
          <p:cNvPr id="10" name="Rettangolo 9"/>
          <p:cNvSpPr/>
          <p:nvPr/>
        </p:nvSpPr>
        <p:spPr>
          <a:xfrm>
            <a:off x="530303" y="3292087"/>
            <a:ext cx="2850107" cy="830997"/>
          </a:xfrm>
          <a:prstGeom prst="rect">
            <a:avLst/>
          </a:prstGeom>
        </p:spPr>
        <p:txBody>
          <a:bodyPr wrap="square">
            <a:spAutoFit/>
          </a:bodyPr>
          <a:lstStyle/>
          <a:p>
            <a:r>
              <a:rPr lang="it-IT" sz="2400" dirty="0" err="1">
                <a:solidFill>
                  <a:srgbClr val="FF0000"/>
                </a:solidFill>
                <a:latin typeface="Comic Sans MS" panose="030F0702030302020204" pitchFamily="66" charset="0"/>
              </a:rPr>
              <a:t>Clementines</a:t>
            </a:r>
            <a:r>
              <a:rPr lang="it-IT" sz="2400" dirty="0">
                <a:solidFill>
                  <a:srgbClr val="FF0000"/>
                </a:solidFill>
                <a:latin typeface="Comic Sans MS" panose="030F0702030302020204" pitchFamily="66" charset="0"/>
              </a:rPr>
              <a:t> from Corigliano </a:t>
            </a:r>
          </a:p>
        </p:txBody>
      </p:sp>
      <p:sp>
        <p:nvSpPr>
          <p:cNvPr id="11" name="Rettangolo 10"/>
          <p:cNvSpPr/>
          <p:nvPr/>
        </p:nvSpPr>
        <p:spPr>
          <a:xfrm>
            <a:off x="527089" y="4864497"/>
            <a:ext cx="1638590" cy="585097"/>
          </a:xfrm>
          <a:prstGeom prst="rect">
            <a:avLst/>
          </a:prstGeom>
        </p:spPr>
        <p:txBody>
          <a:bodyPr wrap="none">
            <a:spAutoFit/>
          </a:bodyPr>
          <a:lstStyle/>
          <a:p>
            <a:pPr>
              <a:lnSpc>
                <a:spcPct val="150000"/>
              </a:lnSpc>
            </a:pPr>
            <a:r>
              <a:rPr lang="it-IT" sz="2400" dirty="0" err="1">
                <a:solidFill>
                  <a:srgbClr val="FF0000"/>
                </a:solidFill>
                <a:latin typeface="Comic Sans MS" panose="030F0702030302020204" pitchFamily="66" charset="0"/>
              </a:rPr>
              <a:t>Dried</a:t>
            </a:r>
            <a:r>
              <a:rPr lang="it-IT" sz="2400" dirty="0">
                <a:solidFill>
                  <a:srgbClr val="FF0000"/>
                </a:solidFill>
                <a:latin typeface="Comic Sans MS" panose="030F0702030302020204" pitchFamily="66" charset="0"/>
              </a:rPr>
              <a:t> </a:t>
            </a:r>
            <a:r>
              <a:rPr lang="it-IT" sz="2400" dirty="0" err="1">
                <a:solidFill>
                  <a:srgbClr val="FF0000"/>
                </a:solidFill>
                <a:latin typeface="Comic Sans MS" panose="030F0702030302020204" pitchFamily="66" charset="0"/>
              </a:rPr>
              <a:t>figs</a:t>
            </a:r>
            <a:endParaRPr lang="it-IT" sz="2400" dirty="0">
              <a:solidFill>
                <a:srgbClr val="FF0000"/>
              </a:solidFill>
              <a:latin typeface="Comic Sans MS" panose="030F0702030302020204" pitchFamily="66" charset="0"/>
            </a:endParaRPr>
          </a:p>
        </p:txBody>
      </p:sp>
      <p:sp>
        <p:nvSpPr>
          <p:cNvPr id="12" name="Rettangolo 11"/>
          <p:cNvSpPr/>
          <p:nvPr/>
        </p:nvSpPr>
        <p:spPr>
          <a:xfrm>
            <a:off x="1955357" y="6011641"/>
            <a:ext cx="1181734" cy="585097"/>
          </a:xfrm>
          <a:prstGeom prst="rect">
            <a:avLst/>
          </a:prstGeom>
        </p:spPr>
        <p:txBody>
          <a:bodyPr wrap="none">
            <a:spAutoFit/>
          </a:bodyPr>
          <a:lstStyle/>
          <a:p>
            <a:pPr>
              <a:lnSpc>
                <a:spcPct val="150000"/>
              </a:lnSpc>
            </a:pPr>
            <a:r>
              <a:rPr lang="it-IT" sz="2400" dirty="0" err="1">
                <a:solidFill>
                  <a:srgbClr val="FF0000"/>
                </a:solidFill>
                <a:latin typeface="Comic Sans MS" panose="030F0702030302020204" pitchFamily="66" charset="0"/>
              </a:rPr>
              <a:t>Grapes</a:t>
            </a:r>
            <a:endParaRPr lang="it-IT" sz="2400" dirty="0">
              <a:solidFill>
                <a:srgbClr val="FF0000"/>
              </a:solidFill>
              <a:latin typeface="Comic Sans MS" panose="030F0702030302020204" pitchFamily="66" charset="0"/>
            </a:endParaRPr>
          </a:p>
        </p:txBody>
      </p:sp>
      <p:pic>
        <p:nvPicPr>
          <p:cNvPr id="25" name="Picture 2" descr="https://www.salepepe.it/files/2014/02/cedro.jpg"/>
          <p:cNvPicPr>
            <a:picLocks noChangeAspect="1" noChangeArrowheads="1"/>
          </p:cNvPicPr>
          <p:nvPr/>
        </p:nvPicPr>
        <p:blipFill>
          <a:blip r:embed="rId12" cstate="print"/>
          <a:srcRect l="9516" t="4329" r="10790" b="9091"/>
          <a:stretch>
            <a:fillRect/>
          </a:stretch>
        </p:blipFill>
        <p:spPr bwMode="auto">
          <a:xfrm>
            <a:off x="7004634" y="109184"/>
            <a:ext cx="2264531" cy="1556500"/>
          </a:xfrm>
          <a:prstGeom prst="rect">
            <a:avLst/>
          </a:prstGeom>
          <a:noFill/>
        </p:spPr>
      </p:pic>
    </p:spTree>
    <p:extLst>
      <p:ext uri="{BB962C8B-B14F-4D97-AF65-F5344CB8AC3E}">
        <p14:creationId xmlns:p14="http://schemas.microsoft.com/office/powerpoint/2010/main" val="35354717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628681" y="4816752"/>
            <a:ext cx="8837051" cy="492443"/>
          </a:xfrm>
          <a:prstGeom prst="rect">
            <a:avLst/>
          </a:prstGeom>
        </p:spPr>
        <p:txBody>
          <a:bodyPr wrap="square">
            <a:spAutoFit/>
          </a:bodyPr>
          <a:lstStyle/>
          <a:p>
            <a:pPr algn="just"/>
            <a:r>
              <a:rPr lang="en-US" sz="2600" dirty="0">
                <a:latin typeface="Comic Sans MS" panose="030F0702030302020204" pitchFamily="66" charset="0"/>
              </a:rPr>
              <a:t>Potatoes from </a:t>
            </a:r>
            <a:r>
              <a:rPr lang="en-US" sz="2600" dirty="0" err="1">
                <a:latin typeface="Comic Sans MS" panose="030F0702030302020204" pitchFamily="66" charset="0"/>
              </a:rPr>
              <a:t>Sila</a:t>
            </a:r>
            <a:r>
              <a:rPr lang="en-US" sz="2600" dirty="0">
                <a:latin typeface="Comic Sans MS" panose="030F0702030302020204" pitchFamily="66" charset="0"/>
              </a:rPr>
              <a:t> are regarded as a product of quality. </a:t>
            </a:r>
            <a:endParaRPr lang="it-IT" sz="2600" dirty="0">
              <a:latin typeface="Comic Sans MS" panose="030F0702030302020204" pitchFamily="66" charset="0"/>
            </a:endParaRPr>
          </a:p>
        </p:txBody>
      </p:sp>
      <p:pic>
        <p:nvPicPr>
          <p:cNvPr id="6" name="Immagine 8">
            <a:extLst>
              <a:ext uri="{FF2B5EF4-FFF2-40B4-BE49-F238E27FC236}">
                <a16:creationId xmlns:a16="http://schemas.microsoft.com/office/drawing/2014/main" id="{FFF63207-911B-4547-B5AE-5E7A836E4E39}"/>
              </a:ext>
            </a:extLst>
          </p:cNvPr>
          <p:cNvPicPr>
            <a:picLocks noChangeAspect="1"/>
          </p:cNvPicPr>
          <p:nvPr/>
        </p:nvPicPr>
        <p:blipFill>
          <a:blip r:embed="rId2"/>
          <a:stretch>
            <a:fillRect/>
          </a:stretch>
        </p:blipFill>
        <p:spPr>
          <a:xfrm>
            <a:off x="5854890" y="1134824"/>
            <a:ext cx="6038147" cy="3013136"/>
          </a:xfrm>
          <a:prstGeom prst="rect">
            <a:avLst/>
          </a:prstGeom>
        </p:spPr>
      </p:pic>
      <p:sp>
        <p:nvSpPr>
          <p:cNvPr id="7" name="Rettangolo 6"/>
          <p:cNvSpPr/>
          <p:nvPr/>
        </p:nvSpPr>
        <p:spPr>
          <a:xfrm>
            <a:off x="5854890" y="256069"/>
            <a:ext cx="6114197" cy="646331"/>
          </a:xfrm>
          <a:prstGeom prst="rect">
            <a:avLst/>
          </a:prstGeom>
        </p:spPr>
        <p:txBody>
          <a:bodyPr wrap="square">
            <a:spAutoFit/>
          </a:bodyPr>
          <a:lstStyle/>
          <a:p>
            <a:pPr algn="ctr"/>
            <a:r>
              <a:rPr lang="en-US" sz="3600" dirty="0">
                <a:solidFill>
                  <a:srgbClr val="FF0000"/>
                </a:solidFill>
                <a:latin typeface="Comic Sans MS" panose="030F0702030302020204" pitchFamily="66" charset="0"/>
              </a:rPr>
              <a:t>SILA POTATOES</a:t>
            </a:r>
          </a:p>
        </p:txBody>
      </p:sp>
      <p:pic>
        <p:nvPicPr>
          <p:cNvPr id="2050" name="Picture 2" descr="https://www.giardinaggio.org/orto/ortaggi/coltivazione-patata_NG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614" y="197070"/>
            <a:ext cx="4303784" cy="425179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ww.lattenews.it/files/2015/04/en_IGP_4c.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7640" y="878265"/>
            <a:ext cx="3029513" cy="3029514"/>
          </a:xfrm>
          <a:prstGeom prst="rect">
            <a:avLst/>
          </a:prstGeom>
          <a:noFill/>
          <a:extLst>
            <a:ext uri="{909E8E84-426E-40DD-AFC4-6F175D3DCCD1}">
              <a14:hiddenFill xmlns:a14="http://schemas.microsoft.com/office/drawing/2010/main">
                <a:solidFill>
                  <a:srgbClr val="FFFFFF"/>
                </a:solidFill>
              </a14:hiddenFill>
            </a:ext>
          </a:extLst>
        </p:spPr>
      </p:pic>
      <p:sp>
        <p:nvSpPr>
          <p:cNvPr id="8" name="Rettangolo 7"/>
          <p:cNvSpPr/>
          <p:nvPr/>
        </p:nvSpPr>
        <p:spPr>
          <a:xfrm>
            <a:off x="1625602" y="5629552"/>
            <a:ext cx="7501465" cy="507831"/>
          </a:xfrm>
          <a:prstGeom prst="rect">
            <a:avLst/>
          </a:prstGeom>
        </p:spPr>
        <p:txBody>
          <a:bodyPr wrap="square">
            <a:spAutoFit/>
          </a:bodyPr>
          <a:lstStyle/>
          <a:p>
            <a:pPr algn="just"/>
            <a:r>
              <a:rPr lang="en-US" sz="2600" dirty="0">
                <a:latin typeface="Comic Sans MS" panose="030F0702030302020204" pitchFamily="66" charset="0"/>
              </a:rPr>
              <a:t>The better soil to grow potatoes is </a:t>
            </a:r>
            <a:r>
              <a:rPr lang="en-US" sz="2600" dirty="0" err="1">
                <a:latin typeface="Comic Sans MS" panose="030F0702030302020204" pitchFamily="66" charset="0"/>
              </a:rPr>
              <a:t>humic</a:t>
            </a:r>
            <a:endParaRPr lang="it-IT" sz="2600" dirty="0">
              <a:latin typeface="Comic Sans MS" panose="030F0702030302020204" pitchFamily="66" charset="0"/>
            </a:endParaRPr>
          </a:p>
        </p:txBody>
      </p:sp>
    </p:spTree>
    <p:extLst>
      <p:ext uri="{BB962C8B-B14F-4D97-AF65-F5344CB8AC3E}">
        <p14:creationId xmlns:p14="http://schemas.microsoft.com/office/powerpoint/2010/main" val="2878984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48733" y="762572"/>
            <a:ext cx="3877734" cy="1200329"/>
          </a:xfrm>
          <a:prstGeom prst="rect">
            <a:avLst/>
          </a:prstGeom>
        </p:spPr>
        <p:txBody>
          <a:bodyPr wrap="square">
            <a:spAutoFit/>
          </a:bodyPr>
          <a:lstStyle/>
          <a:p>
            <a:r>
              <a:rPr lang="it-IT" sz="2400" dirty="0" err="1">
                <a:latin typeface="Comic Sans MS" panose="030F0702030302020204" pitchFamily="66" charset="0"/>
              </a:rPr>
              <a:t>They’re</a:t>
            </a:r>
            <a:r>
              <a:rPr lang="it-IT" sz="2400" dirty="0">
                <a:latin typeface="Comic Sans MS" panose="030F0702030302020204" pitchFamily="66" charset="0"/>
              </a:rPr>
              <a:t> </a:t>
            </a:r>
            <a:r>
              <a:rPr lang="it-IT" sz="2400" dirty="0" err="1">
                <a:latin typeface="Comic Sans MS" panose="030F0702030302020204" pitchFamily="66" charset="0"/>
              </a:rPr>
              <a:t>greatly</a:t>
            </a:r>
            <a:r>
              <a:rPr lang="it-IT" sz="2400" dirty="0">
                <a:latin typeface="Comic Sans MS" panose="030F0702030302020204" pitchFamily="66" charset="0"/>
              </a:rPr>
              <a:t> </a:t>
            </a:r>
            <a:r>
              <a:rPr lang="it-IT" sz="2400" dirty="0" err="1">
                <a:latin typeface="Comic Sans MS" panose="030F0702030302020204" pitchFamily="66" charset="0"/>
              </a:rPr>
              <a:t>used</a:t>
            </a:r>
            <a:r>
              <a:rPr lang="it-IT" sz="2400" dirty="0">
                <a:latin typeface="Comic Sans MS" panose="030F0702030302020204" pitchFamily="66" charset="0"/>
              </a:rPr>
              <a:t> for </a:t>
            </a:r>
            <a:r>
              <a:rPr lang="it-IT" sz="2400" dirty="0" err="1">
                <a:latin typeface="Comic Sans MS" panose="030F0702030302020204" pitchFamily="66" charset="0"/>
              </a:rPr>
              <a:t>cooking</a:t>
            </a:r>
            <a:r>
              <a:rPr lang="it-IT" sz="2400" dirty="0">
                <a:latin typeface="Comic Sans MS" panose="030F0702030302020204" pitchFamily="66" charset="0"/>
              </a:rPr>
              <a:t> </a:t>
            </a:r>
            <a:r>
              <a:rPr lang="it-IT" sz="2400" dirty="0" err="1">
                <a:latin typeface="Comic Sans MS" panose="030F0702030302020204" pitchFamily="66" charset="0"/>
              </a:rPr>
              <a:t>delicious</a:t>
            </a:r>
            <a:r>
              <a:rPr lang="it-IT" sz="2400" dirty="0">
                <a:latin typeface="Comic Sans MS" panose="030F0702030302020204" pitchFamily="66" charset="0"/>
              </a:rPr>
              <a:t>, </a:t>
            </a:r>
            <a:r>
              <a:rPr lang="it-IT" sz="2400" dirty="0" err="1">
                <a:latin typeface="Comic Sans MS" panose="030F0702030302020204" pitchFamily="66" charset="0"/>
              </a:rPr>
              <a:t>traditional</a:t>
            </a:r>
            <a:r>
              <a:rPr lang="it-IT" sz="2400" dirty="0">
                <a:latin typeface="Comic Sans MS" panose="030F0702030302020204" pitchFamily="66" charset="0"/>
              </a:rPr>
              <a:t> </a:t>
            </a:r>
            <a:r>
              <a:rPr lang="it-IT" sz="2400" dirty="0" err="1">
                <a:latin typeface="Comic Sans MS" panose="030F0702030302020204" pitchFamily="66" charset="0"/>
              </a:rPr>
              <a:t>dishes</a:t>
            </a:r>
            <a:r>
              <a:rPr lang="it-IT" sz="2400" dirty="0">
                <a:latin typeface="Comic Sans MS" panose="030F0702030302020204" pitchFamily="66" charset="0"/>
              </a:rPr>
              <a:t>.</a:t>
            </a:r>
            <a:endParaRPr lang="it-IT" sz="2400" b="1" i="1" dirty="0">
              <a:latin typeface="Comic Sans MS" panose="030F0702030302020204" pitchFamily="66" charset="0"/>
            </a:endParaRPr>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573" y="3215435"/>
            <a:ext cx="4896923" cy="3430898"/>
          </a:xfrm>
          <a:prstGeom prst="rect">
            <a:avLst/>
          </a:prstGeom>
        </p:spPr>
      </p:pic>
      <p:sp>
        <p:nvSpPr>
          <p:cNvPr id="4" name="Rettangolo 3"/>
          <p:cNvSpPr/>
          <p:nvPr/>
        </p:nvSpPr>
        <p:spPr>
          <a:xfrm>
            <a:off x="5112343" y="580536"/>
            <a:ext cx="1552028" cy="430887"/>
          </a:xfrm>
          <a:prstGeom prst="rect">
            <a:avLst/>
          </a:prstGeom>
        </p:spPr>
        <p:txBody>
          <a:bodyPr wrap="none">
            <a:spAutoFit/>
          </a:bodyPr>
          <a:lstStyle/>
          <a:p>
            <a:pPr algn="just"/>
            <a:r>
              <a:rPr lang="it-IT" sz="2200" b="1" i="1" dirty="0">
                <a:latin typeface="Comic Sans MS" panose="030F0702030302020204" pitchFamily="66" charset="0"/>
              </a:rPr>
              <a:t>GNOCCHI</a:t>
            </a:r>
            <a:endParaRPr lang="it-IT" sz="2200" dirty="0">
              <a:latin typeface="Comic Sans MS" panose="030F0702030302020204" pitchFamily="66" charset="0"/>
            </a:endParaRPr>
          </a:p>
        </p:txBody>
      </p:sp>
      <p:sp>
        <p:nvSpPr>
          <p:cNvPr id="10" name="Rettangolo 9"/>
          <p:cNvSpPr/>
          <p:nvPr/>
        </p:nvSpPr>
        <p:spPr>
          <a:xfrm>
            <a:off x="9714747" y="4885107"/>
            <a:ext cx="1370888" cy="707886"/>
          </a:xfrm>
          <a:prstGeom prst="rect">
            <a:avLst/>
          </a:prstGeom>
        </p:spPr>
        <p:txBody>
          <a:bodyPr wrap="none">
            <a:spAutoFit/>
          </a:bodyPr>
          <a:lstStyle/>
          <a:p>
            <a:pPr algn="just"/>
            <a:r>
              <a:rPr lang="it-IT" sz="2200" b="1" i="1" dirty="0">
                <a:latin typeface="Comic Sans MS" panose="030F0702030302020204" pitchFamily="66" charset="0"/>
              </a:rPr>
              <a:t>GATEAU</a:t>
            </a:r>
            <a:endParaRPr lang="it-IT" sz="2200" dirty="0">
              <a:latin typeface="Comic Sans MS" panose="030F0702030302020204" pitchFamily="66" charset="0"/>
            </a:endParaRPr>
          </a:p>
          <a:p>
            <a:pPr algn="just"/>
            <a:endParaRPr lang="it-IT" dirty="0">
              <a:latin typeface="Comic Sans MS" panose="030F0702030302020204" pitchFamily="66" charset="0"/>
            </a:endParaRPr>
          </a:p>
        </p:txBody>
      </p:sp>
      <p:sp>
        <p:nvSpPr>
          <p:cNvPr id="11" name="Rettangolo 10"/>
          <p:cNvSpPr/>
          <p:nvPr/>
        </p:nvSpPr>
        <p:spPr>
          <a:xfrm>
            <a:off x="642163" y="2699278"/>
            <a:ext cx="3435556" cy="430887"/>
          </a:xfrm>
          <a:prstGeom prst="rect">
            <a:avLst/>
          </a:prstGeom>
        </p:spPr>
        <p:txBody>
          <a:bodyPr wrap="none">
            <a:spAutoFit/>
          </a:bodyPr>
          <a:lstStyle/>
          <a:p>
            <a:pPr algn="just"/>
            <a:r>
              <a:rPr lang="it-IT" sz="2200" b="1" i="1" dirty="0">
                <a:latin typeface="Comic Sans MS" panose="030F0702030302020204" pitchFamily="66" charset="0"/>
              </a:rPr>
              <a:t>PATATE ‘MBACCHIUSE</a:t>
            </a:r>
            <a:endParaRPr lang="it-IT" sz="2200" dirty="0">
              <a:latin typeface="Comic Sans MS" panose="030F0702030302020204" pitchFamily="66" charset="0"/>
            </a:endParaRPr>
          </a:p>
        </p:txBody>
      </p:sp>
      <p:pic>
        <p:nvPicPr>
          <p:cNvPr id="13314" name="Picture 2" descr="https://blog.giallozafferano.it/inventaricette/wp-content/uploads/2016/02/gateau-patate-napoletano-fb.jpg"/>
          <p:cNvPicPr>
            <a:picLocks noChangeAspect="1" noChangeArrowheads="1"/>
          </p:cNvPicPr>
          <p:nvPr/>
        </p:nvPicPr>
        <p:blipFill>
          <a:blip r:embed="rId3" cstate="print"/>
          <a:srcRect t="7131" b="7636"/>
          <a:stretch>
            <a:fillRect/>
          </a:stretch>
        </p:blipFill>
        <p:spPr bwMode="auto">
          <a:xfrm>
            <a:off x="5743574" y="3468976"/>
            <a:ext cx="3976158" cy="3389024"/>
          </a:xfrm>
          <a:prstGeom prst="rect">
            <a:avLst/>
          </a:prstGeom>
          <a:noFill/>
        </p:spPr>
      </p:pic>
      <p:pic>
        <p:nvPicPr>
          <p:cNvPr id="13316" name="Picture 4" descr="http://scibosnian.com/wp-content/uploads/2017/07/Gnocchi_3.jpg"/>
          <p:cNvPicPr>
            <a:picLocks noChangeAspect="1" noChangeArrowheads="1"/>
          </p:cNvPicPr>
          <p:nvPr/>
        </p:nvPicPr>
        <p:blipFill>
          <a:blip r:embed="rId4" cstate="print"/>
          <a:srcRect t="3702"/>
          <a:stretch>
            <a:fillRect/>
          </a:stretch>
        </p:blipFill>
        <p:spPr bwMode="auto">
          <a:xfrm>
            <a:off x="6697132" y="112927"/>
            <a:ext cx="4885268" cy="3273740"/>
          </a:xfrm>
          <a:prstGeom prst="rect">
            <a:avLst/>
          </a:prstGeom>
          <a:noFill/>
        </p:spPr>
      </p:pic>
      <p:sp>
        <p:nvSpPr>
          <p:cNvPr id="9" name="Rettangolo 8"/>
          <p:cNvSpPr/>
          <p:nvPr/>
        </p:nvSpPr>
        <p:spPr>
          <a:xfrm>
            <a:off x="0" y="103668"/>
            <a:ext cx="4986867" cy="646331"/>
          </a:xfrm>
          <a:prstGeom prst="rect">
            <a:avLst/>
          </a:prstGeom>
        </p:spPr>
        <p:txBody>
          <a:bodyPr wrap="square">
            <a:spAutoFit/>
          </a:bodyPr>
          <a:lstStyle/>
          <a:p>
            <a:pPr algn="ctr"/>
            <a:r>
              <a:rPr lang="en-US" sz="3600" dirty="0">
                <a:solidFill>
                  <a:srgbClr val="FF0000"/>
                </a:solidFill>
                <a:latin typeface="Comic Sans MS" panose="030F0702030302020204" pitchFamily="66" charset="0"/>
              </a:rPr>
              <a:t>SILA POTATOES</a:t>
            </a:r>
          </a:p>
        </p:txBody>
      </p:sp>
      <p:pic>
        <p:nvPicPr>
          <p:cNvPr id="28677" name="Picture 5" descr="Risultati immagini per smile slurp"/>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4524374" y="1857666"/>
            <a:ext cx="2375959" cy="1783001"/>
          </a:xfrm>
          <a:prstGeom prst="rect">
            <a:avLst/>
          </a:prstGeom>
          <a:noFill/>
        </p:spPr>
      </p:pic>
    </p:spTree>
    <p:extLst>
      <p:ext uri="{BB962C8B-B14F-4D97-AF65-F5344CB8AC3E}">
        <p14:creationId xmlns:p14="http://schemas.microsoft.com/office/powerpoint/2010/main" val="48787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8677"/>
                                        </p:tgtEl>
                                        <p:attrNameLst>
                                          <p:attrName>style.visibility</p:attrName>
                                        </p:attrNameLst>
                                      </p:cBhvr>
                                      <p:to>
                                        <p:strVal val="visible"/>
                                      </p:to>
                                    </p:set>
                                    <p:anim calcmode="lin" valueType="num">
                                      <p:cBhvr>
                                        <p:cTn id="7" dur="1000" fill="hold"/>
                                        <p:tgtEl>
                                          <p:spTgt spid="28677"/>
                                        </p:tgtEl>
                                        <p:attrNameLst>
                                          <p:attrName>ppt_w</p:attrName>
                                        </p:attrNameLst>
                                      </p:cBhvr>
                                      <p:tavLst>
                                        <p:tav tm="0">
                                          <p:val>
                                            <p:strVal val="#ppt_w*0.70"/>
                                          </p:val>
                                        </p:tav>
                                        <p:tav tm="100000">
                                          <p:val>
                                            <p:strVal val="#ppt_w"/>
                                          </p:val>
                                        </p:tav>
                                      </p:tavLst>
                                    </p:anim>
                                    <p:anim calcmode="lin" valueType="num">
                                      <p:cBhvr>
                                        <p:cTn id="8" dur="1000" fill="hold"/>
                                        <p:tgtEl>
                                          <p:spTgt spid="28677"/>
                                        </p:tgtEl>
                                        <p:attrNameLst>
                                          <p:attrName>ppt_h</p:attrName>
                                        </p:attrNameLst>
                                      </p:cBhvr>
                                      <p:tavLst>
                                        <p:tav tm="0">
                                          <p:val>
                                            <p:strVal val="#ppt_h"/>
                                          </p:val>
                                        </p:tav>
                                        <p:tav tm="100000">
                                          <p:val>
                                            <p:strVal val="#ppt_h"/>
                                          </p:val>
                                        </p:tav>
                                      </p:tavLst>
                                    </p:anim>
                                    <p:animEffect transition="in" filter="fade">
                                      <p:cBhvr>
                                        <p:cTn id="9" dur="1000"/>
                                        <p:tgtEl>
                                          <p:spTgt spid="286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www.latteriadelsole-shoponline.it/images/cipolla_trope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57237" y="3699933"/>
            <a:ext cx="4462355" cy="3158067"/>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151264" y="137713"/>
            <a:ext cx="5477300" cy="3170099"/>
          </a:xfrm>
          <a:prstGeom prst="rect">
            <a:avLst/>
          </a:prstGeom>
        </p:spPr>
        <p:txBody>
          <a:bodyPr wrap="square">
            <a:spAutoFit/>
          </a:bodyPr>
          <a:lstStyle/>
          <a:p>
            <a:pPr algn="ctr"/>
            <a:r>
              <a:rPr lang="en-US" sz="3600" dirty="0">
                <a:solidFill>
                  <a:srgbClr val="FF0000"/>
                </a:solidFill>
                <a:latin typeface="Comic Sans MS" panose="030F0702030302020204" pitchFamily="66" charset="0"/>
              </a:rPr>
              <a:t>RED ONION – TROPEA</a:t>
            </a:r>
          </a:p>
          <a:p>
            <a:pPr algn="just"/>
            <a:endParaRPr lang="en-US" dirty="0">
              <a:latin typeface="Comic Sans MS" panose="030F0702030302020204" pitchFamily="66" charset="0"/>
            </a:endParaRPr>
          </a:p>
          <a:p>
            <a:pPr algn="just"/>
            <a:r>
              <a:rPr lang="en-US" sz="2000" dirty="0">
                <a:latin typeface="Comic Sans MS" panose="030F0702030302020204" pitchFamily="66" charset="0"/>
              </a:rPr>
              <a:t>90% water, 1% protein, very few fats and important mineral elements (potassium, calcium and phosphorus). </a:t>
            </a:r>
          </a:p>
          <a:p>
            <a:pPr algn="just"/>
            <a:endParaRPr lang="en-US" dirty="0">
              <a:latin typeface="Comic Sans MS" panose="030F0702030302020204" pitchFamily="66" charset="0"/>
            </a:endParaRPr>
          </a:p>
          <a:p>
            <a:pPr algn="just"/>
            <a:r>
              <a:rPr lang="en-US" sz="2200" b="1" dirty="0">
                <a:latin typeface="Comic Sans MS" panose="030F0702030302020204" pitchFamily="66" charset="0"/>
              </a:rPr>
              <a:t>Why is it red?</a:t>
            </a:r>
          </a:p>
          <a:p>
            <a:pPr algn="just"/>
            <a:endParaRPr lang="en-US" sz="1000" dirty="0"/>
          </a:p>
          <a:p>
            <a:pPr algn="just"/>
            <a:r>
              <a:rPr lang="en-US" dirty="0">
                <a:latin typeface="Comic Sans MS" panose="030F0702030302020204" pitchFamily="66" charset="0"/>
              </a:rPr>
              <a:t>	&gt;&gt; Because it is rich in </a:t>
            </a:r>
            <a:r>
              <a:rPr lang="en-US" b="1" i="1" dirty="0" err="1">
                <a:latin typeface="Comic Sans MS" panose="030F0702030302020204" pitchFamily="66" charset="0"/>
              </a:rPr>
              <a:t>anthocyanins</a:t>
            </a:r>
            <a:endParaRPr lang="en-US" b="1" i="1" dirty="0">
              <a:latin typeface="Comic Sans MS" panose="030F0702030302020204" pitchFamily="66" charset="0"/>
            </a:endParaRPr>
          </a:p>
          <a:p>
            <a:pPr algn="just"/>
            <a:endParaRPr lang="it-IT" dirty="0">
              <a:latin typeface="Comic Sans MS" panose="030F0702030302020204" pitchFamily="66" charset="0"/>
            </a:endParaRPr>
          </a:p>
        </p:txBody>
      </p:sp>
      <p:pic>
        <p:nvPicPr>
          <p:cNvPr id="4098" name="Picture 2" descr="Risultati immagini per trop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39313"/>
            <a:ext cx="5840036" cy="436733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isultati immagini per cipolla trope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4297" y="4162567"/>
            <a:ext cx="5329579" cy="24784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ttps://www.lattenews.it/files/2015/04/en_IGP_4c.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5746" y="2393503"/>
            <a:ext cx="2932112" cy="2932113"/>
          </a:xfrm>
          <a:prstGeom prst="rect">
            <a:avLst/>
          </a:prstGeom>
          <a:noFill/>
          <a:extLst>
            <a:ext uri="{909E8E84-426E-40DD-AFC4-6F175D3DCCD1}">
              <a14:hiddenFill xmlns:a14="http://schemas.microsoft.com/office/drawing/2010/main">
                <a:solidFill>
                  <a:srgbClr val="FFFFFF"/>
                </a:solidFill>
              </a14:hiddenFill>
            </a:ext>
          </a:extLst>
        </p:spPr>
      </p:pic>
      <p:sp>
        <p:nvSpPr>
          <p:cNvPr id="7" name="Rettangolo 6"/>
          <p:cNvSpPr/>
          <p:nvPr/>
        </p:nvSpPr>
        <p:spPr>
          <a:xfrm>
            <a:off x="152400" y="3157286"/>
            <a:ext cx="4885267" cy="430887"/>
          </a:xfrm>
          <a:prstGeom prst="rect">
            <a:avLst/>
          </a:prstGeom>
        </p:spPr>
        <p:txBody>
          <a:bodyPr wrap="square">
            <a:spAutoFit/>
          </a:bodyPr>
          <a:lstStyle/>
          <a:p>
            <a:pPr algn="just"/>
            <a:r>
              <a:rPr lang="en-US" sz="2200" b="1" dirty="0">
                <a:latin typeface="Comic Sans MS" panose="030F0702030302020204" pitchFamily="66" charset="0"/>
              </a:rPr>
              <a:t>It grows better in a draining soil</a:t>
            </a:r>
            <a:endParaRPr lang="it-IT" sz="2200" b="1" dirty="0">
              <a:latin typeface="Comic Sans MS" panose="030F0702030302020204" pitchFamily="66" charset="0"/>
            </a:endParaRPr>
          </a:p>
        </p:txBody>
      </p:sp>
    </p:spTree>
    <p:extLst>
      <p:ext uri="{BB962C8B-B14F-4D97-AF65-F5344CB8AC3E}">
        <p14:creationId xmlns:p14="http://schemas.microsoft.com/office/powerpoint/2010/main" val="8636403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7125814" y="440125"/>
            <a:ext cx="3922295" cy="646331"/>
          </a:xfrm>
          <a:prstGeom prst="rect">
            <a:avLst/>
          </a:prstGeom>
        </p:spPr>
        <p:txBody>
          <a:bodyPr wrap="square">
            <a:spAutoFit/>
          </a:bodyPr>
          <a:lstStyle/>
          <a:p>
            <a:pPr algn="ctr"/>
            <a:r>
              <a:rPr lang="it-IT" sz="3600" dirty="0">
                <a:solidFill>
                  <a:srgbClr val="FF0000"/>
                </a:solidFill>
                <a:latin typeface="Comic Sans MS" panose="030F0702030302020204" pitchFamily="66" charset="0"/>
              </a:rPr>
              <a:t>CITRUS FRUITS</a:t>
            </a:r>
          </a:p>
        </p:txBody>
      </p:sp>
      <p:sp>
        <p:nvSpPr>
          <p:cNvPr id="5" name="Rettangolo 4"/>
          <p:cNvSpPr/>
          <p:nvPr/>
        </p:nvSpPr>
        <p:spPr>
          <a:xfrm>
            <a:off x="677333" y="2878943"/>
            <a:ext cx="3748235" cy="553998"/>
          </a:xfrm>
          <a:prstGeom prst="rect">
            <a:avLst/>
          </a:prstGeom>
        </p:spPr>
        <p:txBody>
          <a:bodyPr wrap="square">
            <a:spAutoFit/>
          </a:bodyPr>
          <a:lstStyle/>
          <a:p>
            <a:pPr algn="ctr"/>
            <a:r>
              <a:rPr lang="it-IT" sz="3000" b="1" dirty="0">
                <a:solidFill>
                  <a:schemeClr val="accent4">
                    <a:lumMod val="50000"/>
                  </a:schemeClr>
                </a:solidFill>
                <a:latin typeface="Comic Sans MS" panose="030F0702030302020204" pitchFamily="66" charset="0"/>
              </a:rPr>
              <a:t>&gt;&gt; BERGAMOT</a:t>
            </a:r>
          </a:p>
        </p:txBody>
      </p:sp>
      <p:sp>
        <p:nvSpPr>
          <p:cNvPr id="6" name="Rettangolo 5"/>
          <p:cNvSpPr/>
          <p:nvPr/>
        </p:nvSpPr>
        <p:spPr>
          <a:xfrm>
            <a:off x="922868" y="4025593"/>
            <a:ext cx="4179424" cy="553998"/>
          </a:xfrm>
          <a:prstGeom prst="rect">
            <a:avLst/>
          </a:prstGeom>
        </p:spPr>
        <p:txBody>
          <a:bodyPr wrap="square">
            <a:spAutoFit/>
          </a:bodyPr>
          <a:lstStyle/>
          <a:p>
            <a:pPr algn="ctr"/>
            <a:r>
              <a:rPr lang="it-IT" sz="3000" b="1" dirty="0">
                <a:solidFill>
                  <a:schemeClr val="accent6">
                    <a:lumMod val="75000"/>
                  </a:schemeClr>
                </a:solidFill>
                <a:latin typeface="Comic Sans MS" panose="030F0702030302020204" pitchFamily="66" charset="0"/>
              </a:rPr>
              <a:t>&gt;&gt; CEDAR</a:t>
            </a:r>
          </a:p>
        </p:txBody>
      </p:sp>
      <p:sp>
        <p:nvSpPr>
          <p:cNvPr id="7" name="Rettangolo 6"/>
          <p:cNvSpPr/>
          <p:nvPr/>
        </p:nvSpPr>
        <p:spPr>
          <a:xfrm>
            <a:off x="211666" y="1545341"/>
            <a:ext cx="4225629" cy="553998"/>
          </a:xfrm>
          <a:prstGeom prst="rect">
            <a:avLst/>
          </a:prstGeom>
        </p:spPr>
        <p:txBody>
          <a:bodyPr wrap="square">
            <a:spAutoFit/>
          </a:bodyPr>
          <a:lstStyle/>
          <a:p>
            <a:pPr algn="ctr"/>
            <a:r>
              <a:rPr lang="it-IT" sz="3000" b="1" dirty="0">
                <a:solidFill>
                  <a:srgbClr val="FF3300"/>
                </a:solidFill>
                <a:latin typeface="Comic Sans MS" panose="030F0702030302020204" pitchFamily="66" charset="0"/>
              </a:rPr>
              <a:t>&gt;&gt; CLEMENTINE</a:t>
            </a:r>
          </a:p>
        </p:txBody>
      </p:sp>
      <p:pic>
        <p:nvPicPr>
          <p:cNvPr id="10242" name="Picture 2" descr="https://ca-times.brightspotcdn.com/dims4/default/de2e2a2/2147483647/strip/true/crop/1800x1216+0+0/resize/840x567!/quality/90/?url=https%3A%2F%2Fca-times.brightspotcdn.com%2F76%2F1d%2Fdf0553974f18a318fc6b2ccba8e0%2Fcitrus.jpg"/>
          <p:cNvPicPr>
            <a:picLocks noChangeAspect="1" noChangeArrowheads="1"/>
          </p:cNvPicPr>
          <p:nvPr/>
        </p:nvPicPr>
        <p:blipFill>
          <a:blip r:embed="rId2"/>
          <a:srcRect/>
          <a:stretch>
            <a:fillRect/>
          </a:stretch>
        </p:blipFill>
        <p:spPr bwMode="auto">
          <a:xfrm>
            <a:off x="4611199" y="1333500"/>
            <a:ext cx="7580801" cy="5117040"/>
          </a:xfrm>
          <a:prstGeom prst="rect">
            <a:avLst/>
          </a:prstGeom>
          <a:noFill/>
        </p:spPr>
      </p:pic>
      <p:sp>
        <p:nvSpPr>
          <p:cNvPr id="8" name="Rettangolo 7"/>
          <p:cNvSpPr/>
          <p:nvPr/>
        </p:nvSpPr>
        <p:spPr>
          <a:xfrm>
            <a:off x="550334" y="5561817"/>
            <a:ext cx="2963333" cy="830997"/>
          </a:xfrm>
          <a:prstGeom prst="rect">
            <a:avLst/>
          </a:prstGeom>
        </p:spPr>
        <p:txBody>
          <a:bodyPr wrap="square">
            <a:spAutoFit/>
          </a:bodyPr>
          <a:lstStyle/>
          <a:p>
            <a:pPr algn="just"/>
            <a:r>
              <a:rPr lang="en-US" sz="2400" b="1" dirty="0">
                <a:latin typeface="Comic Sans MS" panose="030F0702030302020204" pitchFamily="66" charset="0"/>
              </a:rPr>
              <a:t>They grow better in an alluvial soil</a:t>
            </a:r>
            <a:endParaRPr lang="it-IT" sz="2400" b="1" dirty="0">
              <a:latin typeface="Comic Sans MS" panose="030F0702030302020204" pitchFamily="66" charset="0"/>
            </a:endParaRPr>
          </a:p>
        </p:txBody>
      </p:sp>
    </p:spTree>
    <p:extLst>
      <p:ext uri="{BB962C8B-B14F-4D97-AF65-F5344CB8AC3E}">
        <p14:creationId xmlns:p14="http://schemas.microsoft.com/office/powerpoint/2010/main" val="33146064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www.beautytester.it/wp-content/uploads/2018/05/Dior-migliori-profumi-donna.jpg"/>
          <p:cNvPicPr>
            <a:picLocks noChangeAspect="1" noChangeArrowheads="1"/>
          </p:cNvPicPr>
          <p:nvPr/>
        </p:nvPicPr>
        <p:blipFill>
          <a:blip r:embed="rId2"/>
          <a:srcRect t="35052"/>
          <a:stretch>
            <a:fillRect/>
          </a:stretch>
        </p:blipFill>
        <p:spPr bwMode="auto">
          <a:xfrm>
            <a:off x="638175" y="2649789"/>
            <a:ext cx="5440892" cy="2006839"/>
          </a:xfrm>
          <a:prstGeom prst="rect">
            <a:avLst/>
          </a:prstGeom>
          <a:noFill/>
        </p:spPr>
      </p:pic>
      <p:sp>
        <p:nvSpPr>
          <p:cNvPr id="4" name="Rettangolo 3"/>
          <p:cNvSpPr/>
          <p:nvPr/>
        </p:nvSpPr>
        <p:spPr>
          <a:xfrm>
            <a:off x="421106" y="84950"/>
            <a:ext cx="5342020" cy="646331"/>
          </a:xfrm>
          <a:prstGeom prst="rect">
            <a:avLst/>
          </a:prstGeom>
        </p:spPr>
        <p:txBody>
          <a:bodyPr wrap="square">
            <a:spAutoFit/>
          </a:bodyPr>
          <a:lstStyle/>
          <a:p>
            <a:pPr algn="ctr"/>
            <a:r>
              <a:rPr lang="it-IT" sz="3600" dirty="0">
                <a:solidFill>
                  <a:srgbClr val="FF0000"/>
                </a:solidFill>
                <a:latin typeface="Comic Sans MS" panose="030F0702030302020204" pitchFamily="66" charset="0"/>
              </a:rPr>
              <a:t>THE BERGAMOT</a:t>
            </a:r>
          </a:p>
        </p:txBody>
      </p:sp>
      <p:sp>
        <p:nvSpPr>
          <p:cNvPr id="5" name="Rettangolo 4"/>
          <p:cNvSpPr/>
          <p:nvPr/>
        </p:nvSpPr>
        <p:spPr>
          <a:xfrm>
            <a:off x="288757" y="731281"/>
            <a:ext cx="5739510" cy="2354491"/>
          </a:xfrm>
          <a:prstGeom prst="rect">
            <a:avLst/>
          </a:prstGeom>
        </p:spPr>
        <p:txBody>
          <a:bodyPr wrap="square">
            <a:spAutoFit/>
          </a:bodyPr>
          <a:lstStyle/>
          <a:p>
            <a:pPr algn="just"/>
            <a:r>
              <a:rPr lang="en-US" sz="2200" dirty="0">
                <a:latin typeface="Comic Sans MS" panose="030F0702030302020204" pitchFamily="66" charset="0"/>
              </a:rPr>
              <a:t>The Bergamot (</a:t>
            </a:r>
            <a:r>
              <a:rPr lang="en-US" sz="2200" i="1" dirty="0">
                <a:latin typeface="Comic Sans MS" panose="030F0702030302020204" pitchFamily="66" charset="0"/>
              </a:rPr>
              <a:t>Citrus </a:t>
            </a:r>
            <a:r>
              <a:rPr lang="en-US" sz="2200" i="1" dirty="0" err="1">
                <a:latin typeface="Comic Sans MS" panose="030F0702030302020204" pitchFamily="66" charset="0"/>
              </a:rPr>
              <a:t>bergamia</a:t>
            </a:r>
            <a:r>
              <a:rPr lang="en-US" sz="2200" dirty="0">
                <a:latin typeface="Comic Sans MS" panose="030F0702030302020204" pitchFamily="66" charset="0"/>
              </a:rPr>
              <a:t>) is a yellow-skinned fruit. </a:t>
            </a:r>
          </a:p>
          <a:p>
            <a:pPr algn="just"/>
            <a:endParaRPr lang="en-US" sz="1500" dirty="0">
              <a:latin typeface="Comic Sans MS" panose="030F0702030302020204" pitchFamily="66" charset="0"/>
            </a:endParaRPr>
          </a:p>
          <a:p>
            <a:pPr algn="just"/>
            <a:r>
              <a:rPr lang="en-US" sz="2200" dirty="0">
                <a:latin typeface="Comic Sans MS" panose="030F0702030302020204" pitchFamily="66" charset="0"/>
              </a:rPr>
              <a:t>The production of Bergamot in the province of Reggio is 80% of the world production. </a:t>
            </a:r>
          </a:p>
          <a:p>
            <a:pPr algn="just"/>
            <a:endParaRPr lang="en-US" sz="2200" dirty="0">
              <a:latin typeface="Comic Sans MS" panose="030F0702030302020204" pitchFamily="66" charset="0"/>
            </a:endParaRPr>
          </a:p>
        </p:txBody>
      </p:sp>
      <p:pic>
        <p:nvPicPr>
          <p:cNvPr id="2050" name="Picture 2" descr="https://wips.plug.it/cips/buonissimo.org/cms/2013/04/bergamotto-caratteristiche-e-ricette.jpg?w=713&amp;a=c&amp;h=407"/>
          <p:cNvPicPr>
            <a:picLocks noChangeAspect="1" noChangeArrowheads="1"/>
          </p:cNvPicPr>
          <p:nvPr/>
        </p:nvPicPr>
        <p:blipFill>
          <a:blip r:embed="rId3"/>
          <a:srcRect/>
          <a:stretch>
            <a:fillRect/>
          </a:stretch>
        </p:blipFill>
        <p:spPr bwMode="auto">
          <a:xfrm>
            <a:off x="6197600" y="0"/>
            <a:ext cx="5863772" cy="3473225"/>
          </a:xfrm>
          <a:prstGeom prst="rect">
            <a:avLst/>
          </a:prstGeom>
          <a:noFill/>
        </p:spPr>
      </p:pic>
      <p:pic>
        <p:nvPicPr>
          <p:cNvPr id="2052" name="Picture 4" descr="https://cs.ilgiardinodeilibri.it/data/img/bergamotto.jpg"/>
          <p:cNvPicPr>
            <a:picLocks noChangeAspect="1" noChangeArrowheads="1"/>
          </p:cNvPicPr>
          <p:nvPr/>
        </p:nvPicPr>
        <p:blipFill>
          <a:blip r:embed="rId4"/>
          <a:srcRect t="11374" r="13665"/>
          <a:stretch>
            <a:fillRect/>
          </a:stretch>
        </p:blipFill>
        <p:spPr bwMode="auto">
          <a:xfrm>
            <a:off x="7061200" y="3230402"/>
            <a:ext cx="5130800" cy="3627597"/>
          </a:xfrm>
          <a:prstGeom prst="rect">
            <a:avLst/>
          </a:prstGeom>
          <a:noFill/>
        </p:spPr>
      </p:pic>
      <p:pic>
        <p:nvPicPr>
          <p:cNvPr id="7" name="Picture 2" descr="https://i2.wp.com/www.italianfoodsecrets.it/wp-content/uploads/2015/01/en_AOP_4c-DOP-inglese.png?resize=300%2C300"/>
          <p:cNvPicPr>
            <a:picLocks noChangeAspect="1" noChangeArrowheads="1"/>
          </p:cNvPicPr>
          <p:nvPr/>
        </p:nvPicPr>
        <p:blipFill>
          <a:blip r:embed="rId5"/>
          <a:srcRect/>
          <a:stretch>
            <a:fillRect/>
          </a:stretch>
        </p:blipFill>
        <p:spPr bwMode="auto">
          <a:xfrm>
            <a:off x="9687508" y="2394080"/>
            <a:ext cx="2504492" cy="2504492"/>
          </a:xfrm>
          <a:prstGeom prst="rect">
            <a:avLst/>
          </a:prstGeom>
          <a:noFill/>
        </p:spPr>
      </p:pic>
      <p:pic>
        <p:nvPicPr>
          <p:cNvPr id="9220" name="Picture 4" descr="https://www.essenzabergamotto.com/wp-content/uploads/2014/11/olio-essenziale-di-bergamotto.jpg"/>
          <p:cNvPicPr>
            <a:picLocks noChangeAspect="1" noChangeArrowheads="1"/>
          </p:cNvPicPr>
          <p:nvPr/>
        </p:nvPicPr>
        <p:blipFill>
          <a:blip r:embed="rId6"/>
          <a:srcRect/>
          <a:stretch>
            <a:fillRect/>
          </a:stretch>
        </p:blipFill>
        <p:spPr bwMode="auto">
          <a:xfrm>
            <a:off x="3928533" y="4690262"/>
            <a:ext cx="2844800" cy="2167738"/>
          </a:xfrm>
          <a:prstGeom prst="rect">
            <a:avLst/>
          </a:prstGeom>
          <a:noFill/>
        </p:spPr>
      </p:pic>
      <p:pic>
        <p:nvPicPr>
          <p:cNvPr id="9222" name="Picture 6" descr="Immagine correlata"/>
          <p:cNvPicPr>
            <a:picLocks noChangeAspect="1" noChangeArrowheads="1"/>
          </p:cNvPicPr>
          <p:nvPr/>
        </p:nvPicPr>
        <p:blipFill>
          <a:blip r:embed="rId7"/>
          <a:srcRect/>
          <a:stretch>
            <a:fillRect/>
          </a:stretch>
        </p:blipFill>
        <p:spPr bwMode="auto">
          <a:xfrm>
            <a:off x="570442" y="4675982"/>
            <a:ext cx="2909358" cy="2182018"/>
          </a:xfrm>
          <a:prstGeom prst="rect">
            <a:avLst/>
          </a:prstGeom>
          <a:noFill/>
        </p:spPr>
      </p:pic>
    </p:spTree>
    <p:extLst>
      <p:ext uri="{BB962C8B-B14F-4D97-AF65-F5344CB8AC3E}">
        <p14:creationId xmlns:p14="http://schemas.microsoft.com/office/powerpoint/2010/main" val="16168996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9584267" y="545797"/>
            <a:ext cx="2133599" cy="1200329"/>
          </a:xfrm>
          <a:prstGeom prst="rect">
            <a:avLst/>
          </a:prstGeom>
        </p:spPr>
        <p:txBody>
          <a:bodyPr wrap="square">
            <a:spAutoFit/>
          </a:bodyPr>
          <a:lstStyle/>
          <a:p>
            <a:r>
              <a:rPr lang="it-IT" sz="3600" dirty="0">
                <a:solidFill>
                  <a:srgbClr val="FF0000"/>
                </a:solidFill>
                <a:latin typeface="Comic Sans MS" panose="030F0702030302020204" pitchFamily="66" charset="0"/>
              </a:rPr>
              <a:t>THE </a:t>
            </a:r>
          </a:p>
          <a:p>
            <a:r>
              <a:rPr lang="it-IT" sz="3600" dirty="0">
                <a:solidFill>
                  <a:srgbClr val="FF0000"/>
                </a:solidFill>
                <a:latin typeface="Comic Sans MS" panose="030F0702030302020204" pitchFamily="66" charset="0"/>
              </a:rPr>
              <a:t>CEDAR</a:t>
            </a:r>
          </a:p>
        </p:txBody>
      </p:sp>
      <p:pic>
        <p:nvPicPr>
          <p:cNvPr id="1028" name="Picture 4" descr="http://www.cedraltassoni.it/sites/tassoni/files/rubriche/Cedro.jpg"/>
          <p:cNvPicPr>
            <a:picLocks noChangeAspect="1" noChangeArrowheads="1"/>
          </p:cNvPicPr>
          <p:nvPr/>
        </p:nvPicPr>
        <p:blipFill>
          <a:blip r:embed="rId2"/>
          <a:srcRect r="8734" b="7566"/>
          <a:stretch>
            <a:fillRect/>
          </a:stretch>
        </p:blipFill>
        <p:spPr bwMode="auto">
          <a:xfrm>
            <a:off x="4397088" y="0"/>
            <a:ext cx="4756725" cy="4034367"/>
          </a:xfrm>
          <a:prstGeom prst="rect">
            <a:avLst/>
          </a:prstGeom>
          <a:noFill/>
        </p:spPr>
      </p:pic>
      <p:sp>
        <p:nvSpPr>
          <p:cNvPr id="4" name="Rectangle 1"/>
          <p:cNvSpPr>
            <a:spLocks noChangeArrowheads="1"/>
          </p:cNvSpPr>
          <p:nvPr/>
        </p:nvSpPr>
        <p:spPr bwMode="auto">
          <a:xfrm>
            <a:off x="270935" y="396171"/>
            <a:ext cx="4013198" cy="2369880"/>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it-IT" sz="2200" dirty="0" err="1">
                <a:latin typeface="Comic Sans MS" panose="030F0702030302020204" pitchFamily="66" charset="0"/>
              </a:rPr>
              <a:t>It</a:t>
            </a:r>
            <a:r>
              <a:rPr lang="it-IT" sz="2200" dirty="0">
                <a:latin typeface="Comic Sans MS" panose="030F0702030302020204" pitchFamily="66" charset="0"/>
              </a:rPr>
              <a:t> </a:t>
            </a:r>
            <a:r>
              <a:rPr lang="it-IT" sz="2200" dirty="0" err="1">
                <a:latin typeface="Comic Sans MS" panose="030F0702030302020204" pitchFamily="66" charset="0"/>
              </a:rPr>
              <a:t>is</a:t>
            </a:r>
            <a:r>
              <a:rPr lang="it-IT" sz="2200" dirty="0">
                <a:latin typeface="Comic Sans MS" panose="030F0702030302020204" pitchFamily="66" charset="0"/>
              </a:rPr>
              <a:t> the </a:t>
            </a:r>
            <a:r>
              <a:rPr lang="it-IT" sz="2200" dirty="0" err="1">
                <a:latin typeface="Comic Sans MS" panose="030F0702030302020204" pitchFamily="66" charset="0"/>
              </a:rPr>
              <a:t>most</a:t>
            </a:r>
            <a:r>
              <a:rPr lang="it-IT" sz="2200" dirty="0">
                <a:latin typeface="Comic Sans MS" panose="030F0702030302020204" pitchFamily="66" charset="0"/>
              </a:rPr>
              <a:t> </a:t>
            </a:r>
            <a:r>
              <a:rPr lang="it-IT" sz="2200" dirty="0" err="1">
                <a:latin typeface="Comic Sans MS" panose="030F0702030302020204" pitchFamily="66" charset="0"/>
              </a:rPr>
              <a:t>precious</a:t>
            </a:r>
            <a:r>
              <a:rPr lang="it-IT" sz="2200" dirty="0">
                <a:latin typeface="Comic Sans MS" panose="030F0702030302020204" pitchFamily="66" charset="0"/>
              </a:rPr>
              <a:t> </a:t>
            </a:r>
            <a:r>
              <a:rPr lang="it-IT" sz="2200" dirty="0" err="1">
                <a:latin typeface="Comic Sans MS" panose="030F0702030302020204" pitchFamily="66" charset="0"/>
              </a:rPr>
              <a:t>fruit</a:t>
            </a:r>
            <a:r>
              <a:rPr lang="it-IT" sz="2200" dirty="0">
                <a:latin typeface="Comic Sans MS" panose="030F0702030302020204" pitchFamily="66" charset="0"/>
              </a:rPr>
              <a:t> for the </a:t>
            </a:r>
            <a:r>
              <a:rPr lang="it-IT" sz="2200" b="1" dirty="0" err="1">
                <a:latin typeface="Comic Sans MS" panose="030F0702030302020204" pitchFamily="66" charset="0"/>
              </a:rPr>
              <a:t>Jewish</a:t>
            </a:r>
            <a:r>
              <a:rPr lang="it-IT" sz="2200" dirty="0">
                <a:latin typeface="Comic Sans MS" panose="030F0702030302020204" pitchFamily="66" charset="0"/>
              </a:rPr>
              <a:t> </a:t>
            </a:r>
            <a:r>
              <a:rPr lang="it-IT" sz="2200" dirty="0" err="1">
                <a:latin typeface="Comic Sans MS" panose="030F0702030302020204" pitchFamily="66" charset="0"/>
              </a:rPr>
              <a:t>religion</a:t>
            </a:r>
            <a:r>
              <a:rPr lang="it-IT" sz="2200" dirty="0">
                <a:latin typeface="Comic Sans MS" panose="030F0702030302020204" pitchFamily="66"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lang="it-IT" sz="2200" dirty="0" err="1">
                <a:latin typeface="Comic Sans MS" panose="030F0702030302020204" pitchFamily="66" charset="0"/>
              </a:rPr>
              <a:t>Every</a:t>
            </a:r>
            <a:r>
              <a:rPr lang="it-IT" sz="2200" dirty="0">
                <a:latin typeface="Comic Sans MS" panose="030F0702030302020204" pitchFamily="66" charset="0"/>
              </a:rPr>
              <a:t> </a:t>
            </a:r>
            <a:r>
              <a:rPr lang="it-IT" sz="2200" dirty="0" err="1">
                <a:latin typeface="Comic Sans MS" panose="030F0702030302020204" pitchFamily="66" charset="0"/>
              </a:rPr>
              <a:t>summer</a:t>
            </a:r>
            <a:r>
              <a:rPr lang="it-IT" sz="2200" dirty="0">
                <a:latin typeface="Comic Sans MS" panose="030F0702030302020204" pitchFamily="66" charset="0"/>
              </a:rPr>
              <a:t>, </a:t>
            </a:r>
            <a:r>
              <a:rPr lang="it-IT" sz="2200" dirty="0" err="1">
                <a:latin typeface="Comic Sans MS" panose="030F0702030302020204" pitchFamily="66" charset="0"/>
              </a:rPr>
              <a:t>rabbis</a:t>
            </a:r>
            <a:r>
              <a:rPr lang="it-IT" sz="2200" dirty="0">
                <a:latin typeface="Comic Sans MS" panose="030F0702030302020204" pitchFamily="66" charset="0"/>
              </a:rPr>
              <a:t> </a:t>
            </a:r>
            <a:r>
              <a:rPr lang="it-IT" sz="2200" dirty="0" err="1">
                <a:latin typeface="Comic Sans MS" panose="030F0702030302020204" pitchFamily="66" charset="0"/>
              </a:rPr>
              <a:t>meet</a:t>
            </a:r>
            <a:r>
              <a:rPr lang="it-IT" sz="2200" dirty="0">
                <a:latin typeface="Comic Sans MS" panose="030F0702030302020204" pitchFamily="66" charset="0"/>
              </a:rPr>
              <a:t> in Santa Maria del Cedro to </a:t>
            </a:r>
            <a:r>
              <a:rPr lang="it-IT" sz="2200" dirty="0" err="1">
                <a:latin typeface="Comic Sans MS" panose="030F0702030302020204" pitchFamily="66" charset="0"/>
              </a:rPr>
              <a:t>select</a:t>
            </a:r>
            <a:r>
              <a:rPr lang="it-IT" sz="2200" dirty="0">
                <a:latin typeface="Comic Sans MS" panose="030F0702030302020204" pitchFamily="66" charset="0"/>
              </a:rPr>
              <a:t> </a:t>
            </a:r>
            <a:r>
              <a:rPr lang="it-IT" sz="2200" dirty="0" err="1">
                <a:latin typeface="Comic Sans MS" panose="030F0702030302020204" pitchFamily="66" charset="0"/>
              </a:rPr>
              <a:t>one</a:t>
            </a:r>
            <a:r>
              <a:rPr lang="it-IT" sz="2200" dirty="0">
                <a:latin typeface="Comic Sans MS" panose="030F0702030302020204" pitchFamily="66" charset="0"/>
              </a:rPr>
              <a:t> by </a:t>
            </a:r>
            <a:r>
              <a:rPr lang="it-IT" sz="2200" dirty="0" err="1">
                <a:latin typeface="Comic Sans MS" panose="030F0702030302020204" pitchFamily="66" charset="0"/>
              </a:rPr>
              <a:t>one</a:t>
            </a:r>
            <a:r>
              <a:rPr lang="it-IT" sz="2200" dirty="0">
                <a:latin typeface="Comic Sans MS" panose="030F0702030302020204" pitchFamily="66" charset="0"/>
              </a:rPr>
              <a:t> the best </a:t>
            </a:r>
            <a:r>
              <a:rPr lang="it-IT" sz="2200" dirty="0" err="1">
                <a:latin typeface="Comic Sans MS" panose="030F0702030302020204" pitchFamily="66" charset="0"/>
              </a:rPr>
              <a:t>cedars</a:t>
            </a:r>
            <a:r>
              <a:rPr lang="it-IT" sz="2200" dirty="0">
                <a:latin typeface="Comic Sans MS" panose="030F0702030302020204" pitchFamily="66" charset="0"/>
              </a:rPr>
              <a:t> for </a:t>
            </a:r>
            <a:r>
              <a:rPr lang="it-IT" sz="2200" dirty="0" err="1">
                <a:latin typeface="Comic Sans MS" panose="030F0702030302020204" pitchFamily="66" charset="0"/>
              </a:rPr>
              <a:t>their</a:t>
            </a:r>
            <a:r>
              <a:rPr lang="it-IT" sz="2200" dirty="0">
                <a:latin typeface="Comic Sans MS" panose="030F0702030302020204" pitchFamily="66" charset="0"/>
              </a:rPr>
              <a:t> “</a:t>
            </a:r>
            <a:r>
              <a:rPr lang="it-IT" sz="2200" i="1" dirty="0" err="1">
                <a:latin typeface="Comic Sans MS" panose="030F0702030302020204" pitchFamily="66" charset="0"/>
              </a:rPr>
              <a:t>Tabernacles</a:t>
            </a:r>
            <a:r>
              <a:rPr lang="it-IT" sz="2200" i="1" dirty="0">
                <a:latin typeface="Comic Sans MS" panose="030F0702030302020204" pitchFamily="66" charset="0"/>
              </a:rPr>
              <a:t> </a:t>
            </a:r>
            <a:r>
              <a:rPr lang="it-IT" sz="2200" i="1" dirty="0" err="1">
                <a:latin typeface="Comic Sans MS" panose="030F0702030302020204" pitchFamily="66" charset="0"/>
              </a:rPr>
              <a:t>feast</a:t>
            </a:r>
            <a:r>
              <a:rPr lang="it-IT" sz="2200" dirty="0">
                <a:latin typeface="Comic Sans MS" panose="030F0702030302020204" pitchFamily="66" charset="0"/>
              </a:rPr>
              <a:t>” (</a:t>
            </a:r>
            <a:r>
              <a:rPr lang="it-IT" sz="2200" i="1" dirty="0" err="1">
                <a:latin typeface="Comic Sans MS" panose="030F0702030302020204" pitchFamily="66" charset="0"/>
              </a:rPr>
              <a:t>Sukkoth</a:t>
            </a:r>
            <a:r>
              <a:rPr lang="it-IT" sz="2200" dirty="0">
                <a:latin typeface="Comic Sans MS" panose="030F0702030302020204" pitchFamily="66" charset="0"/>
              </a:rPr>
              <a:t>). </a:t>
            </a:r>
          </a:p>
        </p:txBody>
      </p:sp>
      <p:pic>
        <p:nvPicPr>
          <p:cNvPr id="7" name="Picture 2" descr="Risultati immagini per cedr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7113" y="4148667"/>
            <a:ext cx="2941354" cy="2709333"/>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Immagine correlata"/>
          <p:cNvPicPr>
            <a:picLocks noChangeAspect="1" noChangeArrowheads="1"/>
          </p:cNvPicPr>
          <p:nvPr/>
        </p:nvPicPr>
        <p:blipFill>
          <a:blip r:embed="rId4"/>
          <a:srcRect b="6773"/>
          <a:stretch>
            <a:fillRect/>
          </a:stretch>
        </p:blipFill>
        <p:spPr bwMode="auto">
          <a:xfrm>
            <a:off x="8187267" y="3085464"/>
            <a:ext cx="3869266" cy="3772535"/>
          </a:xfrm>
          <a:prstGeom prst="rect">
            <a:avLst/>
          </a:prstGeom>
          <a:noFill/>
        </p:spPr>
      </p:pic>
      <p:grpSp>
        <p:nvGrpSpPr>
          <p:cNvPr id="3" name="Gruppo 9"/>
          <p:cNvGrpSpPr/>
          <p:nvPr/>
        </p:nvGrpSpPr>
        <p:grpSpPr>
          <a:xfrm>
            <a:off x="6341533" y="5435599"/>
            <a:ext cx="2726267" cy="1134533"/>
            <a:chOff x="6197600" y="5020733"/>
            <a:chExt cx="2861734" cy="1176867"/>
          </a:xfrm>
        </p:grpSpPr>
        <p:sp>
          <p:nvSpPr>
            <p:cNvPr id="9" name="Freccia a destra 8"/>
            <p:cNvSpPr/>
            <p:nvPr/>
          </p:nvSpPr>
          <p:spPr>
            <a:xfrm>
              <a:off x="6197600" y="5020733"/>
              <a:ext cx="2861734" cy="1176867"/>
            </a:xfrm>
            <a:prstGeom prst="rightArrow">
              <a:avLst>
                <a:gd name="adj1" fmla="val 39928"/>
                <a:gd name="adj2" fmla="val 37770"/>
              </a:avLst>
            </a:prstGeom>
            <a:solidFill>
              <a:srgbClr val="FFC000"/>
            </a:solidFill>
            <a:ln>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p:cNvSpPr/>
            <p:nvPr/>
          </p:nvSpPr>
          <p:spPr>
            <a:xfrm>
              <a:off x="6460066" y="5392487"/>
              <a:ext cx="2252133" cy="411965"/>
            </a:xfrm>
            <a:prstGeom prst="rect">
              <a:avLst/>
            </a:prstGeom>
          </p:spPr>
          <p:txBody>
            <a:bodyPr wrap="square">
              <a:spAutoFit/>
            </a:bodyPr>
            <a:lstStyle/>
            <a:p>
              <a:pPr algn="just"/>
              <a:r>
                <a:rPr lang="en-US" sz="2000" b="1" dirty="0">
                  <a:latin typeface="Comic Sans MS" panose="030F0702030302020204" pitchFamily="66" charset="0"/>
                </a:rPr>
                <a:t>Candied cedar</a:t>
              </a:r>
              <a:endParaRPr lang="it-IT" sz="2000" b="1" dirty="0">
                <a:latin typeface="Comic Sans MS" panose="030F0702030302020204" pitchFamily="66" charset="0"/>
              </a:endParaRPr>
            </a:p>
          </p:txBody>
        </p:sp>
      </p:grpSp>
      <p:pic>
        <p:nvPicPr>
          <p:cNvPr id="8196" name="Picture 4" descr="Immagine correlata"/>
          <p:cNvPicPr>
            <a:picLocks noChangeAspect="1" noChangeArrowheads="1"/>
          </p:cNvPicPr>
          <p:nvPr/>
        </p:nvPicPr>
        <p:blipFill>
          <a:blip r:embed="rId5"/>
          <a:srcRect/>
          <a:stretch>
            <a:fillRect/>
          </a:stretch>
        </p:blipFill>
        <p:spPr bwMode="auto">
          <a:xfrm>
            <a:off x="0" y="3303056"/>
            <a:ext cx="4522896" cy="2826811"/>
          </a:xfrm>
          <a:prstGeom prst="rect">
            <a:avLst/>
          </a:prstGeom>
          <a:noFill/>
        </p:spPr>
      </p:pic>
    </p:spTree>
    <p:extLst>
      <p:ext uri="{BB962C8B-B14F-4D97-AF65-F5344CB8AC3E}">
        <p14:creationId xmlns:p14="http://schemas.microsoft.com/office/powerpoint/2010/main" val="15520484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Immagine correlata"/>
          <p:cNvPicPr>
            <a:picLocks noChangeAspect="1" noChangeArrowheads="1"/>
          </p:cNvPicPr>
          <p:nvPr/>
        </p:nvPicPr>
        <p:blipFill>
          <a:blip r:embed="rId2"/>
          <a:srcRect l="4489" b="8720"/>
          <a:stretch>
            <a:fillRect/>
          </a:stretch>
        </p:blipFill>
        <p:spPr bwMode="auto">
          <a:xfrm>
            <a:off x="278434" y="3161227"/>
            <a:ext cx="4471366" cy="3510505"/>
          </a:xfrm>
          <a:prstGeom prst="rect">
            <a:avLst/>
          </a:prstGeom>
          <a:noFill/>
        </p:spPr>
      </p:pic>
      <p:pic>
        <p:nvPicPr>
          <p:cNvPr id="24578" name="Picture 2" descr="https://www.agrumiweb.com/img/cms/arancia-clementina-nova/arance-clementine-nova-agrumiweb-2.jpg"/>
          <p:cNvPicPr>
            <a:picLocks noChangeAspect="1" noChangeArrowheads="1"/>
          </p:cNvPicPr>
          <p:nvPr/>
        </p:nvPicPr>
        <p:blipFill>
          <a:blip r:embed="rId3">
            <a:lum contrast="20000"/>
          </a:blip>
          <a:srcRect/>
          <a:stretch>
            <a:fillRect/>
          </a:stretch>
        </p:blipFill>
        <p:spPr bwMode="auto">
          <a:xfrm>
            <a:off x="6036733" y="0"/>
            <a:ext cx="5774267" cy="3522133"/>
          </a:xfrm>
          <a:prstGeom prst="rect">
            <a:avLst/>
          </a:prstGeom>
          <a:noFill/>
        </p:spPr>
      </p:pic>
      <p:sp>
        <p:nvSpPr>
          <p:cNvPr id="2" name="Rettangolo 1"/>
          <p:cNvSpPr/>
          <p:nvPr/>
        </p:nvSpPr>
        <p:spPr>
          <a:xfrm>
            <a:off x="243114" y="1005805"/>
            <a:ext cx="5514219" cy="1785104"/>
          </a:xfrm>
          <a:prstGeom prst="rect">
            <a:avLst/>
          </a:prstGeom>
        </p:spPr>
        <p:txBody>
          <a:bodyPr wrap="square">
            <a:spAutoFit/>
          </a:bodyPr>
          <a:lstStyle/>
          <a:p>
            <a:r>
              <a:rPr lang="en-US" sz="2200" dirty="0" err="1">
                <a:latin typeface="Comic Sans MS" panose="030F0702030302020204" pitchFamily="66" charset="0"/>
              </a:rPr>
              <a:t>Calabrian</a:t>
            </a:r>
            <a:r>
              <a:rPr lang="en-US" sz="2200" dirty="0">
                <a:latin typeface="Comic Sans MS" panose="030F0702030302020204" pitchFamily="66" charset="0"/>
              </a:rPr>
              <a:t> </a:t>
            </a:r>
            <a:r>
              <a:rPr lang="en-US" sz="2200" dirty="0" err="1">
                <a:latin typeface="Comic Sans MS" panose="030F0702030302020204" pitchFamily="66" charset="0"/>
              </a:rPr>
              <a:t>clementine</a:t>
            </a:r>
            <a:r>
              <a:rPr lang="en-US" sz="2200" dirty="0">
                <a:latin typeface="Comic Sans MS" panose="030F0702030302020204" pitchFamily="66" charset="0"/>
              </a:rPr>
              <a:t> is a fruit product typical of the Region. </a:t>
            </a:r>
          </a:p>
          <a:p>
            <a:r>
              <a:rPr lang="en-US" sz="2200" dirty="0" err="1">
                <a:latin typeface="Comic Sans MS" panose="030F0702030302020204" pitchFamily="66" charset="0"/>
              </a:rPr>
              <a:t>Clementines</a:t>
            </a:r>
            <a:r>
              <a:rPr lang="en-US" sz="2200" dirty="0">
                <a:latin typeface="Comic Sans MS" panose="030F0702030302020204" pitchFamily="66" charset="0"/>
              </a:rPr>
              <a:t> are particularly rich of organic acids and of vitamin C, vitamin A and, vitamin B1, B2 and B3</a:t>
            </a:r>
            <a:r>
              <a:rPr lang="en-US" sz="2200" dirty="0"/>
              <a:t>.</a:t>
            </a:r>
          </a:p>
        </p:txBody>
      </p:sp>
      <p:sp>
        <p:nvSpPr>
          <p:cNvPr id="4" name="Rettangolo 3"/>
          <p:cNvSpPr/>
          <p:nvPr/>
        </p:nvSpPr>
        <p:spPr>
          <a:xfrm>
            <a:off x="350826" y="114481"/>
            <a:ext cx="5635691" cy="646331"/>
          </a:xfrm>
          <a:prstGeom prst="rect">
            <a:avLst/>
          </a:prstGeom>
        </p:spPr>
        <p:txBody>
          <a:bodyPr wrap="square">
            <a:spAutoFit/>
          </a:bodyPr>
          <a:lstStyle/>
          <a:p>
            <a:pPr algn="ctr"/>
            <a:r>
              <a:rPr lang="it-IT" sz="3600" dirty="0">
                <a:solidFill>
                  <a:srgbClr val="FF0000"/>
                </a:solidFill>
                <a:latin typeface="Comic Sans MS" panose="030F0702030302020204" pitchFamily="66" charset="0"/>
              </a:rPr>
              <a:t>THE CLEMENTINE</a:t>
            </a:r>
          </a:p>
        </p:txBody>
      </p:sp>
      <p:sp>
        <p:nvSpPr>
          <p:cNvPr id="5" name="Rettangolo 4"/>
          <p:cNvSpPr/>
          <p:nvPr/>
        </p:nvSpPr>
        <p:spPr>
          <a:xfrm>
            <a:off x="6663267" y="3714954"/>
            <a:ext cx="5384800" cy="769441"/>
          </a:xfrm>
          <a:prstGeom prst="rect">
            <a:avLst/>
          </a:prstGeom>
        </p:spPr>
        <p:txBody>
          <a:bodyPr wrap="square">
            <a:spAutoFit/>
          </a:bodyPr>
          <a:lstStyle/>
          <a:p>
            <a:r>
              <a:rPr lang="en-US" sz="2200" dirty="0">
                <a:latin typeface="Comic Sans MS" panose="030F0702030302020204" pitchFamily="66" charset="0"/>
              </a:rPr>
              <a:t>The </a:t>
            </a:r>
            <a:r>
              <a:rPr lang="en-US" sz="2200" dirty="0" err="1">
                <a:latin typeface="Comic Sans MS" panose="030F0702030302020204" pitchFamily="66" charset="0"/>
              </a:rPr>
              <a:t>clementine</a:t>
            </a:r>
            <a:r>
              <a:rPr lang="en-US" sz="2200" dirty="0">
                <a:latin typeface="Comic Sans MS" panose="030F0702030302020204" pitchFamily="66" charset="0"/>
              </a:rPr>
              <a:t> is a hybrid between a  tangerine and a sweet orange.</a:t>
            </a:r>
            <a:endParaRPr lang="it-IT" sz="2200" dirty="0">
              <a:latin typeface="Comic Sans MS" panose="030F0702030302020204" pitchFamily="66" charset="0"/>
            </a:endParaRPr>
          </a:p>
        </p:txBody>
      </p:sp>
      <p:pic>
        <p:nvPicPr>
          <p:cNvPr id="7170" name="Picture 2" descr="Risultati immagini per coltivazioni clementine calabria"/>
          <p:cNvPicPr>
            <a:picLocks noChangeAspect="1" noChangeArrowheads="1"/>
          </p:cNvPicPr>
          <p:nvPr/>
        </p:nvPicPr>
        <p:blipFill>
          <a:blip r:embed="rId4"/>
          <a:srcRect/>
          <a:stretch>
            <a:fillRect/>
          </a:stretch>
        </p:blipFill>
        <p:spPr bwMode="auto">
          <a:xfrm>
            <a:off x="5819775" y="4601362"/>
            <a:ext cx="5720292" cy="2256638"/>
          </a:xfrm>
          <a:prstGeom prst="rect">
            <a:avLst/>
          </a:prstGeom>
          <a:noFill/>
        </p:spPr>
      </p:pic>
      <p:pic>
        <p:nvPicPr>
          <p:cNvPr id="3" name="Picture 4" descr="https://www.lattenews.it/files/2015/04/en_IGP_4c.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5009" y="2245421"/>
            <a:ext cx="3037685" cy="310329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Immagine correlata"/>
          <p:cNvPicPr>
            <a:picLocks noChangeAspect="1" noChangeArrowheads="1"/>
          </p:cNvPicPr>
          <p:nvPr/>
        </p:nvPicPr>
        <p:blipFill>
          <a:blip r:embed="rId2"/>
          <a:srcRect l="13411" r="11719"/>
          <a:stretch>
            <a:fillRect/>
          </a:stretch>
        </p:blipFill>
        <p:spPr bwMode="auto">
          <a:xfrm>
            <a:off x="330200" y="3978888"/>
            <a:ext cx="6441068" cy="2609200"/>
          </a:xfrm>
          <a:prstGeom prst="rect">
            <a:avLst/>
          </a:prstGeom>
          <a:noFill/>
        </p:spPr>
      </p:pic>
      <p:pic>
        <p:nvPicPr>
          <p:cNvPr id="31748" name="Picture 4" descr="https://i1.wp.com/www.coltivazionebiologica.it/wp-content/uploads/2016/11/Propriet%C3%A0-della-pianta-di-liquirizia-1-e1479834627109.jpg?zoom=2.625&amp;resize=300%2C250&amp;ssl=1"/>
          <p:cNvPicPr>
            <a:picLocks noChangeAspect="1" noChangeArrowheads="1"/>
          </p:cNvPicPr>
          <p:nvPr/>
        </p:nvPicPr>
        <p:blipFill>
          <a:blip r:embed="rId3"/>
          <a:srcRect/>
          <a:stretch>
            <a:fillRect/>
          </a:stretch>
        </p:blipFill>
        <p:spPr bwMode="auto">
          <a:xfrm>
            <a:off x="7319085" y="437646"/>
            <a:ext cx="3485274" cy="3050201"/>
          </a:xfrm>
          <a:prstGeom prst="rect">
            <a:avLst/>
          </a:prstGeom>
          <a:noFill/>
        </p:spPr>
      </p:pic>
      <p:sp>
        <p:nvSpPr>
          <p:cNvPr id="4" name="Rettangolo 3"/>
          <p:cNvSpPr/>
          <p:nvPr/>
        </p:nvSpPr>
        <p:spPr>
          <a:xfrm>
            <a:off x="426899" y="136891"/>
            <a:ext cx="5635691" cy="646331"/>
          </a:xfrm>
          <a:prstGeom prst="rect">
            <a:avLst/>
          </a:prstGeom>
        </p:spPr>
        <p:txBody>
          <a:bodyPr wrap="square">
            <a:spAutoFit/>
          </a:bodyPr>
          <a:lstStyle/>
          <a:p>
            <a:pPr algn="ctr"/>
            <a:r>
              <a:rPr lang="it-IT" sz="3600" dirty="0">
                <a:solidFill>
                  <a:srgbClr val="FF0000"/>
                </a:solidFill>
                <a:latin typeface="Comic Sans MS" panose="030F0702030302020204" pitchFamily="66" charset="0"/>
              </a:rPr>
              <a:t>LICORICE</a:t>
            </a:r>
          </a:p>
        </p:txBody>
      </p:sp>
      <p:pic>
        <p:nvPicPr>
          <p:cNvPr id="5" name="Picture 2" descr="https://i2.wp.com/www.italianfoodsecrets.it/wp-content/uploads/2015/01/en_AOP_4c-DOP-inglese.png?resize=300%2C300"/>
          <p:cNvPicPr>
            <a:picLocks noChangeAspect="1" noChangeArrowheads="1"/>
          </p:cNvPicPr>
          <p:nvPr/>
        </p:nvPicPr>
        <p:blipFill>
          <a:blip r:embed="rId4"/>
          <a:srcRect/>
          <a:stretch>
            <a:fillRect/>
          </a:stretch>
        </p:blipFill>
        <p:spPr bwMode="auto">
          <a:xfrm>
            <a:off x="9817768" y="145358"/>
            <a:ext cx="2153653" cy="2092516"/>
          </a:xfrm>
          <a:prstGeom prst="rect">
            <a:avLst/>
          </a:prstGeom>
          <a:noFill/>
        </p:spPr>
      </p:pic>
      <p:sp>
        <p:nvSpPr>
          <p:cNvPr id="2" name="Rettangolo 1"/>
          <p:cNvSpPr/>
          <p:nvPr/>
        </p:nvSpPr>
        <p:spPr>
          <a:xfrm>
            <a:off x="426899" y="760812"/>
            <a:ext cx="6668168" cy="3385542"/>
          </a:xfrm>
          <a:prstGeom prst="rect">
            <a:avLst/>
          </a:prstGeom>
        </p:spPr>
        <p:txBody>
          <a:bodyPr wrap="square">
            <a:spAutoFit/>
          </a:bodyPr>
          <a:lstStyle/>
          <a:p>
            <a:r>
              <a:rPr lang="en-US" sz="2200" dirty="0">
                <a:latin typeface="Comic Sans MS" panose="030F0702030302020204" pitchFamily="66" charset="0"/>
              </a:rPr>
              <a:t>Licorice (or </a:t>
            </a:r>
            <a:r>
              <a:rPr lang="en-US" sz="2200" dirty="0" err="1">
                <a:latin typeface="Comic Sans MS" panose="030F0702030302020204" pitchFamily="66" charset="0"/>
              </a:rPr>
              <a:t>liquorice</a:t>
            </a:r>
            <a:r>
              <a:rPr lang="en-US" sz="2200" dirty="0">
                <a:latin typeface="Comic Sans MS" panose="030F0702030302020204" pitchFamily="66" charset="0"/>
              </a:rPr>
              <a:t>) from </a:t>
            </a:r>
            <a:r>
              <a:rPr lang="en-US" sz="2200" dirty="0" err="1">
                <a:latin typeface="Comic Sans MS" panose="030F0702030302020204" pitchFamily="66" charset="0"/>
              </a:rPr>
              <a:t>Rossano</a:t>
            </a:r>
            <a:r>
              <a:rPr lang="en-US" sz="2200" dirty="0">
                <a:latin typeface="Comic Sans MS" panose="030F0702030302020204" pitchFamily="66" charset="0"/>
              </a:rPr>
              <a:t>, Calabria, Italy is the very best in the world. </a:t>
            </a:r>
          </a:p>
          <a:p>
            <a:endParaRPr lang="en-US" sz="1000" dirty="0">
              <a:latin typeface="Comic Sans MS" panose="030F0702030302020204" pitchFamily="66" charset="0"/>
            </a:endParaRPr>
          </a:p>
          <a:p>
            <a:r>
              <a:rPr lang="en-US" sz="2200" dirty="0">
                <a:latin typeface="Comic Sans MS" panose="030F0702030302020204" pitchFamily="66" charset="0"/>
              </a:rPr>
              <a:t>The root can be chewed in its raw form or drunk in an infusion. </a:t>
            </a:r>
          </a:p>
          <a:p>
            <a:endParaRPr lang="en-US" sz="1000" dirty="0">
              <a:latin typeface="Comic Sans MS" panose="030F0702030302020204" pitchFamily="66" charset="0"/>
            </a:endParaRPr>
          </a:p>
          <a:p>
            <a:r>
              <a:rPr lang="en-US" sz="2200" dirty="0">
                <a:latin typeface="Comic Sans MS" panose="030F0702030302020204" pitchFamily="66" charset="0"/>
              </a:rPr>
              <a:t>To make into candy or lozenges, the licorice root is boiled to produce an extract that may then be used in its pure state or mixed with sugar. </a:t>
            </a:r>
          </a:p>
          <a:p>
            <a:br>
              <a:rPr lang="en-US" sz="2000" dirty="0"/>
            </a:br>
            <a:endParaRPr lang="it-IT" sz="2000" dirty="0">
              <a:solidFill>
                <a:srgbClr val="000000"/>
              </a:solidFill>
              <a:latin typeface="Source Sans Pro"/>
            </a:endParaRPr>
          </a:p>
        </p:txBody>
      </p:sp>
      <p:pic>
        <p:nvPicPr>
          <p:cNvPr id="2050" name="Picture 2" descr="Calabrian licoric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5576" y="3780135"/>
            <a:ext cx="4916106" cy="2823865"/>
          </a:xfrm>
          <a:prstGeom prst="rect">
            <a:avLst/>
          </a:prstGeom>
          <a:noFill/>
          <a:extLst>
            <a:ext uri="{909E8E84-426E-40DD-AFC4-6F175D3DCCD1}">
              <a14:hiddenFill xmlns:a14="http://schemas.microsoft.com/office/drawing/2010/main">
                <a:solidFill>
                  <a:srgbClr val="FFFFFF"/>
                </a:solidFill>
              </a14:hiddenFill>
            </a:ext>
          </a:extLst>
        </p:spPr>
      </p:pic>
      <p:sp>
        <p:nvSpPr>
          <p:cNvPr id="8" name="Rettangolo 7"/>
          <p:cNvSpPr/>
          <p:nvPr/>
        </p:nvSpPr>
        <p:spPr>
          <a:xfrm>
            <a:off x="431800" y="3538286"/>
            <a:ext cx="4885267" cy="430887"/>
          </a:xfrm>
          <a:prstGeom prst="rect">
            <a:avLst/>
          </a:prstGeom>
        </p:spPr>
        <p:txBody>
          <a:bodyPr wrap="square">
            <a:spAutoFit/>
          </a:bodyPr>
          <a:lstStyle/>
          <a:p>
            <a:pPr algn="just"/>
            <a:r>
              <a:rPr lang="en-US" sz="2200" b="1" dirty="0">
                <a:latin typeface="Comic Sans MS" panose="030F0702030302020204" pitchFamily="66" charset="0"/>
              </a:rPr>
              <a:t>It grows better in a draining soil</a:t>
            </a:r>
            <a:endParaRPr lang="it-IT" sz="2200" b="1" dirty="0">
              <a:latin typeface="Comic Sans MS" panose="030F0702030302020204" pitchFamily="66"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pic>
        <p:nvPicPr>
          <p:cNvPr id="15364" name="Picture 4" descr="http://www.railpass.com/sites/default/files/2016-06/ITAL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433" y="205101"/>
            <a:ext cx="5489968" cy="6495457"/>
          </a:xfrm>
          <a:prstGeom prst="rect">
            <a:avLst/>
          </a:prstGeom>
          <a:noFill/>
          <a:extLst>
            <a:ext uri="{909E8E84-426E-40DD-AFC4-6F175D3DCCD1}">
              <a14:hiddenFill xmlns:a14="http://schemas.microsoft.com/office/drawing/2010/main">
                <a:solidFill>
                  <a:srgbClr val="FFFFFF"/>
                </a:solidFill>
              </a14:hiddenFill>
            </a:ext>
          </a:extLst>
        </p:spPr>
      </p:pic>
      <p:sp>
        <p:nvSpPr>
          <p:cNvPr id="3" name="Ovale 2"/>
          <p:cNvSpPr/>
          <p:nvPr/>
        </p:nvSpPr>
        <p:spPr>
          <a:xfrm>
            <a:off x="4591939" y="4990742"/>
            <a:ext cx="182311" cy="193705"/>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it-IT" sz="1867" kern="0">
              <a:solidFill>
                <a:srgbClr val="FFFFFF"/>
              </a:solidFill>
              <a:latin typeface="Arial"/>
              <a:sym typeface="Arial"/>
            </a:endParaRPr>
          </a:p>
        </p:txBody>
      </p:sp>
      <p:sp>
        <p:nvSpPr>
          <p:cNvPr id="14" name="Google Shape;57;p12"/>
          <p:cNvSpPr txBox="1">
            <a:spLocks noGrp="1"/>
          </p:cNvSpPr>
          <p:nvPr>
            <p:ph type="ctrTitle"/>
          </p:nvPr>
        </p:nvSpPr>
        <p:spPr>
          <a:xfrm>
            <a:off x="4068550" y="4455208"/>
            <a:ext cx="1628853" cy="632385"/>
          </a:xfrm>
          <a:prstGeom prst="rect">
            <a:avLst/>
          </a:prstGeom>
        </p:spPr>
        <p:txBody>
          <a:bodyPr spcFirstLastPara="1" wrap="square" lIns="121900" tIns="121900" rIns="121900" bIns="121900" anchor="b" anchorCtr="0">
            <a:noAutofit/>
          </a:bodyPr>
          <a:lstStyle/>
          <a:p>
            <a:pPr lvl="0"/>
            <a:r>
              <a:rPr lang="it-IT" sz="2667" b="1" dirty="0">
                <a:solidFill>
                  <a:srgbClr val="000066"/>
                </a:solidFill>
                <a:latin typeface="Calibri" panose="020F0502020204030204" pitchFamily="34" charset="0"/>
                <a:cs typeface="Calibri" panose="020F0502020204030204" pitchFamily="34" charset="0"/>
              </a:rPr>
              <a:t>COSENZA</a:t>
            </a:r>
            <a:endParaRPr sz="2667" dirty="0">
              <a:solidFill>
                <a:srgbClr val="000066"/>
              </a:solidFill>
              <a:latin typeface="Calibri" panose="020F0502020204030204" pitchFamily="34" charset="0"/>
              <a:cs typeface="Calibri" panose="020F0502020204030204" pitchFamily="34" charset="0"/>
            </a:endParaRPr>
          </a:p>
        </p:txBody>
      </p:sp>
      <p:sp>
        <p:nvSpPr>
          <p:cNvPr id="2" name="AutoShape 2" descr="Risultati immagini per cartina calabria semplice"/>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7" name="Immagine 6"/>
          <p:cNvPicPr>
            <a:picLocks noChangeAspect="1"/>
          </p:cNvPicPr>
          <p:nvPr/>
        </p:nvPicPr>
        <p:blipFill>
          <a:blip r:embed="rId4"/>
          <a:stretch>
            <a:fillRect/>
          </a:stretch>
        </p:blipFill>
        <p:spPr>
          <a:xfrm>
            <a:off x="6575612" y="537882"/>
            <a:ext cx="4276164" cy="5822577"/>
          </a:xfrm>
          <a:prstGeom prst="rect">
            <a:avLst/>
          </a:prstGeom>
        </p:spPr>
      </p:pic>
    </p:spTree>
    <p:extLst>
      <p:ext uri="{BB962C8B-B14F-4D97-AF65-F5344CB8AC3E}">
        <p14:creationId xmlns:p14="http://schemas.microsoft.com/office/powerpoint/2010/main" val="20877309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Risultati immagini per fich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807" y="436618"/>
            <a:ext cx="3268133" cy="2928768"/>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p:cNvSpPr/>
          <p:nvPr/>
        </p:nvSpPr>
        <p:spPr>
          <a:xfrm>
            <a:off x="5116433" y="3138709"/>
            <a:ext cx="6698025" cy="2940933"/>
          </a:xfrm>
          <a:prstGeom prst="rect">
            <a:avLst/>
          </a:prstGeom>
        </p:spPr>
        <p:txBody>
          <a:bodyPr wrap="square">
            <a:spAutoFit/>
          </a:bodyPr>
          <a:lstStyle/>
          <a:p>
            <a:pPr algn="ctr" eaLnBrk="0" fontAlgn="base" hangingPunct="0">
              <a:spcAft>
                <a:spcPts val="0"/>
              </a:spcAft>
            </a:pPr>
            <a:r>
              <a:rPr lang="it-IT" sz="3600"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FIGS</a:t>
            </a:r>
          </a:p>
          <a:p>
            <a:pPr algn="ctr" eaLnBrk="0" fontAlgn="base" hangingPunct="0">
              <a:spcAft>
                <a:spcPts val="0"/>
              </a:spcAft>
            </a:pPr>
            <a:endParaRPr lang="it-IT" sz="1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it-IT" sz="2200" dirty="0">
                <a:latin typeface="Comic Sans MS" panose="030F0702030302020204" pitchFamily="66" charset="0"/>
                <a:ea typeface="Times New Roman" panose="02020603050405020304" pitchFamily="18" charset="0"/>
                <a:cs typeface="Calibri" panose="020F0502020204030204" pitchFamily="34" charset="0"/>
              </a:rPr>
              <a:t>A </a:t>
            </a:r>
            <a:r>
              <a:rPr lang="it-IT" sz="2200" dirty="0" err="1">
                <a:latin typeface="Comic Sans MS" panose="030F0702030302020204" pitchFamily="66" charset="0"/>
                <a:ea typeface="Times New Roman" panose="02020603050405020304" pitchFamily="18" charset="0"/>
                <a:cs typeface="Calibri" panose="020F0502020204030204" pitchFamily="34" charset="0"/>
              </a:rPr>
              <a:t>very</a:t>
            </a:r>
            <a:r>
              <a:rPr lang="it-IT" sz="2200" dirty="0">
                <a:latin typeface="Comic Sans MS" panose="030F0702030302020204" pitchFamily="66" charset="0"/>
                <a:ea typeface="Times New Roman" panose="02020603050405020304" pitchFamily="18" charset="0"/>
                <a:cs typeface="Calibri" panose="020F0502020204030204" pitchFamily="34" charset="0"/>
              </a:rPr>
              <a:t> </a:t>
            </a:r>
            <a:r>
              <a:rPr lang="it-IT" sz="2200" dirty="0" err="1">
                <a:latin typeface="Comic Sans MS" panose="030F0702030302020204" pitchFamily="66" charset="0"/>
                <a:ea typeface="Times New Roman" panose="02020603050405020304" pitchFamily="18" charset="0"/>
                <a:cs typeface="Calibri" panose="020F0502020204030204" pitchFamily="34" charset="0"/>
              </a:rPr>
              <a:t>popular</a:t>
            </a:r>
            <a:r>
              <a:rPr lang="it-IT" sz="2200" dirty="0">
                <a:latin typeface="Comic Sans MS" panose="030F0702030302020204" pitchFamily="66" charset="0"/>
                <a:ea typeface="Times New Roman" panose="02020603050405020304" pitchFamily="18" charset="0"/>
                <a:cs typeface="Calibri" panose="020F0502020204030204" pitchFamily="34" charset="0"/>
              </a:rPr>
              <a:t> </a:t>
            </a:r>
            <a:r>
              <a:rPr lang="it-IT" sz="2200" dirty="0" err="1">
                <a:latin typeface="Comic Sans MS" panose="030F0702030302020204" pitchFamily="66" charset="0"/>
                <a:ea typeface="Times New Roman" panose="02020603050405020304" pitchFamily="18" charset="0"/>
                <a:cs typeface="Calibri" panose="020F0502020204030204" pitchFamily="34" charset="0"/>
              </a:rPr>
              <a:t>fruit</a:t>
            </a:r>
            <a:r>
              <a:rPr lang="it-IT" sz="2200" dirty="0">
                <a:latin typeface="Comic Sans MS" panose="030F0702030302020204" pitchFamily="66" charset="0"/>
                <a:ea typeface="Times New Roman" panose="02020603050405020304" pitchFamily="18" charset="0"/>
                <a:cs typeface="Calibri" panose="020F0502020204030204" pitchFamily="34" charset="0"/>
              </a:rPr>
              <a:t> </a:t>
            </a:r>
            <a:r>
              <a:rPr lang="it-IT" sz="2200" dirty="0" err="1">
                <a:latin typeface="Comic Sans MS" panose="030F0702030302020204" pitchFamily="66" charset="0"/>
                <a:ea typeface="Times New Roman" panose="02020603050405020304" pitchFamily="18" charset="0"/>
                <a:cs typeface="Calibri" panose="020F0502020204030204" pitchFamily="34" charset="0"/>
              </a:rPr>
              <a:t>typical</a:t>
            </a:r>
            <a:r>
              <a:rPr lang="it-IT" sz="2200" dirty="0">
                <a:latin typeface="Comic Sans MS" panose="030F0702030302020204" pitchFamily="66" charset="0"/>
                <a:ea typeface="Times New Roman" panose="02020603050405020304" pitchFamily="18" charset="0"/>
                <a:cs typeface="Calibri" panose="020F0502020204030204" pitchFamily="34" charset="0"/>
              </a:rPr>
              <a:t> in </a:t>
            </a:r>
            <a:r>
              <a:rPr lang="it-IT" sz="2200" dirty="0" err="1">
                <a:latin typeface="Comic Sans MS" panose="030F0702030302020204" pitchFamily="66" charset="0"/>
                <a:ea typeface="Times New Roman" panose="02020603050405020304" pitchFamily="18" charset="0"/>
                <a:cs typeface="Calibri" panose="020F0502020204030204" pitchFamily="34" charset="0"/>
              </a:rPr>
              <a:t>summer</a:t>
            </a:r>
            <a:r>
              <a:rPr lang="it-IT" sz="2200" dirty="0">
                <a:latin typeface="Comic Sans MS" panose="030F0702030302020204" pitchFamily="66" charset="0"/>
                <a:ea typeface="Times New Roman" panose="02020603050405020304" pitchFamily="18" charset="0"/>
                <a:cs typeface="Calibri" panose="020F0502020204030204" pitchFamily="34" charset="0"/>
              </a:rPr>
              <a:t> </a:t>
            </a:r>
            <a:r>
              <a:rPr lang="it-IT" sz="2200" dirty="0" err="1">
                <a:latin typeface="Comic Sans MS" panose="030F0702030302020204" pitchFamily="66" charset="0"/>
                <a:ea typeface="Times New Roman" panose="02020603050405020304" pitchFamily="18" charset="0"/>
                <a:cs typeface="Calibri" panose="020F0502020204030204" pitchFamily="34" charset="0"/>
              </a:rPr>
              <a:t>is</a:t>
            </a:r>
            <a:r>
              <a:rPr lang="it-IT" sz="2200" dirty="0">
                <a:latin typeface="Comic Sans MS" panose="030F0702030302020204" pitchFamily="66" charset="0"/>
                <a:ea typeface="Times New Roman" panose="02020603050405020304" pitchFamily="18" charset="0"/>
                <a:cs typeface="Calibri" panose="020F0502020204030204" pitchFamily="34" charset="0"/>
              </a:rPr>
              <a:t> the fig.</a:t>
            </a:r>
          </a:p>
          <a:p>
            <a:pPr algn="just">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it-IT" sz="1000" dirty="0">
                <a:latin typeface="Comic Sans MS" panose="030F0702030302020204" pitchFamily="66" charset="0"/>
                <a:ea typeface="Times New Roman" panose="02020603050405020304" pitchFamily="18" charset="0"/>
                <a:cs typeface="Calibri" panose="020F0502020204030204" pitchFamily="34" charset="0"/>
              </a:rPr>
              <a:t> </a:t>
            </a:r>
          </a:p>
          <a:p>
            <a:pPr algn="just">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it-IT" sz="2200" dirty="0" err="1">
                <a:latin typeface="Comic Sans MS" panose="030F0702030302020204" pitchFamily="66" charset="0"/>
                <a:ea typeface="Times New Roman" panose="02020603050405020304" pitchFamily="18" charset="0"/>
                <a:cs typeface="Calibri" panose="020F0502020204030204" pitchFamily="34" charset="0"/>
              </a:rPr>
              <a:t>It</a:t>
            </a:r>
            <a:r>
              <a:rPr lang="it-IT" sz="2200" dirty="0">
                <a:latin typeface="Comic Sans MS" panose="030F0702030302020204" pitchFamily="66" charset="0"/>
                <a:ea typeface="Times New Roman" panose="02020603050405020304" pitchFamily="18" charset="0"/>
                <a:cs typeface="Calibri" panose="020F0502020204030204" pitchFamily="34" charset="0"/>
              </a:rPr>
              <a:t> can be </a:t>
            </a:r>
            <a:r>
              <a:rPr lang="it-IT" sz="2200" dirty="0" err="1">
                <a:latin typeface="Comic Sans MS" panose="030F0702030302020204" pitchFamily="66" charset="0"/>
                <a:ea typeface="Times New Roman" panose="02020603050405020304" pitchFamily="18" charset="0"/>
                <a:cs typeface="Calibri" panose="020F0502020204030204" pitchFamily="34" charset="0"/>
              </a:rPr>
              <a:t>eaten</a:t>
            </a:r>
            <a:r>
              <a:rPr lang="it-IT" sz="2200" dirty="0">
                <a:latin typeface="Comic Sans MS" panose="030F0702030302020204" pitchFamily="66" charset="0"/>
                <a:ea typeface="Times New Roman" panose="02020603050405020304" pitchFamily="18" charset="0"/>
                <a:cs typeface="Calibri" panose="020F0502020204030204" pitchFamily="34" charset="0"/>
              </a:rPr>
              <a:t> </a:t>
            </a:r>
            <a:r>
              <a:rPr lang="it-IT" sz="2200" dirty="0" err="1">
                <a:latin typeface="Comic Sans MS" panose="030F0702030302020204" pitchFamily="66" charset="0"/>
                <a:ea typeface="Times New Roman" panose="02020603050405020304" pitchFamily="18" charset="0"/>
                <a:cs typeface="Calibri" panose="020F0502020204030204" pitchFamily="34" charset="0"/>
              </a:rPr>
              <a:t>both</a:t>
            </a:r>
            <a:r>
              <a:rPr lang="it-IT" sz="2200" dirty="0">
                <a:latin typeface="Comic Sans MS" panose="030F0702030302020204" pitchFamily="66" charset="0"/>
                <a:ea typeface="Times New Roman" panose="02020603050405020304" pitchFamily="18" charset="0"/>
                <a:cs typeface="Calibri" panose="020F0502020204030204" pitchFamily="34" charset="0"/>
              </a:rPr>
              <a:t> </a:t>
            </a:r>
            <a:r>
              <a:rPr lang="it-IT" sz="2200" dirty="0" err="1">
                <a:latin typeface="Comic Sans MS" panose="030F0702030302020204" pitchFamily="66" charset="0"/>
                <a:ea typeface="Times New Roman" panose="02020603050405020304" pitchFamily="18" charset="0"/>
                <a:cs typeface="Calibri" panose="020F0502020204030204" pitchFamily="34" charset="0"/>
              </a:rPr>
              <a:t>fresh</a:t>
            </a:r>
            <a:r>
              <a:rPr lang="it-IT" sz="2200" dirty="0">
                <a:latin typeface="Comic Sans MS" panose="030F0702030302020204" pitchFamily="66" charset="0"/>
                <a:ea typeface="Times New Roman" panose="02020603050405020304" pitchFamily="18" charset="0"/>
                <a:cs typeface="Calibri" panose="020F0502020204030204" pitchFamily="34" charset="0"/>
              </a:rPr>
              <a:t>, in </a:t>
            </a:r>
            <a:r>
              <a:rPr lang="it-IT" sz="2200" dirty="0" err="1">
                <a:latin typeface="Comic Sans MS" panose="030F0702030302020204" pitchFamily="66" charset="0"/>
                <a:ea typeface="Times New Roman" panose="02020603050405020304" pitchFamily="18" charset="0"/>
                <a:cs typeface="Calibri" panose="020F0502020204030204" pitchFamily="34" charset="0"/>
              </a:rPr>
              <a:t>summer</a:t>
            </a:r>
            <a:r>
              <a:rPr lang="it-IT" sz="2200" dirty="0">
                <a:latin typeface="Comic Sans MS" panose="030F0702030302020204" pitchFamily="66" charset="0"/>
                <a:ea typeface="Times New Roman" panose="02020603050405020304" pitchFamily="18" charset="0"/>
                <a:cs typeface="Calibri" panose="020F0502020204030204" pitchFamily="34" charset="0"/>
              </a:rPr>
              <a:t>, and </a:t>
            </a:r>
            <a:r>
              <a:rPr lang="it-IT" sz="2200" dirty="0" err="1">
                <a:latin typeface="Comic Sans MS" panose="030F0702030302020204" pitchFamily="66" charset="0"/>
                <a:ea typeface="Times New Roman" panose="02020603050405020304" pitchFamily="18" charset="0"/>
                <a:cs typeface="Calibri" panose="020F0502020204030204" pitchFamily="34" charset="0"/>
              </a:rPr>
              <a:t>dried</a:t>
            </a:r>
            <a:r>
              <a:rPr lang="it-IT" sz="2200" dirty="0">
                <a:latin typeface="Comic Sans MS" panose="030F0702030302020204" pitchFamily="66" charset="0"/>
                <a:ea typeface="Times New Roman" panose="02020603050405020304" pitchFamily="18" charset="0"/>
                <a:cs typeface="Calibri" panose="020F0502020204030204" pitchFamily="34" charset="0"/>
              </a:rPr>
              <a:t> </a:t>
            </a:r>
            <a:r>
              <a:rPr lang="it-IT" sz="2200" dirty="0" err="1">
                <a:latin typeface="Comic Sans MS" panose="030F0702030302020204" pitchFamily="66" charset="0"/>
                <a:ea typeface="Times New Roman" panose="02020603050405020304" pitchFamily="18" charset="0"/>
                <a:cs typeface="Calibri" panose="020F0502020204030204" pitchFamily="34" charset="0"/>
              </a:rPr>
              <a:t>during</a:t>
            </a:r>
            <a:r>
              <a:rPr lang="it-IT" sz="2200" dirty="0">
                <a:latin typeface="Comic Sans MS" panose="030F0702030302020204" pitchFamily="66" charset="0"/>
                <a:ea typeface="Times New Roman" panose="02020603050405020304" pitchFamily="18" charset="0"/>
                <a:cs typeface="Calibri" panose="020F0502020204030204" pitchFamily="34" charset="0"/>
              </a:rPr>
              <a:t> the </a:t>
            </a:r>
            <a:r>
              <a:rPr lang="it-IT" sz="2200" dirty="0" err="1">
                <a:latin typeface="Comic Sans MS" panose="030F0702030302020204" pitchFamily="66" charset="0"/>
                <a:ea typeface="Times New Roman" panose="02020603050405020304" pitchFamily="18" charset="0"/>
                <a:cs typeface="Calibri" panose="020F0502020204030204" pitchFamily="34" charset="0"/>
              </a:rPr>
              <a:t>year</a:t>
            </a:r>
            <a:r>
              <a:rPr lang="it-IT" sz="2200" dirty="0">
                <a:latin typeface="Comic Sans MS" panose="030F0702030302020204" pitchFamily="66" charset="0"/>
                <a:ea typeface="Times New Roman" panose="02020603050405020304" pitchFamily="18" charset="0"/>
                <a:cs typeface="Calibri" panose="020F0502020204030204" pitchFamily="34" charset="0"/>
              </a:rPr>
              <a:t>. </a:t>
            </a:r>
          </a:p>
          <a:p>
            <a:pPr algn="just">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it-IT" sz="1000" dirty="0">
              <a:latin typeface="Comic Sans MS" panose="030F0702030302020204" pitchFamily="66" charset="0"/>
              <a:ea typeface="Times New Roman" panose="02020603050405020304" pitchFamily="18" charset="0"/>
              <a:cs typeface="Calibri" panose="020F0502020204030204" pitchFamily="34" charset="0"/>
            </a:endParaRPr>
          </a:p>
          <a:p>
            <a:pPr algn="just">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it-IT" sz="2200" dirty="0" err="1">
                <a:latin typeface="Comic Sans MS" panose="030F0702030302020204" pitchFamily="66" charset="0"/>
                <a:ea typeface="Times New Roman" panose="02020603050405020304" pitchFamily="18" charset="0"/>
                <a:cs typeface="Calibri" panose="020F0502020204030204" pitchFamily="34" charset="0"/>
              </a:rPr>
              <a:t>They</a:t>
            </a:r>
            <a:r>
              <a:rPr lang="it-IT" sz="2200" dirty="0">
                <a:latin typeface="Comic Sans MS" panose="030F0702030302020204" pitchFamily="66" charset="0"/>
                <a:ea typeface="Times New Roman" panose="02020603050405020304" pitchFamily="18" charset="0"/>
                <a:cs typeface="Calibri" panose="020F0502020204030204" pitchFamily="34" charset="0"/>
              </a:rPr>
              <a:t> are </a:t>
            </a:r>
            <a:r>
              <a:rPr lang="it-IT" sz="2200" dirty="0" err="1">
                <a:latin typeface="Comic Sans MS" panose="030F0702030302020204" pitchFamily="66" charset="0"/>
                <a:ea typeface="Times New Roman" panose="02020603050405020304" pitchFamily="18" charset="0"/>
                <a:cs typeface="Calibri" panose="020F0502020204030204" pitchFamily="34" charset="0"/>
              </a:rPr>
              <a:t>particularly</a:t>
            </a:r>
            <a:r>
              <a:rPr lang="it-IT" sz="2200" dirty="0">
                <a:latin typeface="Comic Sans MS" panose="030F0702030302020204" pitchFamily="66" charset="0"/>
                <a:ea typeface="Times New Roman" panose="02020603050405020304" pitchFamily="18" charset="0"/>
                <a:cs typeface="Calibri" panose="020F0502020204030204" pitchFamily="34" charset="0"/>
              </a:rPr>
              <a:t> </a:t>
            </a:r>
            <a:r>
              <a:rPr lang="it-IT" sz="2200" dirty="0" err="1">
                <a:latin typeface="Comic Sans MS" panose="030F0702030302020204" pitchFamily="66" charset="0"/>
                <a:ea typeface="Times New Roman" panose="02020603050405020304" pitchFamily="18" charset="0"/>
                <a:cs typeface="Calibri" panose="020F0502020204030204" pitchFamily="34" charset="0"/>
              </a:rPr>
              <a:t>tasty</a:t>
            </a:r>
            <a:r>
              <a:rPr lang="it-IT" sz="2200" dirty="0">
                <a:latin typeface="Comic Sans MS" panose="030F0702030302020204" pitchFamily="66" charset="0"/>
                <a:ea typeface="Times New Roman" panose="02020603050405020304" pitchFamily="18" charset="0"/>
                <a:cs typeface="Calibri" panose="020F0502020204030204" pitchFamily="34" charset="0"/>
              </a:rPr>
              <a:t> with a </a:t>
            </a:r>
            <a:r>
              <a:rPr lang="it-IT" sz="2200" dirty="0" err="1">
                <a:latin typeface="Comic Sans MS" panose="030F0702030302020204" pitchFamily="66" charset="0"/>
                <a:ea typeface="Times New Roman" panose="02020603050405020304" pitchFamily="18" charset="0"/>
                <a:cs typeface="Calibri" panose="020F0502020204030204" pitchFamily="34" charset="0"/>
              </a:rPr>
              <a:t>chocolate</a:t>
            </a:r>
            <a:r>
              <a:rPr lang="it-IT" sz="2200" dirty="0">
                <a:latin typeface="Comic Sans MS" panose="030F0702030302020204" pitchFamily="66" charset="0"/>
                <a:ea typeface="Times New Roman" panose="02020603050405020304" pitchFamily="18" charset="0"/>
                <a:cs typeface="Calibri" panose="020F0502020204030204" pitchFamily="34" charset="0"/>
              </a:rPr>
              <a:t> </a:t>
            </a:r>
            <a:r>
              <a:rPr lang="it-IT" sz="2200" dirty="0" err="1">
                <a:latin typeface="Comic Sans MS" panose="030F0702030302020204" pitchFamily="66" charset="0"/>
                <a:ea typeface="Times New Roman" panose="02020603050405020304" pitchFamily="18" charset="0"/>
                <a:cs typeface="Calibri" panose="020F0502020204030204" pitchFamily="34" charset="0"/>
              </a:rPr>
              <a:t>topping</a:t>
            </a:r>
            <a:r>
              <a:rPr lang="it-IT" sz="2200" dirty="0">
                <a:latin typeface="Comic Sans MS" panose="030F0702030302020204" pitchFamily="66" charset="0"/>
                <a:ea typeface="Times New Roman" panose="02020603050405020304" pitchFamily="18" charset="0"/>
                <a:cs typeface="Calibri" panose="020F0502020204030204" pitchFamily="34" charset="0"/>
              </a:rPr>
              <a:t> or  </a:t>
            </a:r>
            <a:r>
              <a:rPr lang="it-IT" sz="2200" dirty="0" err="1">
                <a:latin typeface="Comic Sans MS" panose="030F0702030302020204" pitchFamily="66" charset="0"/>
                <a:ea typeface="Times New Roman" panose="02020603050405020304" pitchFamily="18" charset="0"/>
                <a:cs typeface="Calibri" panose="020F0502020204030204" pitchFamily="34" charset="0"/>
              </a:rPr>
              <a:t>ice</a:t>
            </a:r>
            <a:r>
              <a:rPr lang="it-IT" sz="2200" dirty="0">
                <a:latin typeface="Comic Sans MS" panose="030F0702030302020204" pitchFamily="66" charset="0"/>
                <a:ea typeface="Times New Roman" panose="02020603050405020304" pitchFamily="18" charset="0"/>
                <a:cs typeface="Calibri" panose="020F0502020204030204" pitchFamily="34" charset="0"/>
              </a:rPr>
              <a:t> </a:t>
            </a:r>
            <a:r>
              <a:rPr lang="it-IT" sz="2200" dirty="0" err="1">
                <a:latin typeface="Comic Sans MS" panose="030F0702030302020204" pitchFamily="66" charset="0"/>
                <a:ea typeface="Times New Roman" panose="02020603050405020304" pitchFamily="18" charset="0"/>
                <a:cs typeface="Calibri" panose="020F0502020204030204" pitchFamily="34" charset="0"/>
              </a:rPr>
              <a:t>cream</a:t>
            </a:r>
            <a:r>
              <a:rPr lang="it-IT" sz="2200" dirty="0">
                <a:latin typeface="Comic Sans MS" panose="030F0702030302020204" pitchFamily="66" charset="0"/>
                <a:ea typeface="Times New Roman" panose="02020603050405020304" pitchFamily="18" charset="0"/>
                <a:cs typeface="Calibri" panose="020F0502020204030204" pitchFamily="34" charset="0"/>
              </a:rPr>
              <a:t>.</a:t>
            </a:r>
            <a:endParaRPr lang="it-IT" sz="2200" dirty="0">
              <a:latin typeface="Comic Sans MS" panose="030F0702030302020204" pitchFamily="66" charset="0"/>
              <a:ea typeface="Calibri" panose="020F0502020204030204" pitchFamily="34" charset="0"/>
              <a:cs typeface="Times New Roman" panose="02020603050405020304" pitchFamily="18" charset="0"/>
            </a:endParaRPr>
          </a:p>
        </p:txBody>
      </p:sp>
      <p:pic>
        <p:nvPicPr>
          <p:cNvPr id="1030" name="Picture 6" descr="Risultati immagini per fich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407" y="3737695"/>
            <a:ext cx="3666512" cy="276574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isultati immagini per fich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3584" y="515673"/>
            <a:ext cx="3732183" cy="233759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isultati immagini per fich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9434" y="480089"/>
            <a:ext cx="2928965" cy="260277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i2.wp.com/www.italianfoodsecrets.it/wp-content/uploads/2015/01/en_AOP_4c-DOP-inglese.png?resize=300%2C300"/>
          <p:cNvPicPr>
            <a:picLocks noChangeAspect="1" noChangeArrowheads="1"/>
          </p:cNvPicPr>
          <p:nvPr/>
        </p:nvPicPr>
        <p:blipFill>
          <a:blip r:embed="rId6"/>
          <a:srcRect/>
          <a:stretch>
            <a:fillRect/>
          </a:stretch>
        </p:blipFill>
        <p:spPr bwMode="auto">
          <a:xfrm>
            <a:off x="2823285" y="1867767"/>
            <a:ext cx="2282171" cy="2308099"/>
          </a:xfrm>
          <a:prstGeom prst="rect">
            <a:avLst/>
          </a:prstGeom>
          <a:noFill/>
        </p:spPr>
      </p:pic>
      <p:sp>
        <p:nvSpPr>
          <p:cNvPr id="9" name="Rettangolo 8"/>
          <p:cNvSpPr/>
          <p:nvPr/>
        </p:nvSpPr>
        <p:spPr>
          <a:xfrm>
            <a:off x="4614334" y="6171420"/>
            <a:ext cx="4885267" cy="430887"/>
          </a:xfrm>
          <a:prstGeom prst="rect">
            <a:avLst/>
          </a:prstGeom>
        </p:spPr>
        <p:txBody>
          <a:bodyPr wrap="square">
            <a:spAutoFit/>
          </a:bodyPr>
          <a:lstStyle/>
          <a:p>
            <a:pPr algn="just"/>
            <a:r>
              <a:rPr lang="en-US" sz="2200" b="1" dirty="0">
                <a:latin typeface="Comic Sans MS" panose="030F0702030302020204" pitchFamily="66" charset="0"/>
              </a:rPr>
              <a:t>It grows better in a </a:t>
            </a:r>
            <a:r>
              <a:rPr lang="en-US" sz="2200" b="1" dirty="0" err="1">
                <a:latin typeface="Comic Sans MS" panose="030F0702030302020204" pitchFamily="66" charset="0"/>
              </a:rPr>
              <a:t>humic</a:t>
            </a:r>
            <a:r>
              <a:rPr lang="en-US" sz="2200" b="1" dirty="0">
                <a:latin typeface="Comic Sans MS" panose="030F0702030302020204" pitchFamily="66" charset="0"/>
              </a:rPr>
              <a:t> soil</a:t>
            </a:r>
            <a:endParaRPr lang="it-IT" sz="2200" b="1" dirty="0">
              <a:latin typeface="Comic Sans MS" panose="030F0702030302020204" pitchFamily="66"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867401" y="276366"/>
            <a:ext cx="5863390" cy="2716449"/>
          </a:xfrm>
          <a:prstGeom prst="rect">
            <a:avLst/>
          </a:prstGeom>
        </p:spPr>
        <p:txBody>
          <a:bodyPr wrap="square">
            <a:spAutoFit/>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it-IT" sz="3600" i="1" dirty="0">
                <a:solidFill>
                  <a:srgbClr val="FF0000"/>
                </a:solidFill>
                <a:latin typeface="Comic Sans MS" panose="030F0702030302020204" pitchFamily="66" charset="0"/>
                <a:ea typeface="Times New Roman" panose="02020603050405020304" pitchFamily="18" charset="0"/>
                <a:cs typeface="Calibri" panose="020F0502020204030204" pitchFamily="34" charset="0"/>
              </a:rPr>
              <a:t>OLIVES </a:t>
            </a:r>
            <a:endParaRPr lang="it-IT" sz="3600" dirty="0">
              <a:solidFill>
                <a:srgbClr val="FF0000"/>
              </a:solidFill>
              <a:latin typeface="Comic Sans MS" panose="030F0702030302020204" pitchFamily="66" charset="0"/>
              <a:ea typeface="Calibri" panose="020F0502020204030204" pitchFamily="34" charset="0"/>
              <a:cs typeface="Times New Roman" panose="02020603050405020304" pitchFamily="18" charset="0"/>
            </a:endParaRPr>
          </a:p>
          <a:p>
            <a:pPr lvl="0">
              <a:defRPr sz="1800" b="0" i="0" u="none" strike="noStrike" kern="0" cap="none" spc="0" baseline="0">
                <a:solidFill>
                  <a:srgbClr val="000000"/>
                </a:solidFill>
                <a:uFillTx/>
              </a:defRPr>
            </a:pPr>
            <a:r>
              <a:rPr lang="en-US" sz="2200" kern="0" dirty="0">
                <a:latin typeface="Comic Sans MS" panose="030F0702030302020204" pitchFamily="66" charset="0"/>
              </a:rPr>
              <a:t>In Calabria the presence of the olive tree is documented at least since the ancient Greeks (VIII century </a:t>
            </a:r>
            <a:r>
              <a:rPr lang="en-US" sz="2200" kern="0" dirty="0" err="1">
                <a:latin typeface="Comic Sans MS" panose="030F0702030302020204" pitchFamily="66" charset="0"/>
              </a:rPr>
              <a:t>bC</a:t>
            </a:r>
            <a:r>
              <a:rPr lang="en-US" sz="2200" kern="0" dirty="0">
                <a:latin typeface="Comic Sans MS" panose="030F0702030302020204" pitchFamily="66" charset="0"/>
              </a:rPr>
              <a:t>).</a:t>
            </a:r>
          </a:p>
          <a:p>
            <a:pPr lvl="0">
              <a:defRPr sz="1800" b="0" i="0" u="none" strike="noStrike" kern="0" cap="none" spc="0" baseline="0">
                <a:solidFill>
                  <a:srgbClr val="000000"/>
                </a:solidFill>
                <a:uFillTx/>
              </a:defRPr>
            </a:pPr>
            <a:endParaRPr lang="en-US" sz="1500" kern="0" dirty="0">
              <a:solidFill>
                <a:srgbClr val="000000"/>
              </a:solidFill>
              <a:latin typeface="Comic Sans MS" panose="030F0702030302020204" pitchFamily="66" charset="0"/>
            </a:endParaRPr>
          </a:p>
          <a:p>
            <a:pPr lvl="0">
              <a:defRPr sz="1800" b="0" i="0" u="none" strike="noStrike" kern="0" cap="none" spc="0" baseline="0">
                <a:solidFill>
                  <a:srgbClr val="000000"/>
                </a:solidFill>
                <a:uFillTx/>
              </a:defRPr>
            </a:pPr>
            <a:endParaRPr lang="en-US" sz="700" kern="0" dirty="0">
              <a:solidFill>
                <a:srgbClr val="000000"/>
              </a:solidFill>
              <a:latin typeface="Comic Sans MS" panose="030F0702030302020204" pitchFamily="66" charset="0"/>
            </a:endParaRPr>
          </a:p>
          <a:p>
            <a:pPr lvl="0">
              <a:defRPr sz="1800" b="0" i="0" u="none" strike="noStrike" kern="0" cap="none" spc="0" baseline="0">
                <a:solidFill>
                  <a:srgbClr val="000000"/>
                </a:solidFill>
                <a:uFillTx/>
              </a:defRPr>
            </a:pPr>
            <a:r>
              <a:rPr lang="en-US" sz="2200" b="1" dirty="0">
                <a:latin typeface="Comic Sans MS" panose="030F0702030302020204" pitchFamily="66" charset="0"/>
              </a:rPr>
              <a:t>Olives grow better in </a:t>
            </a:r>
            <a:r>
              <a:rPr lang="en-US" sz="2200" b="1" kern="0" dirty="0">
                <a:solidFill>
                  <a:srgbClr val="000000"/>
                </a:solidFill>
                <a:latin typeface="Comic Sans MS" panose="030F0702030302020204" pitchFamily="66" charset="0"/>
              </a:rPr>
              <a:t>clayey </a:t>
            </a:r>
          </a:p>
          <a:p>
            <a:pPr lvl="0">
              <a:defRPr sz="1800" b="0" i="0" u="none" strike="noStrike" kern="0" cap="none" spc="0" baseline="0">
                <a:solidFill>
                  <a:srgbClr val="000000"/>
                </a:solidFill>
                <a:uFillTx/>
              </a:defRPr>
            </a:pPr>
            <a:r>
              <a:rPr lang="en-US" sz="2200" b="1" kern="0" dirty="0">
                <a:solidFill>
                  <a:srgbClr val="000000"/>
                </a:solidFill>
                <a:latin typeface="Comic Sans MS" panose="030F0702030302020204" pitchFamily="66" charset="0"/>
              </a:rPr>
              <a:t>and calcareous soil.</a:t>
            </a:r>
          </a:p>
        </p:txBody>
      </p:sp>
      <p:pic>
        <p:nvPicPr>
          <p:cNvPr id="4098" name="Picture 2" descr="Risultati immagini per olive"/>
          <p:cNvPicPr>
            <a:picLocks noChangeAspect="1" noChangeArrowheads="1"/>
          </p:cNvPicPr>
          <p:nvPr/>
        </p:nvPicPr>
        <p:blipFill>
          <a:blip r:embed="rId2"/>
          <a:srcRect l="4791"/>
          <a:stretch>
            <a:fillRect/>
          </a:stretch>
        </p:blipFill>
        <p:spPr bwMode="auto">
          <a:xfrm>
            <a:off x="254001" y="3535427"/>
            <a:ext cx="5142993" cy="3017772"/>
          </a:xfrm>
          <a:prstGeom prst="rect">
            <a:avLst/>
          </a:prstGeom>
          <a:noFill/>
        </p:spPr>
      </p:pic>
      <p:pic>
        <p:nvPicPr>
          <p:cNvPr id="4100" name="Picture 4" descr="Immagine correlata"/>
          <p:cNvPicPr>
            <a:picLocks noChangeAspect="1" noChangeArrowheads="1"/>
          </p:cNvPicPr>
          <p:nvPr/>
        </p:nvPicPr>
        <p:blipFill>
          <a:blip r:embed="rId3" cstate="print"/>
          <a:srcRect b="11722"/>
          <a:stretch>
            <a:fillRect/>
          </a:stretch>
        </p:blipFill>
        <p:spPr bwMode="auto">
          <a:xfrm>
            <a:off x="5458015" y="3335866"/>
            <a:ext cx="6361452" cy="3412067"/>
          </a:xfrm>
          <a:prstGeom prst="rect">
            <a:avLst/>
          </a:prstGeom>
          <a:noFill/>
        </p:spPr>
      </p:pic>
      <p:pic>
        <p:nvPicPr>
          <p:cNvPr id="20484" name="Picture 4" descr="Risultati immagini per olio calabrese quantità in italia"/>
          <p:cNvPicPr>
            <a:picLocks noChangeAspect="1" noChangeArrowheads="1"/>
          </p:cNvPicPr>
          <p:nvPr/>
        </p:nvPicPr>
        <p:blipFill>
          <a:blip r:embed="rId4"/>
          <a:srcRect/>
          <a:stretch>
            <a:fillRect/>
          </a:stretch>
        </p:blipFill>
        <p:spPr bwMode="auto">
          <a:xfrm>
            <a:off x="358775" y="203199"/>
            <a:ext cx="4870427" cy="3234268"/>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5232401" y="276366"/>
            <a:ext cx="4656666" cy="2177840"/>
          </a:xfrm>
          <a:prstGeom prst="rect">
            <a:avLst/>
          </a:prstGeom>
        </p:spPr>
        <p:txBody>
          <a:bodyPr wrap="square">
            <a:spAutoFit/>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it-IT" sz="3600" i="1" dirty="0">
                <a:solidFill>
                  <a:srgbClr val="FF0000"/>
                </a:solidFill>
                <a:latin typeface="Comic Sans MS" panose="030F0702030302020204" pitchFamily="66" charset="0"/>
                <a:ea typeface="Times New Roman" panose="02020603050405020304" pitchFamily="18" charset="0"/>
                <a:cs typeface="Calibri" panose="020F0502020204030204" pitchFamily="34" charset="0"/>
              </a:rPr>
              <a:t>OLIVES </a:t>
            </a:r>
            <a:endParaRPr lang="it-IT" sz="3600" dirty="0">
              <a:solidFill>
                <a:srgbClr val="FF0000"/>
              </a:solidFill>
              <a:latin typeface="Comic Sans MS" panose="030F0702030302020204" pitchFamily="66" charset="0"/>
              <a:ea typeface="Calibri" panose="020F0502020204030204" pitchFamily="34" charset="0"/>
              <a:cs typeface="Times New Roman" panose="02020603050405020304" pitchFamily="18" charset="0"/>
            </a:endParaRPr>
          </a:p>
          <a:p>
            <a:pPr lvl="0">
              <a:defRPr sz="1800" b="0" i="0" u="none" strike="noStrike" kern="0" cap="none" spc="0" baseline="0">
                <a:solidFill>
                  <a:srgbClr val="000000"/>
                </a:solidFill>
                <a:uFillTx/>
              </a:defRPr>
            </a:pPr>
            <a:endParaRPr lang="en-US" sz="2200" kern="0" dirty="0">
              <a:solidFill>
                <a:srgbClr val="000000"/>
              </a:solidFill>
              <a:latin typeface="Comic Sans MS" panose="030F0702030302020204" pitchFamily="66" charset="0"/>
            </a:endParaRPr>
          </a:p>
          <a:p>
            <a:pPr lvl="0">
              <a:defRPr sz="1800" b="0" i="0" u="none" strike="noStrike" kern="0" cap="none" spc="0" baseline="0">
                <a:solidFill>
                  <a:srgbClr val="000000"/>
                </a:solidFill>
                <a:uFillTx/>
              </a:defRPr>
            </a:pPr>
            <a:r>
              <a:rPr lang="en-US" sz="2400" kern="0" dirty="0">
                <a:latin typeface="Comic Sans MS" panose="030F0702030302020204" pitchFamily="66" charset="0"/>
              </a:rPr>
              <a:t>20% of Italian oil is produced in Calabria but then bottled and marketed elsewhere.</a:t>
            </a:r>
            <a:endParaRPr lang="en-US" sz="2400" b="1" kern="0" dirty="0">
              <a:latin typeface="Comic Sans MS" panose="030F0702030302020204" pitchFamily="66" charset="0"/>
            </a:endParaRPr>
          </a:p>
        </p:txBody>
      </p:sp>
      <p:pic>
        <p:nvPicPr>
          <p:cNvPr id="4" name="Immagine 3"/>
          <p:cNvPicPr>
            <a:picLocks noChangeAspect="1"/>
          </p:cNvPicPr>
          <p:nvPr/>
        </p:nvPicPr>
        <p:blipFill>
          <a:blip r:embed="rId2"/>
          <a:srcRect l="12385"/>
          <a:stretch>
            <a:fillRect/>
          </a:stretch>
        </p:blipFill>
        <p:spPr>
          <a:xfrm>
            <a:off x="347140" y="353751"/>
            <a:ext cx="3400179" cy="3676387"/>
          </a:xfrm>
          <a:prstGeom prst="rect">
            <a:avLst/>
          </a:prstGeom>
          <a:noFill/>
          <a:ln>
            <a:noFill/>
          </a:ln>
        </p:spPr>
      </p:pic>
      <p:pic>
        <p:nvPicPr>
          <p:cNvPr id="5" name="Picture 4" descr="https://www.lattenews.it/files/2015/04/en_IGP_4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8228" y="3039537"/>
            <a:ext cx="3126566" cy="27770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trilleat.strill.it/wp-content/uploads/2019/05/olio-doliva-2.jpg"/>
          <p:cNvPicPr>
            <a:picLocks noChangeAspect="1" noChangeArrowheads="1"/>
          </p:cNvPicPr>
          <p:nvPr/>
        </p:nvPicPr>
        <p:blipFill>
          <a:blip r:embed="rId4"/>
          <a:srcRect/>
          <a:stretch>
            <a:fillRect/>
          </a:stretch>
        </p:blipFill>
        <p:spPr bwMode="auto">
          <a:xfrm>
            <a:off x="5371041" y="2822249"/>
            <a:ext cx="5691321" cy="3502351"/>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732867" y="282224"/>
            <a:ext cx="7062091" cy="2169825"/>
          </a:xfrm>
          <a:prstGeom prst="rect">
            <a:avLst/>
          </a:prstGeom>
        </p:spPr>
        <p:txBody>
          <a:bodyPr wrap="square">
            <a:spAutoFit/>
          </a:bodyPr>
          <a:lstStyle/>
          <a:p>
            <a:pPr algn="ctr"/>
            <a:r>
              <a:rPr lang="en-US" sz="3600" dirty="0">
                <a:solidFill>
                  <a:srgbClr val="FF0000"/>
                </a:solidFill>
                <a:latin typeface="Comic Sans MS" panose="030F0702030302020204" pitchFamily="66" charset="0"/>
              </a:rPr>
              <a:t>BELMONTE TOMATOES</a:t>
            </a:r>
          </a:p>
          <a:p>
            <a:pPr algn="ctr"/>
            <a:endParaRPr lang="en-US" sz="1500" dirty="0">
              <a:solidFill>
                <a:srgbClr val="FF0000"/>
              </a:solidFill>
              <a:latin typeface="Comic Sans MS" panose="030F0702030302020204" pitchFamily="66" charset="0"/>
            </a:endParaRPr>
          </a:p>
          <a:p>
            <a:r>
              <a:rPr lang="en-US" sz="2200" dirty="0">
                <a:latin typeface="Comic Sans MS" panose="030F0702030302020204" pitchFamily="66" charset="0"/>
              </a:rPr>
              <a:t>The Belmonte tomato is named "</a:t>
            </a:r>
            <a:r>
              <a:rPr lang="en-US" sz="2200" b="1" dirty="0" err="1">
                <a:latin typeface="Comic Sans MS" panose="030F0702030302020204" pitchFamily="66" charset="0"/>
              </a:rPr>
              <a:t>il</a:t>
            </a:r>
            <a:r>
              <a:rPr lang="en-US" sz="2200" b="1" dirty="0">
                <a:latin typeface="Comic Sans MS" panose="030F0702030302020204" pitchFamily="66" charset="0"/>
              </a:rPr>
              <a:t> </a:t>
            </a:r>
            <a:r>
              <a:rPr lang="en-US" sz="2200" b="1" dirty="0" err="1">
                <a:latin typeface="Comic Sans MS" panose="030F0702030302020204" pitchFamily="66" charset="0"/>
              </a:rPr>
              <a:t>Gigante</a:t>
            </a:r>
            <a:r>
              <a:rPr lang="en-US" sz="2200" dirty="0">
                <a:latin typeface="Comic Sans MS" panose="030F0702030302020204" pitchFamily="66" charset="0"/>
              </a:rPr>
              <a:t>“ (</a:t>
            </a:r>
            <a:r>
              <a:rPr lang="en-US" sz="2200" b="1" dirty="0">
                <a:latin typeface="Comic Sans MS" panose="030F0702030302020204" pitchFamily="66" charset="0"/>
              </a:rPr>
              <a:t>the Giant</a:t>
            </a:r>
            <a:r>
              <a:rPr lang="en-US" sz="2200" dirty="0">
                <a:latin typeface="Comic Sans MS" panose="030F0702030302020204" pitchFamily="66" charset="0"/>
              </a:rPr>
              <a:t>) due to its huge size. The average weight of a single tomato varies from 700 to 1500 grams. </a:t>
            </a:r>
          </a:p>
          <a:p>
            <a:endParaRPr lang="en-US" b="0" i="0" dirty="0">
              <a:solidFill>
                <a:srgbClr val="0C2436"/>
              </a:solidFill>
              <a:effectLst/>
              <a:latin typeface="Comic Sans MS" panose="030F0702030302020204" pitchFamily="66" charset="0"/>
            </a:endParaRPr>
          </a:p>
        </p:txBody>
      </p:sp>
      <p:pic>
        <p:nvPicPr>
          <p:cNvPr id="5124" name="Picture 4" descr="Risultati immagini per pomodori di belmonte"/>
          <p:cNvPicPr>
            <a:picLocks noChangeAspect="1" noChangeArrowheads="1"/>
          </p:cNvPicPr>
          <p:nvPr/>
        </p:nvPicPr>
        <p:blipFill>
          <a:blip r:embed="rId2">
            <a:clrChange>
              <a:clrFrom>
                <a:srgbClr val="F03D27"/>
              </a:clrFrom>
              <a:clrTo>
                <a:srgbClr val="F03D27">
                  <a:alpha val="0"/>
                </a:srgbClr>
              </a:clrTo>
            </a:clrChange>
            <a:lum contrast="20000"/>
            <a:extLst>
              <a:ext uri="{28A0092B-C50C-407E-A947-70E740481C1C}">
                <a14:useLocalDpi xmlns:a14="http://schemas.microsoft.com/office/drawing/2010/main" val="0"/>
              </a:ext>
            </a:extLst>
          </a:blip>
          <a:srcRect/>
          <a:stretch>
            <a:fillRect/>
          </a:stretch>
        </p:blipFill>
        <p:spPr bwMode="auto">
          <a:xfrm>
            <a:off x="4648200" y="2712157"/>
            <a:ext cx="3683000" cy="2798298"/>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Risultati immagini per pomodori di belmon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6172" y="3508317"/>
            <a:ext cx="3537228" cy="304349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uppo 7"/>
          <p:cNvGrpSpPr/>
          <p:nvPr/>
        </p:nvGrpSpPr>
        <p:grpSpPr>
          <a:xfrm>
            <a:off x="118534" y="402088"/>
            <a:ext cx="4457700" cy="4169912"/>
            <a:chOff x="118534" y="402088"/>
            <a:chExt cx="4457700" cy="4169912"/>
          </a:xfrm>
        </p:grpSpPr>
        <p:pic>
          <p:nvPicPr>
            <p:cNvPr id="3074" name="Picture 2" descr="Immagine correlata"/>
            <p:cNvPicPr>
              <a:picLocks noChangeAspect="1" noChangeArrowheads="1"/>
            </p:cNvPicPr>
            <p:nvPr/>
          </p:nvPicPr>
          <p:blipFill>
            <a:blip r:embed="rId4">
              <a:lum contrast="-10000"/>
            </a:blip>
            <a:srcRect/>
            <a:stretch>
              <a:fillRect/>
            </a:stretch>
          </p:blipFill>
          <p:spPr bwMode="auto">
            <a:xfrm>
              <a:off x="118534" y="402088"/>
              <a:ext cx="4457700" cy="4169912"/>
            </a:xfrm>
            <a:prstGeom prst="rect">
              <a:avLst/>
            </a:prstGeom>
            <a:noFill/>
          </p:spPr>
        </p:pic>
        <p:sp>
          <p:nvSpPr>
            <p:cNvPr id="6" name="Rettangolo 5"/>
            <p:cNvSpPr/>
            <p:nvPr/>
          </p:nvSpPr>
          <p:spPr>
            <a:xfrm rot="1317034">
              <a:off x="870339" y="819775"/>
              <a:ext cx="981359" cy="307777"/>
            </a:xfrm>
            <a:prstGeom prst="rect">
              <a:avLst/>
            </a:prstGeom>
          </p:spPr>
          <p:txBody>
            <a:bodyPr wrap="none">
              <a:spAutoFit/>
            </a:bodyPr>
            <a:lstStyle/>
            <a:p>
              <a:r>
                <a:rPr lang="en-US" sz="1400" b="1" dirty="0">
                  <a:solidFill>
                    <a:srgbClr val="0C2436"/>
                  </a:solidFill>
                  <a:latin typeface="Comic Sans MS" panose="030F0702030302020204" pitchFamily="66" charset="0"/>
                </a:rPr>
                <a:t>Kg 1,330</a:t>
              </a:r>
              <a:endParaRPr lang="it-IT" sz="1400" dirty="0"/>
            </a:p>
          </p:txBody>
        </p:sp>
      </p:grpSp>
      <p:sp>
        <p:nvSpPr>
          <p:cNvPr id="7" name="Rettangolo 6"/>
          <p:cNvSpPr/>
          <p:nvPr/>
        </p:nvSpPr>
        <p:spPr>
          <a:xfrm>
            <a:off x="347133" y="5587221"/>
            <a:ext cx="3818467" cy="769441"/>
          </a:xfrm>
          <a:prstGeom prst="rect">
            <a:avLst/>
          </a:prstGeom>
        </p:spPr>
        <p:txBody>
          <a:bodyPr wrap="square">
            <a:spAutoFit/>
          </a:bodyPr>
          <a:lstStyle/>
          <a:p>
            <a:pPr algn="just"/>
            <a:r>
              <a:rPr lang="en-US" sz="2200" b="1" dirty="0">
                <a:latin typeface="Comic Sans MS" panose="030F0702030302020204" pitchFamily="66" charset="0"/>
              </a:rPr>
              <a:t>They grow better in a </a:t>
            </a:r>
            <a:r>
              <a:rPr lang="en-US" sz="2200" b="1" dirty="0" err="1">
                <a:latin typeface="Comic Sans MS" panose="030F0702030302020204" pitchFamily="66" charset="0"/>
              </a:rPr>
              <a:t>humic</a:t>
            </a:r>
            <a:r>
              <a:rPr lang="en-US" sz="2200" b="1" dirty="0">
                <a:latin typeface="Comic Sans MS" panose="030F0702030302020204" pitchFamily="66" charset="0"/>
              </a:rPr>
              <a:t> and draining soil</a:t>
            </a:r>
            <a:endParaRPr lang="it-IT" sz="2200" b="1" dirty="0">
              <a:latin typeface="Comic Sans MS" panose="030F0702030302020204" pitchFamily="66"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http://www.piattoforte.it/fileadmin/_processed_/csm_crop_43_gelato-di-cioccolato-al-peperoncino1343_f1a14d497f.jpg"/>
          <p:cNvPicPr>
            <a:picLocks noChangeAspect="1" noChangeArrowheads="1"/>
          </p:cNvPicPr>
          <p:nvPr/>
        </p:nvPicPr>
        <p:blipFill>
          <a:blip r:embed="rId2"/>
          <a:srcRect/>
          <a:stretch>
            <a:fillRect/>
          </a:stretch>
        </p:blipFill>
        <p:spPr bwMode="auto">
          <a:xfrm>
            <a:off x="5985933" y="2990348"/>
            <a:ext cx="3618251" cy="2718218"/>
          </a:xfrm>
          <a:prstGeom prst="rect">
            <a:avLst/>
          </a:prstGeom>
          <a:noFill/>
        </p:spPr>
      </p:pic>
      <p:pic>
        <p:nvPicPr>
          <p:cNvPr id="2052" name="Picture 4" descr="Risultati immagini per peperoncino calabrese"/>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rot="16200000">
            <a:off x="8034868" y="2506134"/>
            <a:ext cx="5300133" cy="3014131"/>
          </a:xfrm>
          <a:prstGeom prst="rect">
            <a:avLst/>
          </a:prstGeom>
          <a:noFill/>
        </p:spPr>
      </p:pic>
      <p:sp>
        <p:nvSpPr>
          <p:cNvPr id="2" name="Rettangolo 1"/>
          <p:cNvSpPr/>
          <p:nvPr/>
        </p:nvSpPr>
        <p:spPr>
          <a:xfrm>
            <a:off x="5489963" y="136496"/>
            <a:ext cx="6096000" cy="3046988"/>
          </a:xfrm>
          <a:prstGeom prst="rect">
            <a:avLst/>
          </a:prstGeom>
        </p:spPr>
        <p:txBody>
          <a:bodyPr>
            <a:spAutoFit/>
          </a:bodyPr>
          <a:lstStyle/>
          <a:p>
            <a:pPr algn="ctr"/>
            <a:r>
              <a:rPr lang="en-US" sz="3600" dirty="0">
                <a:solidFill>
                  <a:srgbClr val="FF0000"/>
                </a:solidFill>
                <a:latin typeface="Comic Sans MS" panose="030F0702030302020204" pitchFamily="66" charset="0"/>
              </a:rPr>
              <a:t>CHILLI</a:t>
            </a:r>
          </a:p>
          <a:p>
            <a:pPr algn="ctr"/>
            <a:endParaRPr lang="en-US" sz="1000" dirty="0">
              <a:solidFill>
                <a:srgbClr val="FF0000"/>
              </a:solidFill>
              <a:latin typeface="Comic Sans MS" panose="030F0702030302020204" pitchFamily="66" charset="0"/>
            </a:endParaRPr>
          </a:p>
          <a:p>
            <a:r>
              <a:rPr lang="en-US" sz="2200" dirty="0" err="1">
                <a:latin typeface="Comic Sans MS" panose="030F0702030302020204" pitchFamily="66" charset="0"/>
              </a:rPr>
              <a:t>Chilli</a:t>
            </a:r>
            <a:r>
              <a:rPr lang="en-US" sz="2200" dirty="0">
                <a:latin typeface="Comic Sans MS" panose="030F0702030302020204" pitchFamily="66" charset="0"/>
              </a:rPr>
              <a:t> peppers are a small, fiery variety of capsicum. In general, the smaller the </a:t>
            </a:r>
            <a:r>
              <a:rPr lang="en-US" sz="2200" dirty="0" err="1">
                <a:latin typeface="Comic Sans MS" panose="030F0702030302020204" pitchFamily="66" charset="0"/>
              </a:rPr>
              <a:t>chilli</a:t>
            </a:r>
            <a:r>
              <a:rPr lang="en-US" sz="2200" dirty="0">
                <a:latin typeface="Comic Sans MS" panose="030F0702030302020204" pitchFamily="66" charset="0"/>
              </a:rPr>
              <a:t>, the more potent.</a:t>
            </a:r>
          </a:p>
          <a:p>
            <a:endParaRPr lang="en-US" dirty="0">
              <a:latin typeface="Comic Sans MS" panose="030F0702030302020204" pitchFamily="66" charset="0"/>
            </a:endParaRPr>
          </a:p>
          <a:p>
            <a:r>
              <a:rPr lang="en-US" sz="2200" dirty="0" err="1">
                <a:latin typeface="Comic Sans MS" panose="030F0702030302020204" pitchFamily="66" charset="0"/>
              </a:rPr>
              <a:t>Chillies</a:t>
            </a:r>
            <a:r>
              <a:rPr lang="en-US" sz="2200" dirty="0">
                <a:latin typeface="Comic Sans MS" panose="030F0702030302020204" pitchFamily="66" charset="0"/>
              </a:rPr>
              <a:t> are used widely in a lot of dishes, even with chocolate!</a:t>
            </a:r>
            <a:r>
              <a:rPr lang="en-US" dirty="0">
                <a:latin typeface="Bookman Old Style" panose="02050604050505020204" pitchFamily="18" charset="0"/>
              </a:rPr>
              <a:t> </a:t>
            </a:r>
            <a:endParaRPr lang="en-US" dirty="0">
              <a:latin typeface="Comic Sans MS" panose="030F0702030302020204" pitchFamily="66" charset="0"/>
            </a:endParaRPr>
          </a:p>
          <a:p>
            <a:endParaRPr lang="it-IT" dirty="0">
              <a:solidFill>
                <a:srgbClr val="3A3A3A"/>
              </a:solidFill>
              <a:latin typeface="Comic Sans MS" panose="030F0702030302020204" pitchFamily="66" charset="0"/>
            </a:endParaRPr>
          </a:p>
        </p:txBody>
      </p:sp>
      <p:pic>
        <p:nvPicPr>
          <p:cNvPr id="2050" name="Picture 2" descr="Immagine correlata"/>
          <p:cNvPicPr>
            <a:picLocks noChangeAspect="1" noChangeArrowheads="1"/>
          </p:cNvPicPr>
          <p:nvPr/>
        </p:nvPicPr>
        <p:blipFill>
          <a:blip r:embed="rId4" cstate="print"/>
          <a:srcRect/>
          <a:stretch>
            <a:fillRect/>
          </a:stretch>
        </p:blipFill>
        <p:spPr bwMode="auto">
          <a:xfrm>
            <a:off x="194733" y="101599"/>
            <a:ext cx="5029200" cy="3221003"/>
          </a:xfrm>
          <a:prstGeom prst="rect">
            <a:avLst/>
          </a:prstGeom>
          <a:noFill/>
        </p:spPr>
      </p:pic>
      <p:pic>
        <p:nvPicPr>
          <p:cNvPr id="2058" name="Picture 10" descr="https://previews.123rf.com/images/alfastudio/alfastudio1708/alfastudio170802057/83847643-pizza-peperoni-piccanti-con-verdure-peperoncino-e-prosciutto-pizza-su-uno-sfondo-rustico-piatti-del-.jpg"/>
          <p:cNvPicPr>
            <a:picLocks noChangeAspect="1" noChangeArrowheads="1"/>
          </p:cNvPicPr>
          <p:nvPr/>
        </p:nvPicPr>
        <p:blipFill>
          <a:blip r:embed="rId5"/>
          <a:srcRect r="16388"/>
          <a:stretch>
            <a:fillRect/>
          </a:stretch>
        </p:blipFill>
        <p:spPr bwMode="auto">
          <a:xfrm>
            <a:off x="203200" y="3539066"/>
            <a:ext cx="3970867" cy="3163672"/>
          </a:xfrm>
          <a:prstGeom prst="rect">
            <a:avLst/>
          </a:prstGeom>
          <a:noFill/>
        </p:spPr>
      </p:pic>
      <p:pic>
        <p:nvPicPr>
          <p:cNvPr id="2060" name="Picture 12" descr="Immagine correlata"/>
          <p:cNvPicPr>
            <a:picLocks noChangeAspect="1" noChangeArrowheads="1"/>
          </p:cNvPicPr>
          <p:nvPr/>
        </p:nvPicPr>
        <p:blipFill>
          <a:blip r:embed="rId6"/>
          <a:srcRect l="3983"/>
          <a:stretch>
            <a:fillRect/>
          </a:stretch>
        </p:blipFill>
        <p:spPr bwMode="auto">
          <a:xfrm>
            <a:off x="3149599" y="4595530"/>
            <a:ext cx="3626986" cy="2084669"/>
          </a:xfrm>
          <a:prstGeom prst="rect">
            <a:avLst/>
          </a:prstGeom>
          <a:noFill/>
        </p:spPr>
      </p:pic>
      <p:sp>
        <p:nvSpPr>
          <p:cNvPr id="8" name="Rettangolo 7"/>
          <p:cNvSpPr/>
          <p:nvPr/>
        </p:nvSpPr>
        <p:spPr>
          <a:xfrm>
            <a:off x="6807199" y="5951287"/>
            <a:ext cx="4191001" cy="769441"/>
          </a:xfrm>
          <a:prstGeom prst="rect">
            <a:avLst/>
          </a:prstGeom>
        </p:spPr>
        <p:txBody>
          <a:bodyPr wrap="square">
            <a:spAutoFit/>
          </a:bodyPr>
          <a:lstStyle/>
          <a:p>
            <a:pPr algn="just"/>
            <a:r>
              <a:rPr lang="en-US" sz="2200" b="1" dirty="0">
                <a:latin typeface="Comic Sans MS" panose="030F0702030302020204" pitchFamily="66" charset="0"/>
              </a:rPr>
              <a:t>They grow better in a </a:t>
            </a:r>
            <a:r>
              <a:rPr lang="en-US" sz="2200" b="1" dirty="0" err="1">
                <a:latin typeface="Comic Sans MS" panose="030F0702030302020204" pitchFamily="66" charset="0"/>
              </a:rPr>
              <a:t>humic</a:t>
            </a:r>
            <a:r>
              <a:rPr lang="en-US" sz="2200" b="1" dirty="0">
                <a:latin typeface="Comic Sans MS" panose="030F0702030302020204" pitchFamily="66" charset="0"/>
              </a:rPr>
              <a:t>, draining and acid soil</a:t>
            </a:r>
            <a:endParaRPr lang="it-IT" sz="2200" b="1" dirty="0">
              <a:latin typeface="Comic Sans MS" panose="030F0702030302020204" pitchFamily="66"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173630" y="163827"/>
            <a:ext cx="635044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3600" b="0" i="0" u="none" strike="noStrike" cap="none" normalizeH="0" baseline="0" dirty="0">
                <a:ln>
                  <a:noFill/>
                </a:ln>
                <a:solidFill>
                  <a:srgbClr val="FF0000"/>
                </a:solidFill>
                <a:effectLst/>
                <a:latin typeface="Comic Sans MS" panose="030F0702030302020204" pitchFamily="66" charset="0"/>
              </a:rPr>
              <a:t>GRAPES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000" b="0" i="0" u="none" strike="noStrike" cap="none" normalizeH="0" baseline="0" dirty="0">
              <a:ln>
                <a:noFill/>
              </a:ln>
              <a:solidFill>
                <a:srgbClr val="FF0000"/>
              </a:solidFill>
              <a:effectLst/>
              <a:latin typeface="Comic Sans MS" panose="030F0702030302020204" pitchFamily="66"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it-IT" sz="2200" dirty="0">
                <a:solidFill>
                  <a:srgbClr val="000000"/>
                </a:solidFill>
                <a:latin typeface="Comic Sans MS" panose="030F0702030302020204" pitchFamily="66" charset="0"/>
              </a:rPr>
              <a:t>T</a:t>
            </a:r>
            <a:r>
              <a:rPr kumimoji="0" lang="it-IT" sz="2200" b="0" i="0" u="none" strike="noStrike" cap="none" normalizeH="0" baseline="0" dirty="0">
                <a:ln>
                  <a:noFill/>
                </a:ln>
                <a:solidFill>
                  <a:srgbClr val="000000"/>
                </a:solidFill>
                <a:effectLst/>
                <a:latin typeface="Comic Sans MS" panose="030F0702030302020204" pitchFamily="66" charset="0"/>
              </a:rPr>
              <a:t>he </a:t>
            </a:r>
            <a:r>
              <a:rPr kumimoji="0" lang="it-IT" sz="2200" b="0" i="0" u="none" strike="noStrike" cap="none" normalizeH="0" baseline="0" dirty="0" err="1">
                <a:ln>
                  <a:noFill/>
                </a:ln>
                <a:solidFill>
                  <a:srgbClr val="000000"/>
                </a:solidFill>
                <a:effectLst/>
                <a:latin typeface="Comic Sans MS" panose="030F0702030302020204" pitchFamily="66" charset="0"/>
              </a:rPr>
              <a:t>Gaglioppo</a:t>
            </a:r>
            <a:r>
              <a:rPr kumimoji="0" lang="it-IT" sz="2200" b="0" i="0" u="none" strike="noStrike" cap="none" normalizeH="0" baseline="0" dirty="0">
                <a:ln>
                  <a:noFill/>
                </a:ln>
                <a:solidFill>
                  <a:srgbClr val="000000"/>
                </a:solidFill>
                <a:effectLst/>
                <a:latin typeface="Comic Sans MS" panose="030F0702030302020204" pitchFamily="66" charset="0"/>
              </a:rPr>
              <a:t> </a:t>
            </a:r>
            <a:r>
              <a:rPr kumimoji="0" lang="it-IT" sz="2200" b="0" i="0" u="none" strike="noStrike" cap="none" normalizeH="0" baseline="0" dirty="0" err="1">
                <a:ln>
                  <a:noFill/>
                </a:ln>
                <a:solidFill>
                  <a:srgbClr val="000000"/>
                </a:solidFill>
                <a:effectLst/>
                <a:latin typeface="Comic Sans MS" panose="030F0702030302020204" pitchFamily="66" charset="0"/>
              </a:rPr>
              <a:t>grape</a:t>
            </a:r>
            <a:r>
              <a:rPr kumimoji="0" lang="it-IT" sz="2200" b="0" i="0" u="none" strike="noStrike" cap="none" normalizeH="0" baseline="0" dirty="0">
                <a:ln>
                  <a:noFill/>
                </a:ln>
                <a:solidFill>
                  <a:srgbClr val="000000"/>
                </a:solidFill>
                <a:effectLst/>
                <a:latin typeface="Comic Sans MS" panose="030F0702030302020204" pitchFamily="66" charset="0"/>
              </a:rPr>
              <a:t> </a:t>
            </a:r>
            <a:r>
              <a:rPr kumimoji="0" lang="it-IT" sz="2200" b="0" i="0" u="none" strike="noStrike" cap="none" normalizeH="0" baseline="0" dirty="0" err="1">
                <a:ln>
                  <a:noFill/>
                </a:ln>
                <a:solidFill>
                  <a:srgbClr val="000000"/>
                </a:solidFill>
                <a:effectLst/>
                <a:latin typeface="Comic Sans MS" panose="030F0702030302020204" pitchFamily="66" charset="0"/>
              </a:rPr>
              <a:t>is</a:t>
            </a:r>
            <a:r>
              <a:rPr kumimoji="0" lang="it-IT" sz="2200" b="0" i="0" u="none" strike="noStrike" cap="none" normalizeH="0" dirty="0">
                <a:ln>
                  <a:noFill/>
                </a:ln>
                <a:solidFill>
                  <a:srgbClr val="000000"/>
                </a:solidFill>
                <a:effectLst/>
                <a:latin typeface="Comic Sans MS" panose="030F0702030302020204" pitchFamily="66" charset="0"/>
              </a:rPr>
              <a:t> </a:t>
            </a:r>
            <a:r>
              <a:rPr kumimoji="0" lang="it-IT" sz="2200" b="0" i="0" u="none" strike="noStrike" cap="none" normalizeH="0" dirty="0" err="1">
                <a:ln>
                  <a:noFill/>
                </a:ln>
                <a:solidFill>
                  <a:srgbClr val="000000"/>
                </a:solidFill>
                <a:effectLst/>
                <a:latin typeface="Comic Sans MS" panose="030F0702030302020204" pitchFamily="66" charset="0"/>
              </a:rPr>
              <a:t>greatly</a:t>
            </a:r>
            <a:r>
              <a:rPr kumimoji="0" lang="it-IT" sz="2200" b="0" i="0" u="none" strike="noStrike" cap="none" normalizeH="0" dirty="0">
                <a:ln>
                  <a:noFill/>
                </a:ln>
                <a:solidFill>
                  <a:srgbClr val="000000"/>
                </a:solidFill>
                <a:effectLst/>
                <a:latin typeface="Comic Sans MS" panose="030F0702030302020204" pitchFamily="66" charset="0"/>
              </a:rPr>
              <a:t> </a:t>
            </a:r>
            <a:r>
              <a:rPr kumimoji="0" lang="it-IT" sz="2200" b="0" i="0" u="none" strike="noStrike" cap="none" normalizeH="0" dirty="0" err="1">
                <a:ln>
                  <a:noFill/>
                </a:ln>
                <a:solidFill>
                  <a:srgbClr val="000000"/>
                </a:solidFill>
                <a:effectLst/>
                <a:latin typeface="Comic Sans MS" panose="030F0702030302020204" pitchFamily="66" charset="0"/>
              </a:rPr>
              <a:t>used</a:t>
            </a:r>
            <a:r>
              <a:rPr kumimoji="0" lang="it-IT" sz="2200" b="0" i="0" u="none" strike="noStrike" cap="none" normalizeH="0" dirty="0">
                <a:ln>
                  <a:noFill/>
                </a:ln>
                <a:solidFill>
                  <a:srgbClr val="000000"/>
                </a:solidFill>
                <a:effectLst/>
                <a:latin typeface="Comic Sans MS" panose="030F0702030302020204" pitchFamily="66" charset="0"/>
              </a:rPr>
              <a:t> by </a:t>
            </a:r>
            <a:r>
              <a:rPr kumimoji="0" lang="it-IT" sz="2200" b="0" i="0" u="none" strike="noStrike" cap="none" normalizeH="0" dirty="0" err="1">
                <a:ln>
                  <a:noFill/>
                </a:ln>
                <a:solidFill>
                  <a:srgbClr val="000000"/>
                </a:solidFill>
                <a:effectLst/>
                <a:latin typeface="Comic Sans MS" panose="030F0702030302020204" pitchFamily="66" charset="0"/>
              </a:rPr>
              <a:t>winemakers</a:t>
            </a:r>
            <a:r>
              <a:rPr kumimoji="0" lang="it-IT" sz="2200" b="0" i="0" u="none" strike="noStrike" cap="none" normalizeH="0" baseline="0" dirty="0">
                <a:ln>
                  <a:noFill/>
                </a:ln>
                <a:solidFill>
                  <a:srgbClr val="000000"/>
                </a:solidFill>
                <a:effectLst/>
                <a:latin typeface="Comic Sans MS" panose="030F0702030302020204" pitchFamily="66" charset="0"/>
              </a:rPr>
              <a:t> </a:t>
            </a:r>
            <a:r>
              <a:rPr kumimoji="0" lang="it-IT" sz="2200" b="0" i="0" u="none" strike="noStrike" cap="none" normalizeH="0" baseline="0" dirty="0" err="1">
                <a:ln>
                  <a:noFill/>
                </a:ln>
                <a:solidFill>
                  <a:srgbClr val="000000"/>
                </a:solidFill>
                <a:effectLst/>
                <a:latin typeface="Comic Sans MS" panose="030F0702030302020204" pitchFamily="66" charset="0"/>
              </a:rPr>
              <a:t>but</a:t>
            </a:r>
            <a:r>
              <a:rPr kumimoji="0" lang="it-IT" sz="2200" b="0" i="0" u="none" strike="noStrike" cap="none" normalizeH="0" baseline="0" dirty="0">
                <a:ln>
                  <a:noFill/>
                </a:ln>
                <a:solidFill>
                  <a:srgbClr val="000000"/>
                </a:solidFill>
                <a:effectLst/>
                <a:latin typeface="Comic Sans MS" panose="030F0702030302020204" pitchFamily="66" charset="0"/>
              </a:rPr>
              <a:t> the Magliocco </a:t>
            </a:r>
            <a:r>
              <a:rPr kumimoji="0" lang="it-IT" sz="2200" b="0" i="0" u="none" strike="noStrike" cap="none" normalizeH="0" baseline="0" dirty="0" err="1">
                <a:ln>
                  <a:noFill/>
                </a:ln>
                <a:solidFill>
                  <a:srgbClr val="000000"/>
                </a:solidFill>
                <a:effectLst/>
                <a:latin typeface="Comic Sans MS" panose="030F0702030302020204" pitchFamily="66" charset="0"/>
              </a:rPr>
              <a:t>variety</a:t>
            </a:r>
            <a:r>
              <a:rPr kumimoji="0" lang="it-IT" sz="2200" b="0" i="0" u="none" strike="noStrike" cap="none" normalizeH="0" baseline="0" dirty="0">
                <a:ln>
                  <a:noFill/>
                </a:ln>
                <a:solidFill>
                  <a:srgbClr val="000000"/>
                </a:solidFill>
                <a:effectLst/>
                <a:latin typeface="Comic Sans MS" panose="030F0702030302020204" pitchFamily="66" charset="0"/>
              </a:rPr>
              <a:t> </a:t>
            </a:r>
            <a:r>
              <a:rPr kumimoji="0" lang="it-IT" sz="2200" b="0" i="0" u="none" strike="noStrike" cap="none" normalizeH="0" baseline="0" dirty="0" err="1">
                <a:ln>
                  <a:noFill/>
                </a:ln>
                <a:solidFill>
                  <a:srgbClr val="000000"/>
                </a:solidFill>
                <a:effectLst/>
                <a:latin typeface="Comic Sans MS" panose="030F0702030302020204" pitchFamily="66" charset="0"/>
              </a:rPr>
              <a:t>is</a:t>
            </a:r>
            <a:r>
              <a:rPr kumimoji="0" lang="it-IT" sz="2200" b="0" i="0" u="none" strike="noStrike" cap="none" normalizeH="0" baseline="0" dirty="0">
                <a:ln>
                  <a:noFill/>
                </a:ln>
                <a:solidFill>
                  <a:srgbClr val="000000"/>
                </a:solidFill>
                <a:effectLst/>
                <a:latin typeface="Comic Sans MS" panose="030F0702030302020204" pitchFamily="66" charset="0"/>
              </a:rPr>
              <a:t> </a:t>
            </a:r>
            <a:r>
              <a:rPr kumimoji="0" lang="it-IT" sz="2200" b="0" i="0" u="none" strike="noStrike" cap="none" normalizeH="0" baseline="0" dirty="0" err="1">
                <a:ln>
                  <a:noFill/>
                </a:ln>
                <a:solidFill>
                  <a:srgbClr val="000000"/>
                </a:solidFill>
                <a:effectLst/>
                <a:latin typeface="Comic Sans MS" panose="030F0702030302020204" pitchFamily="66" charset="0"/>
              </a:rPr>
              <a:t>also</a:t>
            </a:r>
            <a:r>
              <a:rPr kumimoji="0" lang="it-IT" sz="2200" b="0" i="0" u="none" strike="noStrike" cap="none" normalizeH="0" baseline="0" dirty="0">
                <a:ln>
                  <a:noFill/>
                </a:ln>
                <a:solidFill>
                  <a:srgbClr val="000000"/>
                </a:solidFill>
                <a:effectLst/>
                <a:latin typeface="Comic Sans MS" panose="030F0702030302020204" pitchFamily="66" charset="0"/>
              </a:rPr>
              <a:t> </a:t>
            </a:r>
            <a:r>
              <a:rPr kumimoji="0" lang="it-IT" sz="2200" b="0" i="0" u="none" strike="noStrike" cap="none" normalizeH="0" baseline="0" dirty="0" err="1">
                <a:ln>
                  <a:noFill/>
                </a:ln>
                <a:solidFill>
                  <a:srgbClr val="000000"/>
                </a:solidFill>
                <a:effectLst/>
                <a:latin typeface="Comic Sans MS" panose="030F0702030302020204" pitchFamily="66" charset="0"/>
              </a:rPr>
              <a:t>used</a:t>
            </a:r>
            <a:r>
              <a:rPr kumimoji="0" lang="it-IT" sz="2200" b="0" i="0" u="none" strike="noStrike" cap="none" normalizeH="0" baseline="0" dirty="0">
                <a:ln>
                  <a:noFill/>
                </a:ln>
                <a:solidFill>
                  <a:srgbClr val="000000"/>
                </a:solidFill>
                <a:effectLst/>
                <a:latin typeface="Comic Sans MS" panose="030F0702030302020204" pitchFamily="66" charset="0"/>
              </a:rPr>
              <a:t> to produce </a:t>
            </a:r>
            <a:r>
              <a:rPr kumimoji="0" lang="it-IT" sz="2200" b="0" i="0" u="none" strike="noStrike" cap="none" normalizeH="0" baseline="0" dirty="0" err="1">
                <a:ln>
                  <a:noFill/>
                </a:ln>
                <a:solidFill>
                  <a:srgbClr val="000000"/>
                </a:solidFill>
                <a:effectLst/>
                <a:latin typeface="Comic Sans MS" panose="030F0702030302020204" pitchFamily="66" charset="0"/>
              </a:rPr>
              <a:t>good</a:t>
            </a:r>
            <a:r>
              <a:rPr kumimoji="0" lang="it-IT" sz="2200" b="0" i="0" u="none" strike="noStrike" cap="none" normalizeH="0" baseline="0" dirty="0">
                <a:ln>
                  <a:noFill/>
                </a:ln>
                <a:solidFill>
                  <a:srgbClr val="000000"/>
                </a:solidFill>
                <a:effectLst/>
                <a:latin typeface="Comic Sans MS" panose="030F0702030302020204" pitchFamily="66" charset="0"/>
              </a:rPr>
              <a:t> </a:t>
            </a:r>
            <a:r>
              <a:rPr kumimoji="0" lang="it-IT" sz="2200" b="0" i="0" u="none" strike="noStrike" cap="none" normalizeH="0" baseline="0" dirty="0" err="1">
                <a:ln>
                  <a:noFill/>
                </a:ln>
                <a:solidFill>
                  <a:srgbClr val="000000"/>
                </a:solidFill>
                <a:effectLst/>
                <a:latin typeface="Comic Sans MS" panose="030F0702030302020204" pitchFamily="66" charset="0"/>
              </a:rPr>
              <a:t>quality</a:t>
            </a:r>
            <a:r>
              <a:rPr lang="it-IT" sz="2200" dirty="0">
                <a:solidFill>
                  <a:srgbClr val="000000"/>
                </a:solidFill>
                <a:latin typeface="Comic Sans MS" panose="030F0702030302020204" pitchFamily="66" charset="0"/>
              </a:rPr>
              <a:t>, </a:t>
            </a:r>
            <a:r>
              <a:rPr lang="it-IT" sz="2200" dirty="0" err="1">
                <a:solidFill>
                  <a:srgbClr val="000000"/>
                </a:solidFill>
                <a:latin typeface="Comic Sans MS" panose="030F0702030302020204" pitchFamily="66" charset="0"/>
              </a:rPr>
              <a:t>modern</a:t>
            </a:r>
            <a:r>
              <a:rPr lang="it-IT" sz="2200" dirty="0">
                <a:solidFill>
                  <a:srgbClr val="000000"/>
                </a:solidFill>
                <a:latin typeface="Comic Sans MS" panose="030F0702030302020204" pitchFamily="66" charset="0"/>
              </a:rPr>
              <a:t> </a:t>
            </a:r>
            <a:r>
              <a:rPr lang="it-IT" sz="2200" dirty="0" err="1">
                <a:solidFill>
                  <a:srgbClr val="000000"/>
                </a:solidFill>
                <a:latin typeface="Comic Sans MS" panose="030F0702030302020204" pitchFamily="66" charset="0"/>
              </a:rPr>
              <a:t>wines</a:t>
            </a:r>
            <a:r>
              <a:rPr kumimoji="0" lang="it-IT" sz="2200" b="0" i="0" u="none" strike="noStrike" cap="none" normalizeH="0" baseline="0" dirty="0">
                <a:ln>
                  <a:noFill/>
                </a:ln>
                <a:solidFill>
                  <a:srgbClr val="000000"/>
                </a:solidFill>
                <a:effectLst/>
                <a:latin typeface="Comic Sans MS" panose="030F0702030302020204" pitchFamily="66" charset="0"/>
              </a:rPr>
              <a:t>. </a:t>
            </a:r>
          </a:p>
        </p:txBody>
      </p:sp>
      <p:pic>
        <p:nvPicPr>
          <p:cNvPr id="4112" name="Picture 16" descr="Risultati immagini per vi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25" y="152400"/>
            <a:ext cx="3968208" cy="273473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ilcalicediebe.com/wp-content/uploads/2017/04/magliocco-prima-scelta.jpg"/>
          <p:cNvPicPr>
            <a:picLocks noChangeAspect="1" noChangeArrowheads="1"/>
          </p:cNvPicPr>
          <p:nvPr/>
        </p:nvPicPr>
        <p:blipFill>
          <a:blip r:embed="rId3"/>
          <a:srcRect/>
          <a:stretch>
            <a:fillRect/>
          </a:stretch>
        </p:blipFill>
        <p:spPr bwMode="auto">
          <a:xfrm>
            <a:off x="152400" y="2997199"/>
            <a:ext cx="5363157" cy="3579163"/>
          </a:xfrm>
          <a:prstGeom prst="rect">
            <a:avLst/>
          </a:prstGeom>
          <a:noFill/>
        </p:spPr>
      </p:pic>
      <p:pic>
        <p:nvPicPr>
          <p:cNvPr id="1029" name="Picture 5"/>
          <p:cNvPicPr>
            <a:picLocks noChangeAspect="1" noChangeArrowheads="1"/>
          </p:cNvPicPr>
          <p:nvPr/>
        </p:nvPicPr>
        <p:blipFill>
          <a:blip r:embed="rId4"/>
          <a:srcRect l="34572" t="3136" r="37206" b="2790"/>
          <a:stretch>
            <a:fillRect/>
          </a:stretch>
        </p:blipFill>
        <p:spPr bwMode="auto">
          <a:xfrm>
            <a:off x="10515600" y="866140"/>
            <a:ext cx="1676400" cy="5746327"/>
          </a:xfrm>
          <a:prstGeom prst="rect">
            <a:avLst/>
          </a:prstGeom>
          <a:noFill/>
          <a:ln w="9525">
            <a:noFill/>
            <a:miter lim="800000"/>
            <a:headEnd/>
            <a:tailEnd/>
          </a:ln>
          <a:effectLst/>
        </p:spPr>
      </p:pic>
      <p:pic>
        <p:nvPicPr>
          <p:cNvPr id="1031" name="Picture 7" descr="Risultati immagini per filari di viti"/>
          <p:cNvPicPr>
            <a:picLocks noChangeAspect="1" noChangeArrowheads="1"/>
          </p:cNvPicPr>
          <p:nvPr/>
        </p:nvPicPr>
        <p:blipFill>
          <a:blip r:embed="rId5"/>
          <a:srcRect/>
          <a:stretch>
            <a:fillRect/>
          </a:stretch>
        </p:blipFill>
        <p:spPr bwMode="auto">
          <a:xfrm>
            <a:off x="4371975" y="2878666"/>
            <a:ext cx="6107429" cy="3877733"/>
          </a:xfrm>
          <a:prstGeom prst="rect">
            <a:avLst/>
          </a:prstGeom>
          <a:noFill/>
        </p:spPr>
      </p:pic>
      <p:sp>
        <p:nvSpPr>
          <p:cNvPr id="7" name="Rettangolo 6"/>
          <p:cNvSpPr/>
          <p:nvPr/>
        </p:nvSpPr>
        <p:spPr>
          <a:xfrm>
            <a:off x="4411133" y="2098953"/>
            <a:ext cx="6440481" cy="769441"/>
          </a:xfrm>
          <a:prstGeom prst="rect">
            <a:avLst/>
          </a:prstGeom>
        </p:spPr>
        <p:txBody>
          <a:bodyPr wrap="square">
            <a:spAutoFit/>
          </a:bodyPr>
          <a:lstStyle/>
          <a:p>
            <a:pPr algn="just"/>
            <a:r>
              <a:rPr lang="en-US" sz="2200" b="1" dirty="0">
                <a:latin typeface="Comic Sans MS" panose="030F0702030302020204" pitchFamily="66" charset="0"/>
              </a:rPr>
              <a:t>These varieties of grapes grow better in a draining and carbonate soil.</a:t>
            </a:r>
            <a:endParaRPr lang="it-IT" sz="2200" b="1" dirty="0">
              <a:latin typeface="Comic Sans MS" panose="030F0702030302020204" pitchFamily="66"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www.exploringtastemagazine.com/images/heritage/4_test.jpg"/>
          <p:cNvPicPr>
            <a:picLocks noChangeAspect="1" noChangeArrowheads="1"/>
          </p:cNvPicPr>
          <p:nvPr/>
        </p:nvPicPr>
        <p:blipFill>
          <a:blip r:embed="rId2">
            <a:clrChange>
              <a:clrFrom>
                <a:srgbClr val="FFFFFF"/>
              </a:clrFrom>
              <a:clrTo>
                <a:srgbClr val="FFFFFF">
                  <a:alpha val="0"/>
                </a:srgbClr>
              </a:clrTo>
            </a:clrChange>
          </a:blip>
          <a:srcRect t="1852" b="5556"/>
          <a:stretch>
            <a:fillRect/>
          </a:stretch>
        </p:blipFill>
        <p:spPr bwMode="auto">
          <a:xfrm>
            <a:off x="355601" y="16934"/>
            <a:ext cx="3513666" cy="4395057"/>
          </a:xfrm>
          <a:prstGeom prst="rect">
            <a:avLst/>
          </a:prstGeom>
          <a:noFill/>
          <a:ln w="9525">
            <a:noFill/>
            <a:miter lim="800000"/>
            <a:headEnd/>
            <a:tailEnd/>
          </a:ln>
        </p:spPr>
      </p:pic>
      <p:sp>
        <p:nvSpPr>
          <p:cNvPr id="4" name="Rectangle 1"/>
          <p:cNvSpPr>
            <a:spLocks noChangeArrowheads="1"/>
          </p:cNvSpPr>
          <p:nvPr/>
        </p:nvSpPr>
        <p:spPr bwMode="auto">
          <a:xfrm>
            <a:off x="4732867" y="138426"/>
            <a:ext cx="6824137"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3600" b="0" i="0" u="none" strike="noStrike" cap="none" normalizeH="0" baseline="0" dirty="0">
                <a:ln>
                  <a:noFill/>
                </a:ln>
                <a:solidFill>
                  <a:srgbClr val="FF0000"/>
                </a:solidFill>
                <a:effectLst/>
                <a:latin typeface="Comic Sans MS" panose="030F0702030302020204" pitchFamily="66" charset="0"/>
              </a:rPr>
              <a:t>GRAPES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it-IT" sz="1000" b="0" i="0" u="none" strike="noStrike" cap="none" normalizeH="0" baseline="0" dirty="0">
              <a:ln>
                <a:noFill/>
              </a:ln>
              <a:solidFill>
                <a:srgbClr val="FF0000"/>
              </a:solidFill>
              <a:effectLst/>
              <a:latin typeface="Comic Sans MS" panose="030F0702030302020204" pitchFamily="66" charset="0"/>
            </a:endParaRPr>
          </a:p>
          <a:p>
            <a:pPr lvl="0" algn="just"/>
            <a:r>
              <a:rPr lang="en-US" sz="2200" dirty="0">
                <a:solidFill>
                  <a:srgbClr val="000000"/>
                </a:solidFill>
                <a:latin typeface="Comic Sans MS" panose="030F0702030302020204" pitchFamily="66" charset="0"/>
              </a:rPr>
              <a:t>The Hellenic colonization introduced viticulture in the whole Mediterranean area and in particular in Calabria renamed </a:t>
            </a:r>
            <a:r>
              <a:rPr lang="en-US" sz="2200" b="1" dirty="0" err="1">
                <a:solidFill>
                  <a:srgbClr val="000000"/>
                </a:solidFill>
                <a:latin typeface="Comic Sans MS" panose="030F0702030302020204" pitchFamily="66" charset="0"/>
              </a:rPr>
              <a:t>Enotria</a:t>
            </a:r>
            <a:r>
              <a:rPr lang="en-US" sz="2200" dirty="0">
                <a:solidFill>
                  <a:srgbClr val="000000"/>
                </a:solidFill>
                <a:latin typeface="Comic Sans MS" panose="030F0702030302020204" pitchFamily="66" charset="0"/>
              </a:rPr>
              <a:t> (land of wine).</a:t>
            </a:r>
          </a:p>
        </p:txBody>
      </p:sp>
      <p:sp>
        <p:nvSpPr>
          <p:cNvPr id="5" name="Rettangolo 4"/>
          <p:cNvSpPr/>
          <p:nvPr/>
        </p:nvSpPr>
        <p:spPr>
          <a:xfrm>
            <a:off x="347132" y="4931603"/>
            <a:ext cx="6096000" cy="1446550"/>
          </a:xfrm>
          <a:prstGeom prst="rect">
            <a:avLst/>
          </a:prstGeom>
        </p:spPr>
        <p:txBody>
          <a:bodyPr>
            <a:spAutoFit/>
          </a:bodyPr>
          <a:lstStyle/>
          <a:p>
            <a:pPr lvl="0" algn="just"/>
            <a:r>
              <a:rPr lang="en-US" sz="2200" dirty="0">
                <a:solidFill>
                  <a:srgbClr val="000000"/>
                </a:solidFill>
                <a:latin typeface="Comic Sans MS" panose="030F0702030302020204" pitchFamily="66" charset="0"/>
              </a:rPr>
              <a:t>The wines produced in Calabria were offered to the winners of the Olympic Games of ancient Greece held every 4 years at the city of Olympia. </a:t>
            </a:r>
          </a:p>
        </p:txBody>
      </p:sp>
      <p:pic>
        <p:nvPicPr>
          <p:cNvPr id="56322" name="Picture 2" descr="Immagine correlata"/>
          <p:cNvPicPr>
            <a:picLocks noChangeAspect="1" noChangeArrowheads="1"/>
          </p:cNvPicPr>
          <p:nvPr/>
        </p:nvPicPr>
        <p:blipFill>
          <a:blip r:embed="rId3" cstate="print"/>
          <a:srcRect/>
          <a:stretch>
            <a:fillRect/>
          </a:stretch>
        </p:blipFill>
        <p:spPr bwMode="auto">
          <a:xfrm>
            <a:off x="3838578" y="2023534"/>
            <a:ext cx="3459690" cy="2594768"/>
          </a:xfrm>
          <a:prstGeom prst="rect">
            <a:avLst/>
          </a:prstGeom>
          <a:noFill/>
        </p:spPr>
      </p:pic>
      <p:pic>
        <p:nvPicPr>
          <p:cNvPr id="56324" name="Picture 4" descr="Risultati immagini per vino calabria"/>
          <p:cNvPicPr>
            <a:picLocks noChangeAspect="1" noChangeArrowheads="1"/>
          </p:cNvPicPr>
          <p:nvPr/>
        </p:nvPicPr>
        <p:blipFill>
          <a:blip r:embed="rId4"/>
          <a:srcRect/>
          <a:stretch>
            <a:fillRect/>
          </a:stretch>
        </p:blipFill>
        <p:spPr bwMode="auto">
          <a:xfrm>
            <a:off x="7433733" y="2198488"/>
            <a:ext cx="4301067" cy="2864578"/>
          </a:xfrm>
          <a:prstGeom prst="rect">
            <a:avLst/>
          </a:prstGeom>
          <a:noFill/>
        </p:spPr>
      </p:pic>
      <p:pic>
        <p:nvPicPr>
          <p:cNvPr id="56326" name="Picture 6" descr="Risultati immagini per olimpiadi antiche"/>
          <p:cNvPicPr>
            <a:picLocks noChangeAspect="1" noChangeArrowheads="1"/>
          </p:cNvPicPr>
          <p:nvPr/>
        </p:nvPicPr>
        <p:blipFill>
          <a:blip r:embed="rId5"/>
          <a:srcRect/>
          <a:stretch>
            <a:fillRect/>
          </a:stretch>
        </p:blipFill>
        <p:spPr bwMode="auto">
          <a:xfrm>
            <a:off x="6570133" y="4628618"/>
            <a:ext cx="4391026" cy="2195514"/>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Google Shape;57;p12"/>
          <p:cNvSpPr txBox="1">
            <a:spLocks noGrp="1"/>
          </p:cNvSpPr>
          <p:nvPr>
            <p:ph type="ctrTitle"/>
          </p:nvPr>
        </p:nvSpPr>
        <p:spPr>
          <a:xfrm>
            <a:off x="1516545" y="4230212"/>
            <a:ext cx="8558807" cy="1661885"/>
          </a:xfrm>
          <a:prstGeom prst="rect">
            <a:avLst/>
          </a:prstGeom>
        </p:spPr>
        <p:txBody>
          <a:bodyPr spcFirstLastPara="1" wrap="square" lIns="121900" tIns="121900" rIns="121900" bIns="121900" anchor="b" anchorCtr="0">
            <a:noAutofit/>
          </a:bodyPr>
          <a:lstStyle/>
          <a:p>
            <a:pPr lvl="0"/>
            <a:r>
              <a:rPr lang="it-IT" sz="5333" b="1" dirty="0">
                <a:solidFill>
                  <a:srgbClr val="000066"/>
                </a:solidFill>
                <a:latin typeface="Calibri" panose="020F0502020204030204" pitchFamily="34" charset="0"/>
                <a:cs typeface="Calibri" panose="020F0502020204030204" pitchFamily="34" charset="0"/>
              </a:rPr>
              <a:t>PEDOLOGICAL WORKSHOP</a:t>
            </a:r>
            <a:endParaRPr sz="5333" dirty="0">
              <a:solidFill>
                <a:srgbClr val="000066"/>
              </a:solidFill>
              <a:latin typeface="Calibri" panose="020F0502020204030204" pitchFamily="34" charset="0"/>
              <a:cs typeface="Calibri" panose="020F0502020204030204" pitchFamily="34" charset="0"/>
            </a:endParaRPr>
          </a:p>
        </p:txBody>
      </p:sp>
      <p:pic>
        <p:nvPicPr>
          <p:cNvPr id="8" name="Immagine 7" descr="File:Flag of &lt;strong&gt;Slovenia&lt;/strong&gt;.svg - Wikipedia"/>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3129" y="2331986"/>
            <a:ext cx="1245880" cy="913076"/>
          </a:xfrm>
          <a:prstGeom prst="rect">
            <a:avLst/>
          </a:prstGeom>
        </p:spPr>
      </p:pic>
      <p:pic>
        <p:nvPicPr>
          <p:cNvPr id="9" name="Immagine 8" descr="&lt;strong&gt;Spain&lt;/strong&gt; &lt;strong&gt;Flag&lt;/strong&gt; Heraldry · Free image on Pixaba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8826" y="2331985"/>
            <a:ext cx="1202205" cy="927843"/>
          </a:xfrm>
          <a:prstGeom prst="rect">
            <a:avLst/>
          </a:prstGeom>
        </p:spPr>
      </p:pic>
      <p:pic>
        <p:nvPicPr>
          <p:cNvPr id="10" name="Immagine 9" descr="&lt;strong&gt;Holland&lt;/strong&gt; &lt;strong&gt;Flag&lt;/strong&gt; Netherlands · Free vector graphic on Pixabay"/>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90848" y="2331985"/>
            <a:ext cx="1151288" cy="918491"/>
          </a:xfrm>
          <a:prstGeom prst="rect">
            <a:avLst/>
          </a:prstGeom>
        </p:spPr>
      </p:pic>
      <p:pic>
        <p:nvPicPr>
          <p:cNvPr id="11" name="Immagine 10" descr="&lt;strong&gt;Italia&lt;/strong&gt; &lt;strong&gt;flag&lt;/strong&gt; &lt;strong&gt;PNG&lt;/strong&gt;"/>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51953" y="2326572"/>
            <a:ext cx="1365000" cy="933257"/>
          </a:xfrm>
          <a:prstGeom prst="rect">
            <a:avLst/>
          </a:prstGeom>
        </p:spPr>
      </p:pic>
      <p:pic>
        <p:nvPicPr>
          <p:cNvPr id="12" name="Immagine 11" descr="Fichier:&lt;strong&gt;Flag&lt;/strong&gt; of &lt;strong&gt;Poland&lt;/strong&gt;.svg — Wikipédia"/>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6771" y="2326572"/>
            <a:ext cx="1233477" cy="918491"/>
          </a:xfrm>
          <a:prstGeom prst="rect">
            <a:avLst/>
          </a:prstGeom>
        </p:spPr>
      </p:pic>
      <p:pic>
        <p:nvPicPr>
          <p:cNvPr id="13" name="Immagine 12"/>
          <p:cNvPicPr>
            <a:picLocks noChangeAspect="1"/>
          </p:cNvPicPr>
          <p:nvPr/>
        </p:nvPicPr>
        <p:blipFill>
          <a:blip r:embed="rId8"/>
          <a:stretch>
            <a:fillRect/>
          </a:stretch>
        </p:blipFill>
        <p:spPr>
          <a:xfrm>
            <a:off x="672324" y="395876"/>
            <a:ext cx="10816944" cy="1422129"/>
          </a:xfrm>
          <a:prstGeom prst="rect">
            <a:avLst/>
          </a:prstGeom>
        </p:spPr>
      </p:pic>
    </p:spTree>
    <p:extLst>
      <p:ext uri="{BB962C8B-B14F-4D97-AF65-F5344CB8AC3E}">
        <p14:creationId xmlns:p14="http://schemas.microsoft.com/office/powerpoint/2010/main" val="42423510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6" name="Rettangolo 5">
            <a:extLst>
              <a:ext uri="{FF2B5EF4-FFF2-40B4-BE49-F238E27FC236}">
                <a16:creationId xmlns:a16="http://schemas.microsoft.com/office/drawing/2014/main" id="{C68F85ED-3E28-48D0-8107-95852744E40B}"/>
              </a:ext>
            </a:extLst>
          </p:cNvPr>
          <p:cNvSpPr/>
          <p:nvPr/>
        </p:nvSpPr>
        <p:spPr>
          <a:xfrm>
            <a:off x="322730" y="457201"/>
            <a:ext cx="4182035" cy="5216813"/>
          </a:xfrm>
          <a:prstGeom prst="rect">
            <a:avLst/>
          </a:prstGeom>
        </p:spPr>
        <p:txBody>
          <a:bodyPr wrap="square">
            <a:spAutoFit/>
          </a:bodyPr>
          <a:lstStyle/>
          <a:p>
            <a:pPr defTabSz="1219170">
              <a:buClr>
                <a:srgbClr val="000000"/>
              </a:buClr>
            </a:pPr>
            <a:r>
              <a:rPr lang="en-US" sz="3700" kern="0" dirty="0">
                <a:solidFill>
                  <a:srgbClr val="002060"/>
                </a:solidFill>
                <a:latin typeface="Calibri" panose="020F0502020204030204" pitchFamily="34" charset="0"/>
                <a:cs typeface="Calibri" panose="020F0502020204030204" pitchFamily="34" charset="0"/>
                <a:sym typeface="Arial"/>
              </a:rPr>
              <a:t>On 4</a:t>
            </a:r>
            <a:r>
              <a:rPr lang="en-US" sz="3700" kern="0" baseline="30000" dirty="0">
                <a:solidFill>
                  <a:srgbClr val="002060"/>
                </a:solidFill>
                <a:latin typeface="Calibri" panose="020F0502020204030204" pitchFamily="34" charset="0"/>
                <a:cs typeface="Calibri" panose="020F0502020204030204" pitchFamily="34" charset="0"/>
                <a:sym typeface="Arial"/>
              </a:rPr>
              <a:t>th</a:t>
            </a:r>
            <a:r>
              <a:rPr lang="en-US" sz="3700" kern="0" dirty="0">
                <a:solidFill>
                  <a:srgbClr val="002060"/>
                </a:solidFill>
                <a:latin typeface="Calibri" panose="020F0502020204030204" pitchFamily="34" charset="0"/>
                <a:cs typeface="Calibri" panose="020F0502020204030204" pitchFamily="34" charset="0"/>
                <a:sym typeface="Arial"/>
              </a:rPr>
              <a:t> June, we went to a little town near Cosenza to look at a soil profile. A professor of geology from the University of Calabria helped us to find all the layers of the soil</a:t>
            </a:r>
            <a:r>
              <a:rPr lang="en-US" sz="3700" kern="0" dirty="0">
                <a:solidFill>
                  <a:srgbClr val="000000"/>
                </a:solidFill>
                <a:latin typeface="Calibri" panose="020F0502020204030204" pitchFamily="34" charset="0"/>
                <a:cs typeface="Calibri" panose="020F0502020204030204" pitchFamily="34" charset="0"/>
                <a:sym typeface="Arial"/>
              </a:rPr>
              <a:t>.</a:t>
            </a:r>
            <a:endParaRPr lang="it-IT" sz="3700" kern="0" dirty="0">
              <a:solidFill>
                <a:srgbClr val="000000"/>
              </a:solidFill>
              <a:latin typeface="Calibri" panose="020F0502020204030204" pitchFamily="34" charset="0"/>
              <a:cs typeface="Calibri" panose="020F0502020204030204" pitchFamily="34" charset="0"/>
              <a:sym typeface="Arial"/>
            </a:endParaRPr>
          </a:p>
        </p:txBody>
      </p:sp>
      <p:pic>
        <p:nvPicPr>
          <p:cNvPr id="2" name="Immagine 1"/>
          <p:cNvPicPr>
            <a:picLocks noChangeAspect="1"/>
          </p:cNvPicPr>
          <p:nvPr/>
        </p:nvPicPr>
        <p:blipFill>
          <a:blip r:embed="rId3" cstate="print"/>
          <a:stretch>
            <a:fillRect/>
          </a:stretch>
        </p:blipFill>
        <p:spPr>
          <a:xfrm>
            <a:off x="5090644" y="382892"/>
            <a:ext cx="5821994" cy="2851375"/>
          </a:xfrm>
          <a:prstGeom prst="rect">
            <a:avLst/>
          </a:prstGeom>
        </p:spPr>
      </p:pic>
      <p:pic>
        <p:nvPicPr>
          <p:cNvPr id="3" name="Immagine 2"/>
          <p:cNvPicPr>
            <a:picLocks noChangeAspect="1"/>
          </p:cNvPicPr>
          <p:nvPr/>
        </p:nvPicPr>
        <p:blipFill>
          <a:blip r:embed="rId4" cstate="print">
            <a:lum/>
            <a:extLst>
              <a:ext uri="{28A0092B-C50C-407E-A947-70E740481C1C}">
                <a14:useLocalDpi xmlns:a14="http://schemas.microsoft.com/office/drawing/2010/main" val="0"/>
              </a:ext>
            </a:extLst>
          </a:blip>
          <a:stretch>
            <a:fillRect/>
          </a:stretch>
        </p:blipFill>
        <p:spPr>
          <a:xfrm>
            <a:off x="5935133" y="3327400"/>
            <a:ext cx="5699192" cy="2977121"/>
          </a:xfrm>
          <a:prstGeom prst="rect">
            <a:avLst/>
          </a:prstGeom>
        </p:spPr>
      </p:pic>
    </p:spTree>
    <p:extLst>
      <p:ext uri="{BB962C8B-B14F-4D97-AF65-F5344CB8AC3E}">
        <p14:creationId xmlns:p14="http://schemas.microsoft.com/office/powerpoint/2010/main" val="216769999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52929" y="778934"/>
            <a:ext cx="3724836" cy="5049211"/>
          </a:xfrm>
        </p:spPr>
        <p:txBody>
          <a:bodyPr/>
          <a:lstStyle/>
          <a:p>
            <a:r>
              <a:rPr lang="it-IT" sz="3700" dirty="0" err="1">
                <a:solidFill>
                  <a:srgbClr val="002060"/>
                </a:solidFill>
                <a:latin typeface="Calibri" panose="020F0502020204030204" pitchFamily="34" charset="0"/>
                <a:cs typeface="Calibri" panose="020F0502020204030204" pitchFamily="34" charset="0"/>
              </a:rPr>
              <a:t>After</a:t>
            </a:r>
            <a:r>
              <a:rPr lang="it-IT" sz="3700" dirty="0">
                <a:solidFill>
                  <a:srgbClr val="002060"/>
                </a:solidFill>
                <a:latin typeface="Calibri" panose="020F0502020204030204" pitchFamily="34" charset="0"/>
                <a:cs typeface="Calibri" panose="020F0502020204030204" pitchFamily="34" charset="0"/>
              </a:rPr>
              <a:t> </a:t>
            </a:r>
            <a:r>
              <a:rPr lang="it-IT" sz="3700" dirty="0" err="1">
                <a:solidFill>
                  <a:srgbClr val="002060"/>
                </a:solidFill>
                <a:latin typeface="Calibri" panose="020F0502020204030204" pitchFamily="34" charset="0"/>
                <a:cs typeface="Calibri" panose="020F0502020204030204" pitchFamily="34" charset="0"/>
              </a:rPr>
              <a:t>cleaning</a:t>
            </a:r>
            <a:r>
              <a:rPr lang="it-IT" sz="3700" dirty="0">
                <a:solidFill>
                  <a:srgbClr val="002060"/>
                </a:solidFill>
                <a:latin typeface="Calibri" panose="020F0502020204030204" pitchFamily="34" charset="0"/>
                <a:cs typeface="Calibri" panose="020F0502020204030204" pitchFamily="34" charset="0"/>
              </a:rPr>
              <a:t> the </a:t>
            </a:r>
            <a:r>
              <a:rPr lang="it-IT" sz="3700" dirty="0" err="1">
                <a:solidFill>
                  <a:srgbClr val="002060"/>
                </a:solidFill>
                <a:latin typeface="Calibri" panose="020F0502020204030204" pitchFamily="34" charset="0"/>
                <a:cs typeface="Calibri" panose="020F0502020204030204" pitchFamily="34" charset="0"/>
              </a:rPr>
              <a:t>soil</a:t>
            </a:r>
            <a:r>
              <a:rPr lang="it-IT" sz="3700" dirty="0">
                <a:solidFill>
                  <a:srgbClr val="002060"/>
                </a:solidFill>
                <a:latin typeface="Calibri" panose="020F0502020204030204" pitchFamily="34" charset="0"/>
                <a:cs typeface="Calibri" panose="020F0502020204030204" pitchFamily="34" charset="0"/>
              </a:rPr>
              <a:t> </a:t>
            </a:r>
            <a:r>
              <a:rPr lang="it-IT" sz="3700" dirty="0" err="1">
                <a:solidFill>
                  <a:srgbClr val="002060"/>
                </a:solidFill>
                <a:latin typeface="Calibri" panose="020F0502020204030204" pitchFamily="34" charset="0"/>
                <a:cs typeface="Calibri" panose="020F0502020204030204" pitchFamily="34" charset="0"/>
              </a:rPr>
              <a:t>profile</a:t>
            </a:r>
            <a:r>
              <a:rPr lang="it-IT" sz="3700" dirty="0">
                <a:solidFill>
                  <a:srgbClr val="002060"/>
                </a:solidFill>
                <a:latin typeface="Calibri" panose="020F0502020204030204" pitchFamily="34" charset="0"/>
                <a:cs typeface="Calibri" panose="020F0502020204030204" pitchFamily="34" charset="0"/>
              </a:rPr>
              <a:t>, </a:t>
            </a:r>
            <a:r>
              <a:rPr lang="it-IT" sz="3700" dirty="0" err="1">
                <a:solidFill>
                  <a:srgbClr val="002060"/>
                </a:solidFill>
                <a:latin typeface="Calibri" panose="020F0502020204030204" pitchFamily="34" charset="0"/>
                <a:cs typeface="Calibri" panose="020F0502020204030204" pitchFamily="34" charset="0"/>
              </a:rPr>
              <a:t>we</a:t>
            </a:r>
            <a:r>
              <a:rPr lang="it-IT" sz="3700" dirty="0">
                <a:solidFill>
                  <a:srgbClr val="002060"/>
                </a:solidFill>
                <a:latin typeface="Calibri" panose="020F0502020204030204" pitchFamily="34" charset="0"/>
                <a:cs typeface="Calibri" panose="020F0502020204030204" pitchFamily="34" charset="0"/>
              </a:rPr>
              <a:t> </a:t>
            </a:r>
            <a:r>
              <a:rPr lang="it-IT" sz="3700" dirty="0" err="1">
                <a:solidFill>
                  <a:srgbClr val="002060"/>
                </a:solidFill>
                <a:latin typeface="Calibri" panose="020F0502020204030204" pitchFamily="34" charset="0"/>
                <a:cs typeface="Calibri" panose="020F0502020204030204" pitchFamily="34" charset="0"/>
              </a:rPr>
              <a:t>classified</a:t>
            </a:r>
            <a:r>
              <a:rPr lang="it-IT" sz="3700" dirty="0">
                <a:solidFill>
                  <a:srgbClr val="002060"/>
                </a:solidFill>
                <a:latin typeface="Calibri" panose="020F0502020204030204" pitchFamily="34" charset="0"/>
                <a:cs typeface="Calibri" panose="020F0502020204030204" pitchFamily="34" charset="0"/>
              </a:rPr>
              <a:t> the </a:t>
            </a:r>
            <a:r>
              <a:rPr lang="it-IT" sz="3700" dirty="0" err="1">
                <a:solidFill>
                  <a:srgbClr val="002060"/>
                </a:solidFill>
                <a:latin typeface="Calibri" panose="020F0502020204030204" pitchFamily="34" charset="0"/>
                <a:cs typeface="Calibri" panose="020F0502020204030204" pitchFamily="34" charset="0"/>
              </a:rPr>
              <a:t>three</a:t>
            </a:r>
            <a:r>
              <a:rPr lang="it-IT" sz="3700" dirty="0">
                <a:solidFill>
                  <a:srgbClr val="002060"/>
                </a:solidFill>
                <a:latin typeface="Calibri" panose="020F0502020204030204" pitchFamily="34" charset="0"/>
                <a:cs typeface="Calibri" panose="020F0502020204030204" pitchFamily="34" charset="0"/>
              </a:rPr>
              <a:t> </a:t>
            </a:r>
            <a:r>
              <a:rPr lang="it-IT" sz="3700" dirty="0" err="1">
                <a:solidFill>
                  <a:srgbClr val="002060"/>
                </a:solidFill>
                <a:latin typeface="Calibri" panose="020F0502020204030204" pitchFamily="34" charset="0"/>
                <a:cs typeface="Calibri" panose="020F0502020204030204" pitchFamily="34" charset="0"/>
              </a:rPr>
              <a:t>layers</a:t>
            </a:r>
            <a:r>
              <a:rPr lang="it-IT" sz="3700" dirty="0">
                <a:solidFill>
                  <a:srgbClr val="002060"/>
                </a:solidFill>
                <a:latin typeface="Calibri" panose="020F0502020204030204" pitchFamily="34" charset="0"/>
                <a:cs typeface="Calibri" panose="020F0502020204030204" pitchFamily="34" charset="0"/>
              </a:rPr>
              <a:t> </a:t>
            </a:r>
            <a:r>
              <a:rPr lang="it-IT" sz="3700" dirty="0" err="1">
                <a:solidFill>
                  <a:srgbClr val="002060"/>
                </a:solidFill>
                <a:latin typeface="Calibri" panose="020F0502020204030204" pitchFamily="34" charset="0"/>
                <a:cs typeface="Calibri" panose="020F0502020204030204" pitchFamily="34" charset="0"/>
              </a:rPr>
              <a:t>according</a:t>
            </a:r>
            <a:r>
              <a:rPr lang="it-IT" sz="3700" dirty="0">
                <a:solidFill>
                  <a:srgbClr val="002060"/>
                </a:solidFill>
                <a:latin typeface="Calibri" panose="020F0502020204030204" pitchFamily="34" charset="0"/>
                <a:cs typeface="Calibri" panose="020F0502020204030204" pitchFamily="34" charset="0"/>
              </a:rPr>
              <a:t> </a:t>
            </a:r>
            <a:r>
              <a:rPr lang="it-IT" sz="3700" dirty="0" err="1">
                <a:solidFill>
                  <a:srgbClr val="002060"/>
                </a:solidFill>
                <a:latin typeface="Calibri" panose="020F0502020204030204" pitchFamily="34" charset="0"/>
                <a:cs typeface="Calibri" panose="020F0502020204030204" pitchFamily="34" charset="0"/>
              </a:rPr>
              <a:t>to</a:t>
            </a:r>
            <a:r>
              <a:rPr lang="it-IT" sz="3700" dirty="0">
                <a:solidFill>
                  <a:srgbClr val="002060"/>
                </a:solidFill>
                <a:latin typeface="Calibri" panose="020F0502020204030204" pitchFamily="34" charset="0"/>
                <a:cs typeface="Calibri" panose="020F0502020204030204" pitchFamily="34" charset="0"/>
              </a:rPr>
              <a:t> </a:t>
            </a:r>
            <a:r>
              <a:rPr lang="it-IT" sz="3700" dirty="0" err="1">
                <a:solidFill>
                  <a:srgbClr val="002060"/>
                </a:solidFill>
                <a:latin typeface="Calibri" panose="020F0502020204030204" pitchFamily="34" charset="0"/>
                <a:cs typeface="Calibri" panose="020F0502020204030204" pitchFamily="34" charset="0"/>
              </a:rPr>
              <a:t>their</a:t>
            </a:r>
            <a:r>
              <a:rPr lang="it-IT" sz="3700" dirty="0">
                <a:solidFill>
                  <a:srgbClr val="002060"/>
                </a:solidFill>
                <a:latin typeface="Calibri" panose="020F0502020204030204" pitchFamily="34" charset="0"/>
                <a:cs typeface="Calibri" panose="020F0502020204030204" pitchFamily="34" charset="0"/>
              </a:rPr>
              <a:t> </a:t>
            </a:r>
            <a:r>
              <a:rPr lang="it-IT" sz="3700" dirty="0" err="1">
                <a:solidFill>
                  <a:srgbClr val="002060"/>
                </a:solidFill>
                <a:latin typeface="Calibri" panose="020F0502020204030204" pitchFamily="34" charset="0"/>
                <a:cs typeface="Calibri" panose="020F0502020204030204" pitchFamily="34" charset="0"/>
              </a:rPr>
              <a:t>colour</a:t>
            </a:r>
            <a:r>
              <a:rPr lang="it-IT" sz="3700" dirty="0">
                <a:solidFill>
                  <a:srgbClr val="002060"/>
                </a:solidFill>
                <a:latin typeface="Calibri" panose="020F0502020204030204" pitchFamily="34" charset="0"/>
                <a:cs typeface="Calibri" panose="020F0502020204030204" pitchFamily="34" charset="0"/>
              </a:rPr>
              <a:t> (</a:t>
            </a:r>
            <a:r>
              <a:rPr lang="it-IT" sz="3700" dirty="0" err="1">
                <a:solidFill>
                  <a:srgbClr val="002060"/>
                </a:solidFill>
                <a:latin typeface="Calibri" panose="020F0502020204030204" pitchFamily="34" charset="0"/>
                <a:cs typeface="Calibri" panose="020F0502020204030204" pitchFamily="34" charset="0"/>
              </a:rPr>
              <a:t>by</a:t>
            </a:r>
            <a:r>
              <a:rPr lang="it-IT" sz="3700" dirty="0">
                <a:solidFill>
                  <a:srgbClr val="002060"/>
                </a:solidFill>
                <a:latin typeface="Calibri" panose="020F0502020204030204" pitchFamily="34" charset="0"/>
                <a:cs typeface="Calibri" panose="020F0502020204030204" pitchFamily="34" charset="0"/>
              </a:rPr>
              <a:t> </a:t>
            </a:r>
            <a:r>
              <a:rPr lang="it-IT" sz="3700" dirty="0" err="1">
                <a:solidFill>
                  <a:srgbClr val="002060"/>
                </a:solidFill>
                <a:latin typeface="Calibri" panose="020F0502020204030204" pitchFamily="34" charset="0"/>
                <a:cs typeface="Calibri" panose="020F0502020204030204" pitchFamily="34" charset="0"/>
              </a:rPr>
              <a:t>means</a:t>
            </a:r>
            <a:r>
              <a:rPr lang="it-IT" sz="3700" dirty="0">
                <a:solidFill>
                  <a:srgbClr val="002060"/>
                </a:solidFill>
                <a:latin typeface="Calibri" panose="020F0502020204030204" pitchFamily="34" charset="0"/>
                <a:cs typeface="Calibri" panose="020F0502020204030204" pitchFamily="34" charset="0"/>
              </a:rPr>
              <a:t> </a:t>
            </a:r>
            <a:r>
              <a:rPr lang="it-IT" sz="3700" dirty="0" err="1">
                <a:solidFill>
                  <a:srgbClr val="002060"/>
                </a:solidFill>
                <a:latin typeface="Calibri" panose="020F0502020204030204" pitchFamily="34" charset="0"/>
                <a:cs typeface="Calibri" panose="020F0502020204030204" pitchFamily="34" charset="0"/>
              </a:rPr>
              <a:t>of</a:t>
            </a:r>
            <a:r>
              <a:rPr lang="it-IT" sz="3700" dirty="0">
                <a:solidFill>
                  <a:srgbClr val="002060"/>
                </a:solidFill>
                <a:latin typeface="Calibri" panose="020F0502020204030204" pitchFamily="34" charset="0"/>
                <a:cs typeface="Calibri" panose="020F0502020204030204" pitchFamily="34" charset="0"/>
              </a:rPr>
              <a:t> the </a:t>
            </a:r>
            <a:r>
              <a:rPr lang="it-IT" sz="3700" dirty="0" err="1">
                <a:solidFill>
                  <a:srgbClr val="002060"/>
                </a:solidFill>
                <a:latin typeface="Calibri" panose="020F0502020204030204" pitchFamily="34" charset="0"/>
                <a:cs typeface="Calibri" panose="020F0502020204030204" pitchFamily="34" charset="0"/>
              </a:rPr>
              <a:t>Mensell</a:t>
            </a:r>
            <a:r>
              <a:rPr lang="it-IT" sz="3700" dirty="0">
                <a:solidFill>
                  <a:srgbClr val="002060"/>
                </a:solidFill>
                <a:latin typeface="Calibri" panose="020F0502020204030204" pitchFamily="34" charset="0"/>
                <a:cs typeface="Calibri" panose="020F0502020204030204" pitchFamily="34" charset="0"/>
              </a:rPr>
              <a:t> </a:t>
            </a:r>
            <a:r>
              <a:rPr lang="it-IT" sz="3700" dirty="0" err="1">
                <a:solidFill>
                  <a:srgbClr val="002060"/>
                </a:solidFill>
                <a:latin typeface="Calibri" panose="020F0502020204030204" pitchFamily="34" charset="0"/>
                <a:cs typeface="Calibri" panose="020F0502020204030204" pitchFamily="34" charset="0"/>
              </a:rPr>
              <a:t>table</a:t>
            </a:r>
            <a:r>
              <a:rPr lang="it-IT" sz="3700" dirty="0">
                <a:solidFill>
                  <a:srgbClr val="002060"/>
                </a:solidFill>
                <a:latin typeface="Calibri" panose="020F0502020204030204" pitchFamily="34" charset="0"/>
                <a:cs typeface="Calibri" panose="020F0502020204030204" pitchFamily="34" charset="0"/>
              </a:rPr>
              <a:t>) and </a:t>
            </a:r>
            <a:r>
              <a:rPr lang="it-IT" sz="3700" dirty="0" err="1">
                <a:solidFill>
                  <a:srgbClr val="002060"/>
                </a:solidFill>
                <a:latin typeface="Calibri" panose="020F0502020204030204" pitchFamily="34" charset="0"/>
                <a:cs typeface="Calibri" panose="020F0502020204030204" pitchFamily="34" charset="0"/>
              </a:rPr>
              <a:t>their</a:t>
            </a:r>
            <a:r>
              <a:rPr lang="it-IT" sz="3700" dirty="0">
                <a:solidFill>
                  <a:srgbClr val="002060"/>
                </a:solidFill>
                <a:latin typeface="Calibri" panose="020F0502020204030204" pitchFamily="34" charset="0"/>
                <a:cs typeface="Calibri" panose="020F0502020204030204" pitchFamily="34" charset="0"/>
              </a:rPr>
              <a:t> </a:t>
            </a:r>
            <a:r>
              <a:rPr lang="it-IT" sz="3700" dirty="0" err="1">
                <a:solidFill>
                  <a:srgbClr val="002060"/>
                </a:solidFill>
                <a:latin typeface="Calibri" panose="020F0502020204030204" pitchFamily="34" charset="0"/>
                <a:cs typeface="Calibri" panose="020F0502020204030204" pitchFamily="34" charset="0"/>
              </a:rPr>
              <a:t>composition</a:t>
            </a:r>
            <a:r>
              <a:rPr lang="it-IT" sz="3700" dirty="0">
                <a:solidFill>
                  <a:srgbClr val="002060"/>
                </a:solidFill>
                <a:latin typeface="Calibri" panose="020F0502020204030204" pitchFamily="34" charset="0"/>
                <a:cs typeface="Calibri" panose="020F0502020204030204" pitchFamily="34" charset="0"/>
              </a:rPr>
              <a:t> .</a:t>
            </a:r>
          </a:p>
        </p:txBody>
      </p:sp>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08492" y="191343"/>
            <a:ext cx="3004225" cy="6283347"/>
          </a:xfrm>
          <a:prstGeom prst="rect">
            <a:avLst/>
          </a:prstGeom>
        </p:spPr>
      </p:pic>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25778" y="3592945"/>
            <a:ext cx="4577196" cy="2781729"/>
          </a:xfrm>
          <a:prstGeom prst="rect">
            <a:avLst/>
          </a:prstGeom>
        </p:spPr>
      </p:pic>
      <p:pic>
        <p:nvPicPr>
          <p:cNvPr id="5" name="Immagin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01527" y="533400"/>
            <a:ext cx="4298115" cy="2646826"/>
          </a:xfrm>
          <a:prstGeom prst="rect">
            <a:avLst/>
          </a:prstGeom>
        </p:spPr>
      </p:pic>
    </p:spTree>
    <p:extLst>
      <p:ext uri="{BB962C8B-B14F-4D97-AF65-F5344CB8AC3E}">
        <p14:creationId xmlns:p14="http://schemas.microsoft.com/office/powerpoint/2010/main" val="18964681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pic>
        <p:nvPicPr>
          <p:cNvPr id="8" name="Google Shape;163;p21" descr="Risultati immagini per pizzo calabro"/>
          <p:cNvPicPr preferRelativeResize="0"/>
          <p:nvPr/>
        </p:nvPicPr>
        <p:blipFill rotWithShape="1">
          <a:blip r:embed="rId3">
            <a:alphaModFix/>
          </a:blip>
          <a:srcRect/>
          <a:stretch/>
        </p:blipFill>
        <p:spPr>
          <a:xfrm rot="357914">
            <a:off x="156140" y="486906"/>
            <a:ext cx="4305300" cy="3229187"/>
          </a:xfrm>
          <a:prstGeom prst="rect">
            <a:avLst/>
          </a:prstGeom>
          <a:noFill/>
          <a:ln>
            <a:noFill/>
          </a:ln>
        </p:spPr>
      </p:pic>
      <p:pic>
        <p:nvPicPr>
          <p:cNvPr id="9" name="Google Shape;165;p21" descr="Risultati immagini per pizzo calabro CASTELLO"/>
          <p:cNvPicPr preferRelativeResize="0"/>
          <p:nvPr/>
        </p:nvPicPr>
        <p:blipFill rotWithShape="1">
          <a:blip r:embed="rId4">
            <a:alphaModFix/>
          </a:blip>
          <a:srcRect/>
          <a:stretch/>
        </p:blipFill>
        <p:spPr>
          <a:xfrm rot="21132658">
            <a:off x="2793062" y="3186934"/>
            <a:ext cx="3984413" cy="2657687"/>
          </a:xfrm>
          <a:prstGeom prst="rect">
            <a:avLst/>
          </a:prstGeom>
          <a:noFill/>
          <a:ln>
            <a:noFill/>
          </a:ln>
        </p:spPr>
      </p:pic>
      <p:pic>
        <p:nvPicPr>
          <p:cNvPr id="10" name="Google Shape;172;p22" descr="Risultati immagini per pizzo calabro"/>
          <p:cNvPicPr preferRelativeResize="0"/>
          <p:nvPr/>
        </p:nvPicPr>
        <p:blipFill rotWithShape="1">
          <a:blip r:embed="rId5">
            <a:alphaModFix/>
          </a:blip>
          <a:srcRect/>
          <a:stretch/>
        </p:blipFill>
        <p:spPr>
          <a:xfrm rot="21091285">
            <a:off x="6489781" y="3622458"/>
            <a:ext cx="3839909" cy="2734656"/>
          </a:xfrm>
          <a:prstGeom prst="rect">
            <a:avLst/>
          </a:prstGeom>
          <a:noFill/>
          <a:ln>
            <a:noFill/>
          </a:ln>
        </p:spPr>
      </p:pic>
      <p:pic>
        <p:nvPicPr>
          <p:cNvPr id="12" name="Google Shape;195;p24" descr="Risultati immagini per SILA"/>
          <p:cNvPicPr preferRelativeResize="0"/>
          <p:nvPr/>
        </p:nvPicPr>
        <p:blipFill rotWithShape="1">
          <a:blip r:embed="rId6">
            <a:alphaModFix/>
          </a:blip>
          <a:srcRect/>
          <a:stretch/>
        </p:blipFill>
        <p:spPr>
          <a:xfrm>
            <a:off x="6939186" y="389392"/>
            <a:ext cx="4989141" cy="3541672"/>
          </a:xfrm>
          <a:prstGeom prst="rect">
            <a:avLst/>
          </a:prstGeom>
          <a:noFill/>
          <a:ln>
            <a:noFill/>
          </a:ln>
        </p:spPr>
      </p:pic>
      <p:pic>
        <p:nvPicPr>
          <p:cNvPr id="13" name="Google Shape;196;p24" descr="Risultati immagini per SILA"/>
          <p:cNvPicPr preferRelativeResize="0"/>
          <p:nvPr/>
        </p:nvPicPr>
        <p:blipFill rotWithShape="1">
          <a:blip r:embed="rId7">
            <a:alphaModFix/>
          </a:blip>
          <a:srcRect/>
          <a:stretch/>
        </p:blipFill>
        <p:spPr>
          <a:xfrm rot="672096">
            <a:off x="3813177" y="670975"/>
            <a:ext cx="4196080" cy="2284307"/>
          </a:xfrm>
          <a:prstGeom prst="rect">
            <a:avLst/>
          </a:prstGeom>
          <a:noFill/>
          <a:ln>
            <a:noFill/>
          </a:ln>
        </p:spPr>
      </p:pic>
      <p:pic>
        <p:nvPicPr>
          <p:cNvPr id="16" name="Google Shape;198;p24" descr="Risultati immagini per lupo dellaSILA"/>
          <p:cNvPicPr preferRelativeResize="0"/>
          <p:nvPr/>
        </p:nvPicPr>
        <p:blipFill rotWithShape="1">
          <a:blip r:embed="rId8">
            <a:alphaModFix/>
          </a:blip>
          <a:srcRect/>
          <a:stretch/>
        </p:blipFill>
        <p:spPr>
          <a:xfrm>
            <a:off x="508486" y="4368124"/>
            <a:ext cx="2277276" cy="1768432"/>
          </a:xfrm>
          <a:prstGeom prst="rect">
            <a:avLst/>
          </a:prstGeom>
          <a:noFill/>
          <a:ln>
            <a:noFill/>
          </a:ln>
        </p:spPr>
      </p:pic>
      <p:pic>
        <p:nvPicPr>
          <p:cNvPr id="17" name="Google Shape;209;p25" descr="Risultati immagini per bronzi reggio calabria"/>
          <p:cNvPicPr preferRelativeResize="0"/>
          <p:nvPr/>
        </p:nvPicPr>
        <p:blipFill rotWithShape="1">
          <a:blip r:embed="rId9" cstate="print">
            <a:alphaModFix/>
          </a:blip>
          <a:srcRect/>
          <a:stretch/>
        </p:blipFill>
        <p:spPr>
          <a:xfrm>
            <a:off x="9570538" y="4021744"/>
            <a:ext cx="2140999" cy="2461191"/>
          </a:xfrm>
          <a:prstGeom prst="rect">
            <a:avLst/>
          </a:prstGeom>
          <a:noFill/>
          <a:ln>
            <a:noFill/>
          </a:ln>
        </p:spPr>
      </p:pic>
    </p:spTree>
    <p:extLst>
      <p:ext uri="{BB962C8B-B14F-4D97-AF65-F5344CB8AC3E}">
        <p14:creationId xmlns:p14="http://schemas.microsoft.com/office/powerpoint/2010/main" val="8470348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par>
                                <p:cTn id="19" presetID="2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par>
                                <p:cTn id="22" presetID="22" presetClass="entr" presetSubtype="4"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448734" y="660401"/>
            <a:ext cx="4461934" cy="5040351"/>
          </a:xfrm>
        </p:spPr>
        <p:txBody>
          <a:bodyPr/>
          <a:lstStyle/>
          <a:p>
            <a:r>
              <a:rPr lang="it-IT" sz="3700" dirty="0" err="1">
                <a:solidFill>
                  <a:srgbClr val="002060"/>
                </a:solidFill>
                <a:latin typeface="Calibri" panose="020F0502020204030204" pitchFamily="34" charset="0"/>
                <a:cs typeface="Calibri" panose="020F0502020204030204" pitchFamily="34" charset="0"/>
              </a:rPr>
              <a:t>We</a:t>
            </a:r>
            <a:r>
              <a:rPr lang="it-IT" sz="3700" dirty="0">
                <a:solidFill>
                  <a:srgbClr val="002060"/>
                </a:solidFill>
                <a:latin typeface="Calibri" panose="020F0502020204030204" pitchFamily="34" charset="0"/>
                <a:cs typeface="Calibri" panose="020F0502020204030204" pitchFamily="34" charset="0"/>
              </a:rPr>
              <a:t> </a:t>
            </a:r>
            <a:r>
              <a:rPr lang="it-IT" sz="3700" dirty="0" err="1">
                <a:solidFill>
                  <a:srgbClr val="002060"/>
                </a:solidFill>
                <a:latin typeface="Calibri" panose="020F0502020204030204" pitchFamily="34" charset="0"/>
                <a:cs typeface="Calibri" panose="020F0502020204030204" pitchFamily="34" charset="0"/>
              </a:rPr>
              <a:t>found</a:t>
            </a:r>
            <a:r>
              <a:rPr lang="it-IT" sz="3700" dirty="0">
                <a:solidFill>
                  <a:srgbClr val="002060"/>
                </a:solidFill>
                <a:latin typeface="Calibri" panose="020F0502020204030204" pitchFamily="34" charset="0"/>
                <a:cs typeface="Calibri" panose="020F0502020204030204" pitchFamily="34" charset="0"/>
              </a:rPr>
              <a:t> a full </a:t>
            </a:r>
            <a:r>
              <a:rPr lang="it-IT" sz="3700" dirty="0" err="1">
                <a:solidFill>
                  <a:srgbClr val="002060"/>
                </a:solidFill>
                <a:latin typeface="Calibri" panose="020F0502020204030204" pitchFamily="34" charset="0"/>
                <a:cs typeface="Calibri" panose="020F0502020204030204" pitchFamily="34" charset="0"/>
              </a:rPr>
              <a:t>layer</a:t>
            </a:r>
            <a:r>
              <a:rPr lang="it-IT" sz="3700" dirty="0">
                <a:solidFill>
                  <a:srgbClr val="002060"/>
                </a:solidFill>
                <a:latin typeface="Calibri" panose="020F0502020204030204" pitchFamily="34" charset="0"/>
                <a:cs typeface="Calibri" panose="020F0502020204030204" pitchFamily="34" charset="0"/>
              </a:rPr>
              <a:t> of humus and </a:t>
            </a:r>
            <a:r>
              <a:rPr lang="it-IT" sz="3700" dirty="0" err="1">
                <a:solidFill>
                  <a:srgbClr val="002060"/>
                </a:solidFill>
                <a:latin typeface="Calibri" panose="020F0502020204030204" pitchFamily="34" charset="0"/>
                <a:cs typeface="Calibri" panose="020F0502020204030204" pitchFamily="34" charset="0"/>
              </a:rPr>
              <a:t>two</a:t>
            </a:r>
            <a:r>
              <a:rPr lang="it-IT" sz="3700" dirty="0">
                <a:solidFill>
                  <a:srgbClr val="002060"/>
                </a:solidFill>
                <a:latin typeface="Calibri" panose="020F0502020204030204" pitchFamily="34" charset="0"/>
                <a:cs typeface="Calibri" panose="020F0502020204030204" pitchFamily="34" charset="0"/>
              </a:rPr>
              <a:t> </a:t>
            </a:r>
            <a:r>
              <a:rPr lang="it-IT" sz="3700" dirty="0" err="1">
                <a:solidFill>
                  <a:srgbClr val="002060"/>
                </a:solidFill>
                <a:latin typeface="Calibri" panose="020F0502020204030204" pitchFamily="34" charset="0"/>
                <a:cs typeface="Calibri" panose="020F0502020204030204" pitchFamily="34" charset="0"/>
              </a:rPr>
              <a:t>layers</a:t>
            </a:r>
            <a:r>
              <a:rPr lang="it-IT" sz="3700" dirty="0">
                <a:solidFill>
                  <a:srgbClr val="002060"/>
                </a:solidFill>
                <a:latin typeface="Calibri" panose="020F0502020204030204" pitchFamily="34" charset="0"/>
                <a:cs typeface="Calibri" panose="020F0502020204030204" pitchFamily="34" charset="0"/>
              </a:rPr>
              <a:t> with a </a:t>
            </a:r>
            <a:r>
              <a:rPr lang="it-IT" sz="3700" dirty="0" err="1">
                <a:solidFill>
                  <a:srgbClr val="002060"/>
                </a:solidFill>
                <a:latin typeface="Calibri" panose="020F0502020204030204" pitchFamily="34" charset="0"/>
                <a:cs typeface="Calibri" panose="020F0502020204030204" pitchFamily="34" charset="0"/>
              </a:rPr>
              <a:t>lot</a:t>
            </a:r>
            <a:r>
              <a:rPr lang="it-IT" sz="3700" dirty="0">
                <a:solidFill>
                  <a:srgbClr val="002060"/>
                </a:solidFill>
                <a:latin typeface="Calibri" panose="020F0502020204030204" pitchFamily="34" charset="0"/>
                <a:cs typeface="Calibri" panose="020F0502020204030204" pitchFamily="34" charset="0"/>
              </a:rPr>
              <a:t> of </a:t>
            </a:r>
            <a:r>
              <a:rPr lang="it-IT" sz="3700" dirty="0" err="1">
                <a:solidFill>
                  <a:srgbClr val="002060"/>
                </a:solidFill>
                <a:latin typeface="Calibri" panose="020F0502020204030204" pitchFamily="34" charset="0"/>
                <a:cs typeface="Calibri" panose="020F0502020204030204" pitchFamily="34" charset="0"/>
              </a:rPr>
              <a:t>clay</a:t>
            </a:r>
            <a:r>
              <a:rPr lang="it-IT" sz="3700" dirty="0">
                <a:solidFill>
                  <a:srgbClr val="002060"/>
                </a:solidFill>
                <a:latin typeface="Calibri" panose="020F0502020204030204" pitchFamily="34" charset="0"/>
                <a:cs typeface="Calibri" panose="020F0502020204030204" pitchFamily="34" charset="0"/>
              </a:rPr>
              <a:t> and a dark color.</a:t>
            </a:r>
            <a:br>
              <a:rPr lang="it-IT" sz="3700" dirty="0">
                <a:solidFill>
                  <a:srgbClr val="002060"/>
                </a:solidFill>
                <a:latin typeface="Calibri" panose="020F0502020204030204" pitchFamily="34" charset="0"/>
                <a:cs typeface="Calibri" panose="020F0502020204030204" pitchFamily="34" charset="0"/>
              </a:rPr>
            </a:br>
            <a:r>
              <a:rPr lang="it-IT" sz="3700" dirty="0">
                <a:solidFill>
                  <a:srgbClr val="002060"/>
                </a:solidFill>
                <a:latin typeface="Calibri" panose="020F0502020204030204" pitchFamily="34" charset="0"/>
                <a:cs typeface="Calibri" panose="020F0502020204030204" pitchFamily="34" charset="0"/>
              </a:rPr>
              <a:t>In the </a:t>
            </a:r>
            <a:r>
              <a:rPr lang="it-IT" sz="3700" dirty="0" err="1">
                <a:solidFill>
                  <a:srgbClr val="002060"/>
                </a:solidFill>
                <a:latin typeface="Calibri" panose="020F0502020204030204" pitchFamily="34" charset="0"/>
                <a:cs typeface="Calibri" panose="020F0502020204030204" pitchFamily="34" charset="0"/>
              </a:rPr>
              <a:t>deeper</a:t>
            </a:r>
            <a:r>
              <a:rPr lang="it-IT" sz="3700" dirty="0">
                <a:solidFill>
                  <a:srgbClr val="002060"/>
                </a:solidFill>
                <a:latin typeface="Calibri" panose="020F0502020204030204" pitchFamily="34" charset="0"/>
                <a:cs typeface="Calibri" panose="020F0502020204030204" pitchFamily="34" charset="0"/>
              </a:rPr>
              <a:t> </a:t>
            </a:r>
            <a:r>
              <a:rPr lang="it-IT" sz="3700" dirty="0" err="1">
                <a:solidFill>
                  <a:srgbClr val="002060"/>
                </a:solidFill>
                <a:latin typeface="Calibri" panose="020F0502020204030204" pitchFamily="34" charset="0"/>
                <a:cs typeface="Calibri" panose="020F0502020204030204" pitchFamily="34" charset="0"/>
              </a:rPr>
              <a:t>layer</a:t>
            </a:r>
            <a:r>
              <a:rPr lang="it-IT" sz="3700" dirty="0">
                <a:solidFill>
                  <a:srgbClr val="002060"/>
                </a:solidFill>
                <a:latin typeface="Calibri" panose="020F0502020204030204" pitchFamily="34" charset="0"/>
                <a:cs typeface="Calibri" panose="020F0502020204030204" pitchFamily="34" charset="0"/>
              </a:rPr>
              <a:t> </a:t>
            </a:r>
            <a:r>
              <a:rPr lang="it-IT" sz="3700" dirty="0" err="1">
                <a:solidFill>
                  <a:srgbClr val="002060"/>
                </a:solidFill>
                <a:latin typeface="Calibri" panose="020F0502020204030204" pitchFamily="34" charset="0"/>
                <a:cs typeface="Calibri" panose="020F0502020204030204" pitchFamily="34" charset="0"/>
              </a:rPr>
              <a:t>we</a:t>
            </a:r>
            <a:r>
              <a:rPr lang="it-IT" sz="3700" dirty="0">
                <a:solidFill>
                  <a:srgbClr val="002060"/>
                </a:solidFill>
                <a:latin typeface="Calibri" panose="020F0502020204030204" pitchFamily="34" charset="0"/>
                <a:cs typeface="Calibri" panose="020F0502020204030204" pitchFamily="34" charset="0"/>
              </a:rPr>
              <a:t> </a:t>
            </a:r>
            <a:r>
              <a:rPr lang="it-IT" sz="3700" dirty="0" err="1">
                <a:solidFill>
                  <a:srgbClr val="002060"/>
                </a:solidFill>
                <a:latin typeface="Calibri" panose="020F0502020204030204" pitchFamily="34" charset="0"/>
                <a:cs typeface="Calibri" panose="020F0502020204030204" pitchFamily="34" charset="0"/>
              </a:rPr>
              <a:t>also</a:t>
            </a:r>
            <a:r>
              <a:rPr lang="it-IT" sz="3700" dirty="0">
                <a:solidFill>
                  <a:srgbClr val="002060"/>
                </a:solidFill>
                <a:latin typeface="Calibri" panose="020F0502020204030204" pitchFamily="34" charset="0"/>
                <a:cs typeface="Calibri" panose="020F0502020204030204" pitchFamily="34" charset="0"/>
              </a:rPr>
              <a:t> </a:t>
            </a:r>
            <a:r>
              <a:rPr lang="it-IT" sz="3700" dirty="0" err="1">
                <a:solidFill>
                  <a:srgbClr val="002060"/>
                </a:solidFill>
                <a:latin typeface="Calibri" panose="020F0502020204030204" pitchFamily="34" charset="0"/>
                <a:cs typeface="Calibri" panose="020F0502020204030204" pitchFamily="34" charset="0"/>
              </a:rPr>
              <a:t>found</a:t>
            </a:r>
            <a:r>
              <a:rPr lang="it-IT" sz="3700" dirty="0">
                <a:solidFill>
                  <a:srgbClr val="002060"/>
                </a:solidFill>
                <a:latin typeface="Calibri" panose="020F0502020204030204" pitchFamily="34" charset="0"/>
                <a:cs typeface="Calibri" panose="020F0502020204030204" pitchFamily="34" charset="0"/>
              </a:rPr>
              <a:t> a </a:t>
            </a:r>
            <a:r>
              <a:rPr lang="it-IT" sz="3700" dirty="0" err="1">
                <a:solidFill>
                  <a:srgbClr val="002060"/>
                </a:solidFill>
                <a:latin typeface="Calibri" panose="020F0502020204030204" pitchFamily="34" charset="0"/>
                <a:cs typeface="Calibri" panose="020F0502020204030204" pitchFamily="34" charset="0"/>
              </a:rPr>
              <a:t>small</a:t>
            </a:r>
            <a:r>
              <a:rPr lang="it-IT" sz="3700" dirty="0">
                <a:solidFill>
                  <a:srgbClr val="002060"/>
                </a:solidFill>
                <a:latin typeface="Calibri" panose="020F0502020204030204" pitchFamily="34" charset="0"/>
                <a:cs typeface="Calibri" panose="020F0502020204030204" pitchFamily="34" charset="0"/>
              </a:rPr>
              <a:t> </a:t>
            </a:r>
            <a:r>
              <a:rPr lang="it-IT" sz="3700" dirty="0" err="1">
                <a:solidFill>
                  <a:srgbClr val="002060"/>
                </a:solidFill>
                <a:latin typeface="Calibri" panose="020F0502020204030204" pitchFamily="34" charset="0"/>
                <a:cs typeface="Calibri" panose="020F0502020204030204" pitchFamily="34" charset="0"/>
              </a:rPr>
              <a:t>amount</a:t>
            </a:r>
            <a:r>
              <a:rPr lang="it-IT" sz="3700" dirty="0">
                <a:solidFill>
                  <a:srgbClr val="002060"/>
                </a:solidFill>
                <a:latin typeface="Calibri" panose="020F0502020204030204" pitchFamily="34" charset="0"/>
                <a:cs typeface="Calibri" panose="020F0502020204030204" pitchFamily="34" charset="0"/>
              </a:rPr>
              <a:t> of </a:t>
            </a:r>
            <a:r>
              <a:rPr lang="it-IT" sz="3700" dirty="0" err="1">
                <a:solidFill>
                  <a:srgbClr val="002060"/>
                </a:solidFill>
                <a:latin typeface="Calibri" panose="020F0502020204030204" pitchFamily="34" charset="0"/>
                <a:cs typeface="Calibri" panose="020F0502020204030204" pitchFamily="34" charset="0"/>
              </a:rPr>
              <a:t>stagnant</a:t>
            </a:r>
            <a:r>
              <a:rPr lang="it-IT" sz="3700" dirty="0">
                <a:solidFill>
                  <a:srgbClr val="002060"/>
                </a:solidFill>
                <a:latin typeface="Calibri" panose="020F0502020204030204" pitchFamily="34" charset="0"/>
                <a:cs typeface="Calibri" panose="020F0502020204030204" pitchFamily="34" charset="0"/>
              </a:rPr>
              <a:t> water.</a:t>
            </a:r>
          </a:p>
        </p:txBody>
      </p:sp>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001" y="3642757"/>
            <a:ext cx="6206438" cy="2967453"/>
          </a:xfrm>
          <a:prstGeom prst="rect">
            <a:avLst/>
          </a:prstGeom>
        </p:spPr>
      </p:pic>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6117" y="313267"/>
            <a:ext cx="6523969" cy="3073400"/>
          </a:xfrm>
          <a:prstGeom prst="rect">
            <a:avLst/>
          </a:prstGeom>
        </p:spPr>
      </p:pic>
    </p:spTree>
    <p:extLst>
      <p:ext uri="{BB962C8B-B14F-4D97-AF65-F5344CB8AC3E}">
        <p14:creationId xmlns:p14="http://schemas.microsoft.com/office/powerpoint/2010/main" val="21882594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491066" y="550333"/>
            <a:ext cx="4360333" cy="3626418"/>
          </a:xfrm>
        </p:spPr>
        <p:txBody>
          <a:bodyPr/>
          <a:lstStyle/>
          <a:p>
            <a:r>
              <a:rPr lang="it-IT" sz="4000" dirty="0" err="1">
                <a:solidFill>
                  <a:srgbClr val="002060"/>
                </a:solidFill>
                <a:latin typeface="Calibri" pitchFamily="34" charset="0"/>
                <a:cs typeface="Calibri" pitchFamily="34" charset="0"/>
              </a:rPr>
              <a:t>We</a:t>
            </a:r>
            <a:r>
              <a:rPr lang="it-IT" sz="4000" dirty="0">
                <a:solidFill>
                  <a:srgbClr val="002060"/>
                </a:solidFill>
                <a:latin typeface="Calibri" pitchFamily="34" charset="0"/>
                <a:cs typeface="Calibri" pitchFamily="34" charset="0"/>
              </a:rPr>
              <a:t> </a:t>
            </a:r>
            <a:r>
              <a:rPr lang="it-IT" sz="4000" dirty="0" err="1">
                <a:solidFill>
                  <a:srgbClr val="002060"/>
                </a:solidFill>
                <a:latin typeface="Calibri" pitchFamily="34" charset="0"/>
                <a:cs typeface="Calibri" pitchFamily="34" charset="0"/>
              </a:rPr>
              <a:t>also</a:t>
            </a:r>
            <a:r>
              <a:rPr lang="it-IT" sz="4000" dirty="0">
                <a:solidFill>
                  <a:srgbClr val="002060"/>
                </a:solidFill>
                <a:latin typeface="Calibri" pitchFamily="34" charset="0"/>
                <a:cs typeface="Calibri" pitchFamily="34" charset="0"/>
              </a:rPr>
              <a:t> </a:t>
            </a:r>
            <a:r>
              <a:rPr lang="it-IT" sz="4000" dirty="0" err="1">
                <a:solidFill>
                  <a:srgbClr val="002060"/>
                </a:solidFill>
                <a:latin typeface="Calibri" pitchFamily="34" charset="0"/>
                <a:cs typeface="Calibri" pitchFamily="34" charset="0"/>
              </a:rPr>
              <a:t>took</a:t>
            </a:r>
            <a:r>
              <a:rPr lang="it-IT" sz="4000" dirty="0">
                <a:solidFill>
                  <a:srgbClr val="002060"/>
                </a:solidFill>
                <a:latin typeface="Calibri" pitchFamily="34" charset="0"/>
                <a:cs typeface="Calibri" pitchFamily="34" charset="0"/>
              </a:rPr>
              <a:t> some </a:t>
            </a:r>
            <a:r>
              <a:rPr lang="it-IT" sz="4000" dirty="0" err="1">
                <a:solidFill>
                  <a:srgbClr val="002060"/>
                </a:solidFill>
                <a:latin typeface="Calibri" pitchFamily="34" charset="0"/>
                <a:cs typeface="Calibri" pitchFamily="34" charset="0"/>
              </a:rPr>
              <a:t>soil</a:t>
            </a:r>
            <a:r>
              <a:rPr lang="it-IT" sz="4000" dirty="0">
                <a:solidFill>
                  <a:srgbClr val="002060"/>
                </a:solidFill>
                <a:latin typeface="Calibri" pitchFamily="34" charset="0"/>
                <a:cs typeface="Calibri" pitchFamily="34" charset="0"/>
              </a:rPr>
              <a:t> </a:t>
            </a:r>
            <a:r>
              <a:rPr lang="it-IT" sz="4000" dirty="0" err="1">
                <a:solidFill>
                  <a:srgbClr val="002060"/>
                </a:solidFill>
                <a:latin typeface="Calibri" pitchFamily="34" charset="0"/>
                <a:cs typeface="Calibri" pitchFamily="34" charset="0"/>
              </a:rPr>
              <a:t>samples</a:t>
            </a:r>
            <a:r>
              <a:rPr lang="it-IT" sz="4000" dirty="0">
                <a:solidFill>
                  <a:srgbClr val="002060"/>
                </a:solidFill>
                <a:latin typeface="Calibri" pitchFamily="34" charset="0"/>
                <a:cs typeface="Calibri" pitchFamily="34" charset="0"/>
              </a:rPr>
              <a:t> </a:t>
            </a:r>
            <a:r>
              <a:rPr lang="it-IT" sz="4000" dirty="0" err="1">
                <a:solidFill>
                  <a:srgbClr val="002060"/>
                </a:solidFill>
                <a:latin typeface="Calibri" pitchFamily="34" charset="0"/>
                <a:cs typeface="Calibri" pitchFamily="34" charset="0"/>
              </a:rPr>
              <a:t>that</a:t>
            </a:r>
            <a:r>
              <a:rPr lang="it-IT" sz="4000" dirty="0">
                <a:solidFill>
                  <a:srgbClr val="002060"/>
                </a:solidFill>
                <a:latin typeface="Calibri" pitchFamily="34" charset="0"/>
                <a:cs typeface="Calibri" pitchFamily="34" charset="0"/>
              </a:rPr>
              <a:t> </a:t>
            </a:r>
            <a:r>
              <a:rPr lang="it-IT" sz="4000" dirty="0" err="1">
                <a:solidFill>
                  <a:srgbClr val="002060"/>
                </a:solidFill>
                <a:latin typeface="Calibri" pitchFamily="34" charset="0"/>
                <a:cs typeface="Calibri" pitchFamily="34" charset="0"/>
              </a:rPr>
              <a:t>we</a:t>
            </a:r>
            <a:r>
              <a:rPr lang="it-IT" sz="4000" dirty="0">
                <a:solidFill>
                  <a:srgbClr val="002060"/>
                </a:solidFill>
                <a:latin typeface="Calibri" pitchFamily="34" charset="0"/>
                <a:cs typeface="Calibri" pitchFamily="34" charset="0"/>
              </a:rPr>
              <a:t> </a:t>
            </a:r>
            <a:r>
              <a:rPr lang="it-IT" sz="4000" dirty="0" err="1">
                <a:solidFill>
                  <a:srgbClr val="002060"/>
                </a:solidFill>
                <a:latin typeface="Calibri" pitchFamily="34" charset="0"/>
                <a:cs typeface="Calibri" pitchFamily="34" charset="0"/>
              </a:rPr>
              <a:t>analized</a:t>
            </a:r>
            <a:r>
              <a:rPr lang="it-IT" sz="4000" dirty="0">
                <a:solidFill>
                  <a:srgbClr val="002060"/>
                </a:solidFill>
                <a:latin typeface="Calibri" pitchFamily="34" charset="0"/>
                <a:cs typeface="Calibri" pitchFamily="34" charset="0"/>
              </a:rPr>
              <a:t> at the </a:t>
            </a:r>
            <a:r>
              <a:rPr lang="it-IT" sz="4000" dirty="0" err="1">
                <a:solidFill>
                  <a:srgbClr val="002060"/>
                </a:solidFill>
                <a:latin typeface="Calibri" pitchFamily="34" charset="0"/>
                <a:cs typeface="Calibri" pitchFamily="34" charset="0"/>
              </a:rPr>
              <a:t>university</a:t>
            </a:r>
            <a:r>
              <a:rPr lang="it-IT" sz="4000" dirty="0">
                <a:solidFill>
                  <a:srgbClr val="002060"/>
                </a:solidFill>
                <a:latin typeface="Calibri" pitchFamily="34" charset="0"/>
                <a:cs typeface="Calibri" pitchFamily="34" charset="0"/>
              </a:rPr>
              <a:t> </a:t>
            </a:r>
            <a:r>
              <a:rPr lang="it-IT" sz="4000" dirty="0" err="1">
                <a:solidFill>
                  <a:srgbClr val="002060"/>
                </a:solidFill>
                <a:latin typeface="Calibri" pitchFamily="34" charset="0"/>
                <a:cs typeface="Calibri" pitchFamily="34" charset="0"/>
              </a:rPr>
              <a:t>during</a:t>
            </a:r>
            <a:r>
              <a:rPr lang="it-IT" sz="4000" dirty="0">
                <a:solidFill>
                  <a:srgbClr val="002060"/>
                </a:solidFill>
                <a:latin typeface="Calibri" pitchFamily="34" charset="0"/>
                <a:cs typeface="Calibri" pitchFamily="34" charset="0"/>
              </a:rPr>
              <a:t> the workshop.</a:t>
            </a:r>
          </a:p>
        </p:txBody>
      </p:sp>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06335" y="3649135"/>
            <a:ext cx="6668766" cy="3014296"/>
          </a:xfrm>
          <a:prstGeom prst="rect">
            <a:avLst/>
          </a:prstGeom>
        </p:spPr>
      </p:pic>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5866" y="254001"/>
            <a:ext cx="6817334" cy="3224840"/>
          </a:xfrm>
          <a:prstGeom prst="rect">
            <a:avLst/>
          </a:prstGeom>
        </p:spPr>
      </p:pic>
    </p:spTree>
    <p:extLst>
      <p:ext uri="{BB962C8B-B14F-4D97-AF65-F5344CB8AC3E}">
        <p14:creationId xmlns:p14="http://schemas.microsoft.com/office/powerpoint/2010/main" val="189721312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64994" y="421680"/>
            <a:ext cx="8525205" cy="566738"/>
          </a:xfrm>
        </p:spPr>
        <p:txBody>
          <a:bodyPr>
            <a:noAutofit/>
          </a:bodyPr>
          <a:lstStyle/>
          <a:p>
            <a:r>
              <a:rPr lang="it-IT" sz="2900" dirty="0">
                <a:solidFill>
                  <a:schemeClr val="tx1"/>
                </a:solidFill>
              </a:rPr>
              <a:t>&gt;&gt;  EXPERIMENTS IN THE LABORATORY </a:t>
            </a:r>
          </a:p>
        </p:txBody>
      </p:sp>
      <p:sp>
        <p:nvSpPr>
          <p:cNvPr id="3" name="Segnaposto immagine 2"/>
          <p:cNvSpPr>
            <a:spLocks noGrp="1"/>
          </p:cNvSpPr>
          <p:nvPr>
            <p:ph type="pic" idx="1"/>
          </p:nvPr>
        </p:nvSpPr>
        <p:spPr>
          <a:xfrm>
            <a:off x="239349" y="1700808"/>
            <a:ext cx="4704523" cy="4402832"/>
          </a:xfrm>
        </p:spPr>
      </p:sp>
      <p:sp>
        <p:nvSpPr>
          <p:cNvPr id="4" name="Segnaposto testo 3"/>
          <p:cNvSpPr>
            <a:spLocks noGrp="1"/>
          </p:cNvSpPr>
          <p:nvPr>
            <p:ph type="body" sz="half" idx="2"/>
          </p:nvPr>
        </p:nvSpPr>
        <p:spPr>
          <a:xfrm>
            <a:off x="6366934" y="1844824"/>
            <a:ext cx="5461000" cy="4104456"/>
          </a:xfrm>
        </p:spPr>
        <p:txBody>
          <a:bodyPr>
            <a:normAutofit fontScale="85000" lnSpcReduction="20000"/>
          </a:bodyPr>
          <a:lstStyle/>
          <a:p>
            <a:r>
              <a:rPr lang="en-US" sz="3800" dirty="0">
                <a:solidFill>
                  <a:schemeClr val="tx1"/>
                </a:solidFill>
                <a:latin typeface="Calibri" pitchFamily="34" charset="0"/>
                <a:cs typeface="Calibri" pitchFamily="34" charset="0"/>
              </a:rPr>
              <a:t>In the morning of  June 6</a:t>
            </a:r>
            <a:r>
              <a:rPr lang="en-US" sz="3800" baseline="30000" dirty="0">
                <a:solidFill>
                  <a:schemeClr val="tx1"/>
                </a:solidFill>
                <a:latin typeface="Calibri" pitchFamily="34" charset="0"/>
                <a:cs typeface="Calibri" pitchFamily="34" charset="0"/>
              </a:rPr>
              <a:t>th</a:t>
            </a:r>
            <a:r>
              <a:rPr lang="en-US" sz="3800" dirty="0">
                <a:solidFill>
                  <a:schemeClr val="tx1"/>
                </a:solidFill>
                <a:latin typeface="Calibri" pitchFamily="34" charset="0"/>
                <a:cs typeface="Calibri" pitchFamily="34" charset="0"/>
              </a:rPr>
              <a:t>, 2019 we went to the DIBEST Department of the University of Calabria, where we visited some laboratories. </a:t>
            </a:r>
          </a:p>
          <a:p>
            <a:endParaRPr lang="en-US" sz="600" dirty="0">
              <a:solidFill>
                <a:schemeClr val="tx1"/>
              </a:solidFill>
              <a:latin typeface="Calibri" pitchFamily="34" charset="0"/>
              <a:cs typeface="Calibri" pitchFamily="34" charset="0"/>
            </a:endParaRPr>
          </a:p>
          <a:p>
            <a:r>
              <a:rPr lang="en-US" sz="3800" dirty="0">
                <a:solidFill>
                  <a:schemeClr val="tx1"/>
                </a:solidFill>
                <a:latin typeface="Calibri" pitchFamily="34" charset="0"/>
                <a:cs typeface="Calibri" pitchFamily="34" charset="0"/>
              </a:rPr>
              <a:t>This is the laboratory of electronic microscopy and the device is an optical scanning microscope.</a:t>
            </a:r>
          </a:p>
          <a:p>
            <a:endParaRPr lang="it-IT" sz="2000" dirty="0"/>
          </a:p>
        </p:txBody>
      </p:sp>
      <p:pic>
        <p:nvPicPr>
          <p:cNvPr id="1026" name="Picture 2" descr="D:\Foto Università\img\WhatsApp Image 2019-09-17 at 11.09.30.jpeg"/>
          <p:cNvPicPr>
            <a:picLocks noChangeAspect="1" noChangeArrowheads="1"/>
          </p:cNvPicPr>
          <p:nvPr/>
        </p:nvPicPr>
        <p:blipFill>
          <a:blip r:embed="rId2" cstate="print"/>
          <a:srcRect/>
          <a:stretch>
            <a:fillRect/>
          </a:stretch>
        </p:blipFill>
        <p:spPr bwMode="auto">
          <a:xfrm>
            <a:off x="169333" y="1556791"/>
            <a:ext cx="5969000" cy="3912675"/>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a:xfrm>
            <a:off x="880270" y="4610885"/>
            <a:ext cx="10109463" cy="1584176"/>
          </a:xfrm>
        </p:spPr>
        <p:txBody>
          <a:bodyPr>
            <a:noAutofit/>
          </a:bodyPr>
          <a:lstStyle/>
          <a:p>
            <a:r>
              <a:rPr lang="en-US" sz="3400" dirty="0">
                <a:solidFill>
                  <a:schemeClr val="tx1"/>
                </a:solidFill>
                <a:latin typeface="Calibri" pitchFamily="34" charset="0"/>
                <a:cs typeface="Calibri" pitchFamily="34" charset="0"/>
              </a:rPr>
              <a:t>We were taken to the chemistry laboratory, where Professor </a:t>
            </a:r>
            <a:r>
              <a:rPr lang="en-US" sz="3400" dirty="0" err="1">
                <a:solidFill>
                  <a:schemeClr val="tx1"/>
                </a:solidFill>
                <a:latin typeface="Calibri" pitchFamily="34" charset="0"/>
                <a:cs typeface="Calibri" pitchFamily="34" charset="0"/>
              </a:rPr>
              <a:t>Scarciglia</a:t>
            </a:r>
            <a:r>
              <a:rPr lang="en-US" sz="3400" dirty="0">
                <a:solidFill>
                  <a:schemeClr val="tx1"/>
                </a:solidFill>
                <a:latin typeface="Calibri" pitchFamily="34" charset="0"/>
                <a:cs typeface="Calibri" pitchFamily="34" charset="0"/>
              </a:rPr>
              <a:t>,  showed us how to estimate soil porosity and the soil pH value.</a:t>
            </a:r>
            <a:endParaRPr lang="it-IT" sz="3400" dirty="0">
              <a:solidFill>
                <a:schemeClr val="tx1"/>
              </a:solidFill>
              <a:latin typeface="Calibri" pitchFamily="34" charset="0"/>
              <a:cs typeface="Calibri" pitchFamily="34" charset="0"/>
            </a:endParaRPr>
          </a:p>
        </p:txBody>
      </p:sp>
      <p:pic>
        <p:nvPicPr>
          <p:cNvPr id="4098" name="Picture 2" descr="D:\Foto Università\WhatsApp Image 2019-09-17 at 11.10.55 (1).jpeg"/>
          <p:cNvPicPr>
            <a:picLocks noChangeAspect="1" noChangeArrowheads="1"/>
          </p:cNvPicPr>
          <p:nvPr/>
        </p:nvPicPr>
        <p:blipFill>
          <a:blip r:embed="rId2" cstate="print"/>
          <a:srcRect/>
          <a:stretch>
            <a:fillRect/>
          </a:stretch>
        </p:blipFill>
        <p:spPr bwMode="auto">
          <a:xfrm>
            <a:off x="1227733" y="379264"/>
            <a:ext cx="9360363" cy="4000206"/>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93349" y="341702"/>
            <a:ext cx="4612051" cy="4320480"/>
          </a:xfrm>
        </p:spPr>
        <p:txBody>
          <a:bodyPr>
            <a:noAutofit/>
          </a:bodyPr>
          <a:lstStyle/>
          <a:p>
            <a:r>
              <a:rPr lang="en-US" sz="3200" dirty="0">
                <a:solidFill>
                  <a:schemeClr val="tx1"/>
                </a:solidFill>
                <a:latin typeface="Calibri" pitchFamily="34" charset="0"/>
                <a:cs typeface="Calibri" pitchFamily="34" charset="0"/>
              </a:rPr>
              <a:t>A certain quantity of soil (100 g.) was put into a funnel in which a filter paper had previously been inserted. The funnel containing the soil sample, was put over a beaker. In another calibrated vessel we had 90 ml of distilled water which was poured into the funnel.</a:t>
            </a:r>
            <a:endParaRPr lang="it-IT" sz="3200" dirty="0">
              <a:solidFill>
                <a:schemeClr val="tx1"/>
              </a:solidFill>
              <a:latin typeface="Calibri" pitchFamily="34" charset="0"/>
              <a:cs typeface="Calibri" pitchFamily="34" charset="0"/>
            </a:endParaRPr>
          </a:p>
        </p:txBody>
      </p:sp>
      <p:pic>
        <p:nvPicPr>
          <p:cNvPr id="3074" name="Picture 2" descr="D:\Foto Università\img\WhatsApp Image 2019-09-17 at 11.10.56 (1).jpeg"/>
          <p:cNvPicPr>
            <a:picLocks noChangeAspect="1" noChangeArrowheads="1"/>
          </p:cNvPicPr>
          <p:nvPr/>
        </p:nvPicPr>
        <p:blipFill>
          <a:blip r:embed="rId2" cstate="print"/>
          <a:srcRect/>
          <a:stretch>
            <a:fillRect/>
          </a:stretch>
        </p:blipFill>
        <p:spPr bwMode="auto">
          <a:xfrm>
            <a:off x="5461000" y="764705"/>
            <a:ext cx="6197599" cy="5003223"/>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31371" y="249237"/>
            <a:ext cx="11425269" cy="2290266"/>
          </a:xfrm>
        </p:spPr>
        <p:txBody>
          <a:bodyPr>
            <a:noAutofit/>
          </a:bodyPr>
          <a:lstStyle/>
          <a:p>
            <a:r>
              <a:rPr lang="en-US" sz="3000" dirty="0">
                <a:solidFill>
                  <a:schemeClr val="tx1"/>
                </a:solidFill>
                <a:latin typeface="Calibri" pitchFamily="34" charset="0"/>
                <a:cs typeface="Calibri" pitchFamily="34" charset="0"/>
              </a:rPr>
              <a:t>A student poured water to moisten the soil. He stopped when the water started flowing into a vessel below. We repeated the experiment with two different soil samples (</a:t>
            </a:r>
            <a:r>
              <a:rPr lang="en-US" sz="3000" dirty="0" err="1">
                <a:solidFill>
                  <a:schemeClr val="tx1"/>
                </a:solidFill>
                <a:latin typeface="Calibri" pitchFamily="34" charset="0"/>
                <a:cs typeface="Calibri" pitchFamily="34" charset="0"/>
              </a:rPr>
              <a:t>humic</a:t>
            </a:r>
            <a:r>
              <a:rPr lang="en-US" sz="3000" dirty="0">
                <a:solidFill>
                  <a:schemeClr val="tx1"/>
                </a:solidFill>
                <a:latin typeface="Calibri" pitchFamily="34" charset="0"/>
                <a:cs typeface="Calibri" pitchFamily="34" charset="0"/>
              </a:rPr>
              <a:t> - clayey). Then we compared the different amounts of water poured, noting the differences due to the different soil porosity.</a:t>
            </a:r>
            <a:endParaRPr lang="it-IT" sz="3000" dirty="0">
              <a:solidFill>
                <a:schemeClr val="tx1"/>
              </a:solidFill>
              <a:latin typeface="Calibri" pitchFamily="34" charset="0"/>
              <a:cs typeface="Calibri" pitchFamily="34" charset="0"/>
            </a:endParaRPr>
          </a:p>
        </p:txBody>
      </p:sp>
      <p:pic>
        <p:nvPicPr>
          <p:cNvPr id="1026" name="Picture 2" descr="D:\Foto Università\img\WhatsApp Image 2019-09-17 at 11.10.59 (1).jpeg"/>
          <p:cNvPicPr>
            <a:picLocks noChangeAspect="1" noChangeArrowheads="1"/>
          </p:cNvPicPr>
          <p:nvPr/>
        </p:nvPicPr>
        <p:blipFill>
          <a:blip r:embed="rId2" cstate="print"/>
          <a:srcRect/>
          <a:stretch>
            <a:fillRect/>
          </a:stretch>
        </p:blipFill>
        <p:spPr bwMode="auto">
          <a:xfrm>
            <a:off x="346705" y="2675473"/>
            <a:ext cx="11425269" cy="3649132"/>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31371" y="548680"/>
            <a:ext cx="5300562" cy="5040560"/>
          </a:xfrm>
        </p:spPr>
        <p:txBody>
          <a:bodyPr>
            <a:noAutofit/>
          </a:bodyPr>
          <a:lstStyle/>
          <a:p>
            <a:r>
              <a:rPr lang="en-US" sz="3300" dirty="0">
                <a:solidFill>
                  <a:schemeClr val="tx1"/>
                </a:solidFill>
                <a:latin typeface="Calibri" pitchFamily="34" charset="0"/>
                <a:cs typeface="Calibri" pitchFamily="34" charset="0"/>
              </a:rPr>
              <a:t>Then the pH was estimated using the litmus paper. We placed 8 g of  soil and water samples in a small beaker, getting a pH around 6.2. </a:t>
            </a:r>
            <a:br>
              <a:rPr lang="en-US" sz="3300" dirty="0">
                <a:solidFill>
                  <a:schemeClr val="tx1"/>
                </a:solidFill>
                <a:latin typeface="Calibri" pitchFamily="34" charset="0"/>
                <a:cs typeface="Calibri" pitchFamily="34" charset="0"/>
              </a:rPr>
            </a:br>
            <a:r>
              <a:rPr lang="en-US" sz="3300" dirty="0">
                <a:solidFill>
                  <a:schemeClr val="tx1"/>
                </a:solidFill>
                <a:latin typeface="Calibri" pitchFamily="34" charset="0"/>
                <a:cs typeface="Calibri" pitchFamily="34" charset="0"/>
              </a:rPr>
              <a:t>The experiment was repeated with another soil sample from another </a:t>
            </a:r>
            <a:r>
              <a:rPr lang="en-US" sz="3300">
                <a:solidFill>
                  <a:schemeClr val="tx1"/>
                </a:solidFill>
                <a:latin typeface="Calibri" pitchFamily="34" charset="0"/>
                <a:cs typeface="Calibri" pitchFamily="34" charset="0"/>
              </a:rPr>
              <a:t>very clayey </a:t>
            </a:r>
            <a:r>
              <a:rPr lang="en-US" sz="3300" dirty="0">
                <a:solidFill>
                  <a:schemeClr val="tx1"/>
                </a:solidFill>
                <a:latin typeface="Calibri" pitchFamily="34" charset="0"/>
                <a:cs typeface="Calibri" pitchFamily="34" charset="0"/>
              </a:rPr>
              <a:t>soil with a value of 7.2 .</a:t>
            </a:r>
            <a:endParaRPr lang="it-IT" sz="3300" dirty="0">
              <a:solidFill>
                <a:schemeClr val="tx1"/>
              </a:solidFill>
              <a:latin typeface="Calibri" pitchFamily="34" charset="0"/>
              <a:cs typeface="Calibri" pitchFamily="34" charset="0"/>
            </a:endParaRPr>
          </a:p>
        </p:txBody>
      </p:sp>
      <p:pic>
        <p:nvPicPr>
          <p:cNvPr id="2050" name="Picture 2" descr="D:\Foto Università\img\WhatsApp Image 2019-09-17 at 11.10.57 (1).jpeg"/>
          <p:cNvPicPr>
            <a:picLocks noChangeAspect="1" noChangeArrowheads="1"/>
          </p:cNvPicPr>
          <p:nvPr/>
        </p:nvPicPr>
        <p:blipFill>
          <a:blip r:embed="rId2" cstate="print"/>
          <a:srcRect/>
          <a:stretch>
            <a:fillRect/>
          </a:stretch>
        </p:blipFill>
        <p:spPr bwMode="auto">
          <a:xfrm>
            <a:off x="6096001" y="533399"/>
            <a:ext cx="4792132" cy="5364177"/>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Foto Università\WhatsApp Image 2019-09-17 at 11.10.59.jpeg"/>
          <p:cNvPicPr>
            <a:picLocks noChangeAspect="1" noChangeArrowheads="1"/>
          </p:cNvPicPr>
          <p:nvPr/>
        </p:nvPicPr>
        <p:blipFill>
          <a:blip r:embed="rId2" cstate="print"/>
          <a:srcRect/>
          <a:stretch>
            <a:fillRect/>
          </a:stretch>
        </p:blipFill>
        <p:spPr bwMode="auto">
          <a:xfrm>
            <a:off x="1069579" y="375073"/>
            <a:ext cx="9509711" cy="3410123"/>
          </a:xfrm>
          <a:prstGeom prst="rect">
            <a:avLst/>
          </a:prstGeom>
          <a:noFill/>
        </p:spPr>
      </p:pic>
      <p:sp>
        <p:nvSpPr>
          <p:cNvPr id="4" name="Titolo 3"/>
          <p:cNvSpPr>
            <a:spLocks noGrp="1"/>
          </p:cNvSpPr>
          <p:nvPr>
            <p:ph type="title"/>
          </p:nvPr>
        </p:nvSpPr>
        <p:spPr>
          <a:xfrm>
            <a:off x="716691" y="4034987"/>
            <a:ext cx="9985109" cy="1728192"/>
          </a:xfrm>
        </p:spPr>
        <p:txBody>
          <a:bodyPr>
            <a:noAutofit/>
          </a:bodyPr>
          <a:lstStyle/>
          <a:p>
            <a:r>
              <a:rPr lang="it-IT" sz="2900" dirty="0">
                <a:solidFill>
                  <a:schemeClr val="tx1"/>
                </a:solidFill>
                <a:latin typeface="Calibri" pitchFamily="34" charset="0"/>
                <a:cs typeface="Calibri" pitchFamily="34" charset="0"/>
              </a:rPr>
              <a:t>The first sample </a:t>
            </a:r>
            <a:r>
              <a:rPr lang="it-IT" sz="2900" dirty="0" err="1">
                <a:solidFill>
                  <a:schemeClr val="tx1"/>
                </a:solidFill>
                <a:latin typeface="Calibri" pitchFamily="34" charset="0"/>
                <a:cs typeface="Calibri" pitchFamily="34" charset="0"/>
              </a:rPr>
              <a:t>was</a:t>
            </a:r>
            <a:r>
              <a:rPr lang="it-IT" sz="2900" dirty="0">
                <a:solidFill>
                  <a:schemeClr val="tx1"/>
                </a:solidFill>
                <a:latin typeface="Calibri" pitchFamily="34" charset="0"/>
                <a:cs typeface="Calibri" pitchFamily="34" charset="0"/>
              </a:rPr>
              <a:t> </a:t>
            </a:r>
            <a:r>
              <a:rPr lang="it-IT" sz="2900" dirty="0" err="1">
                <a:solidFill>
                  <a:schemeClr val="tx1"/>
                </a:solidFill>
                <a:latin typeface="Calibri" pitchFamily="34" charset="0"/>
                <a:cs typeface="Calibri" pitchFamily="34" charset="0"/>
              </a:rPr>
              <a:t>weakly</a:t>
            </a:r>
            <a:r>
              <a:rPr lang="it-IT" sz="2900" dirty="0">
                <a:solidFill>
                  <a:schemeClr val="tx1"/>
                </a:solidFill>
                <a:latin typeface="Calibri" pitchFamily="34" charset="0"/>
                <a:cs typeface="Calibri" pitchFamily="34" charset="0"/>
              </a:rPr>
              <a:t> </a:t>
            </a:r>
            <a:r>
              <a:rPr lang="it-IT" sz="2900" dirty="0" err="1">
                <a:solidFill>
                  <a:schemeClr val="tx1"/>
                </a:solidFill>
                <a:latin typeface="Calibri" pitchFamily="34" charset="0"/>
                <a:cs typeface="Calibri" pitchFamily="34" charset="0"/>
              </a:rPr>
              <a:t>acidic</a:t>
            </a:r>
            <a:r>
              <a:rPr lang="it-IT" sz="2900" dirty="0">
                <a:solidFill>
                  <a:schemeClr val="tx1"/>
                </a:solidFill>
                <a:latin typeface="Calibri" pitchFamily="34" charset="0"/>
                <a:cs typeface="Calibri" pitchFamily="34" charset="0"/>
              </a:rPr>
              <a:t>, </a:t>
            </a:r>
            <a:r>
              <a:rPr lang="it-IT" sz="2900" dirty="0" err="1">
                <a:solidFill>
                  <a:schemeClr val="tx1"/>
                </a:solidFill>
                <a:latin typeface="Calibri" pitchFamily="34" charset="0"/>
                <a:cs typeface="Calibri" pitchFamily="34" charset="0"/>
              </a:rPr>
              <a:t>while</a:t>
            </a:r>
            <a:r>
              <a:rPr lang="it-IT" sz="2900" dirty="0">
                <a:solidFill>
                  <a:schemeClr val="tx1"/>
                </a:solidFill>
                <a:latin typeface="Calibri" pitchFamily="34" charset="0"/>
                <a:cs typeface="Calibri" pitchFamily="34" charset="0"/>
              </a:rPr>
              <a:t> the </a:t>
            </a:r>
            <a:r>
              <a:rPr lang="it-IT" sz="2900" dirty="0" err="1">
                <a:solidFill>
                  <a:schemeClr val="tx1"/>
                </a:solidFill>
                <a:latin typeface="Calibri" pitchFamily="34" charset="0"/>
                <a:cs typeface="Calibri" pitchFamily="34" charset="0"/>
              </a:rPr>
              <a:t>second</a:t>
            </a:r>
            <a:r>
              <a:rPr lang="it-IT" sz="2900" dirty="0">
                <a:solidFill>
                  <a:schemeClr val="tx1"/>
                </a:solidFill>
                <a:latin typeface="Calibri" pitchFamily="34" charset="0"/>
                <a:cs typeface="Calibri" pitchFamily="34" charset="0"/>
              </a:rPr>
              <a:t> </a:t>
            </a:r>
            <a:r>
              <a:rPr lang="it-IT" sz="2900" dirty="0" err="1">
                <a:solidFill>
                  <a:schemeClr val="tx1"/>
                </a:solidFill>
                <a:latin typeface="Calibri" pitchFamily="34" charset="0"/>
                <a:cs typeface="Calibri" pitchFamily="34" charset="0"/>
              </a:rPr>
              <a:t>was</a:t>
            </a:r>
            <a:r>
              <a:rPr lang="it-IT" sz="2900" dirty="0">
                <a:solidFill>
                  <a:schemeClr val="tx1"/>
                </a:solidFill>
                <a:latin typeface="Calibri" pitchFamily="34" charset="0"/>
                <a:cs typeface="Calibri" pitchFamily="34" charset="0"/>
              </a:rPr>
              <a:t> </a:t>
            </a:r>
            <a:r>
              <a:rPr lang="it-IT" sz="2900" dirty="0" err="1">
                <a:solidFill>
                  <a:schemeClr val="tx1"/>
                </a:solidFill>
                <a:latin typeface="Calibri" pitchFamily="34" charset="0"/>
                <a:cs typeface="Calibri" pitchFamily="34" charset="0"/>
              </a:rPr>
              <a:t>neutral</a:t>
            </a:r>
            <a:r>
              <a:rPr lang="it-IT" sz="2900" dirty="0">
                <a:solidFill>
                  <a:schemeClr val="tx1"/>
                </a:solidFill>
                <a:latin typeface="Calibri" pitchFamily="34" charset="0"/>
                <a:cs typeface="Calibri" pitchFamily="34" charset="0"/>
              </a:rPr>
              <a:t>. </a:t>
            </a:r>
            <a:r>
              <a:rPr lang="it-IT" sz="2900" dirty="0" err="1">
                <a:solidFill>
                  <a:schemeClr val="tx1"/>
                </a:solidFill>
                <a:latin typeface="Calibri" pitchFamily="34" charset="0"/>
                <a:cs typeface="Calibri" pitchFamily="34" charset="0"/>
              </a:rPr>
              <a:t>Furthermore</a:t>
            </a:r>
            <a:r>
              <a:rPr lang="it-IT" sz="2900" dirty="0">
                <a:solidFill>
                  <a:schemeClr val="tx1"/>
                </a:solidFill>
                <a:latin typeface="Calibri" pitchFamily="34" charset="0"/>
                <a:cs typeface="Calibri" pitchFamily="34" charset="0"/>
              </a:rPr>
              <a:t>, s</a:t>
            </a:r>
            <a:r>
              <a:rPr lang="en-US" sz="2900" dirty="0" err="1">
                <a:solidFill>
                  <a:schemeClr val="tx1"/>
                </a:solidFill>
                <a:latin typeface="Calibri" pitchFamily="34" charset="0"/>
                <a:cs typeface="Calibri" pitchFamily="34" charset="0"/>
              </a:rPr>
              <a:t>ome</a:t>
            </a:r>
            <a:r>
              <a:rPr lang="en-US" sz="2900" dirty="0">
                <a:solidFill>
                  <a:schemeClr val="tx1"/>
                </a:solidFill>
                <a:latin typeface="Calibri" pitchFamily="34" charset="0"/>
                <a:cs typeface="Calibri" pitchFamily="34" charset="0"/>
              </a:rPr>
              <a:t> drops of dilute acid was poured on two samples. The first didn’t  show any reaction to </a:t>
            </a:r>
            <a:r>
              <a:rPr lang="en-US" sz="2900" dirty="0" err="1">
                <a:solidFill>
                  <a:schemeClr val="tx1"/>
                </a:solidFill>
                <a:latin typeface="Calibri" pitchFamily="34" charset="0"/>
                <a:cs typeface="Calibri" pitchFamily="34" charset="0"/>
              </a:rPr>
              <a:t>HCl</a:t>
            </a:r>
            <a:r>
              <a:rPr lang="en-US" sz="2900" dirty="0">
                <a:solidFill>
                  <a:schemeClr val="tx1"/>
                </a:solidFill>
                <a:latin typeface="Calibri" pitchFamily="34" charset="0"/>
                <a:cs typeface="Calibri" pitchFamily="34" charset="0"/>
              </a:rPr>
              <a:t>, while the second showed a strong reaction of effervescence, it made small bubbles that indicate a good presence of limestone.</a:t>
            </a:r>
            <a:endParaRPr lang="it-IT" sz="2900" dirty="0">
              <a:solidFill>
                <a:schemeClr val="tx1"/>
              </a:solidFill>
              <a:latin typeface="Calibri" pitchFamily="34" charset="0"/>
              <a:cs typeface="Calibri"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o 5"/>
          <p:cNvGrpSpPr/>
          <p:nvPr/>
        </p:nvGrpSpPr>
        <p:grpSpPr>
          <a:xfrm>
            <a:off x="6504637" y="476210"/>
            <a:ext cx="4177435" cy="4612036"/>
            <a:chOff x="3778370" y="569343"/>
            <a:chExt cx="4177435" cy="4612036"/>
          </a:xfrm>
        </p:grpSpPr>
        <p:pic>
          <p:nvPicPr>
            <p:cNvPr id="3074" name="Picture 2" descr="https://www.sccpre.cat/mypng/detail/275-2758889_emoji-world-bye-bye-emoji.png"/>
            <p:cNvPicPr>
              <a:picLocks noChangeAspect="1" noChangeArrowheads="1"/>
            </p:cNvPicPr>
            <p:nvPr/>
          </p:nvPicPr>
          <p:blipFill>
            <a:blip r:embed="rId2">
              <a:clrChange>
                <a:clrFrom>
                  <a:srgbClr val="FEFEFE"/>
                </a:clrFrom>
                <a:clrTo>
                  <a:srgbClr val="FEFEFE">
                    <a:alpha val="0"/>
                  </a:srgbClr>
                </a:clrTo>
              </a:clrChange>
            </a:blip>
            <a:srcRect l="55401" t="5983" r="19846" b="53917"/>
            <a:stretch>
              <a:fillRect/>
            </a:stretch>
          </p:blipFill>
          <p:spPr bwMode="auto">
            <a:xfrm>
              <a:off x="6167887" y="569343"/>
              <a:ext cx="1787918" cy="1958196"/>
            </a:xfrm>
            <a:prstGeom prst="rect">
              <a:avLst/>
            </a:prstGeom>
            <a:noFill/>
          </p:spPr>
        </p:pic>
        <p:pic>
          <p:nvPicPr>
            <p:cNvPr id="5" name="Picture 2" descr="https://www.sccpre.cat/mypng/detail/275-2758889_emoji-world-bye-bye-emoji.png"/>
            <p:cNvPicPr>
              <a:picLocks noChangeAspect="1" noChangeArrowheads="1"/>
            </p:cNvPicPr>
            <p:nvPr/>
          </p:nvPicPr>
          <p:blipFill>
            <a:blip r:embed="rId2">
              <a:clrChange>
                <a:clrFrom>
                  <a:srgbClr val="FEFEFE"/>
                </a:clrFrom>
                <a:clrTo>
                  <a:srgbClr val="FEFEFE">
                    <a:alpha val="0"/>
                  </a:srgbClr>
                </a:clrTo>
              </a:clrChange>
            </a:blip>
            <a:srcRect l="23031" t="28622" r="29197"/>
            <a:stretch>
              <a:fillRect/>
            </a:stretch>
          </p:blipFill>
          <p:spPr bwMode="auto">
            <a:xfrm>
              <a:off x="3778370" y="1649721"/>
              <a:ext cx="3496093" cy="3531658"/>
            </a:xfrm>
            <a:prstGeom prst="rect">
              <a:avLst/>
            </a:prstGeom>
            <a:noFill/>
          </p:spPr>
        </p:pic>
      </p:grpSp>
      <p:sp>
        <p:nvSpPr>
          <p:cNvPr id="7" name="CasellaDiTesto 6"/>
          <p:cNvSpPr txBox="1"/>
          <p:nvPr/>
        </p:nvSpPr>
        <p:spPr>
          <a:xfrm>
            <a:off x="327645" y="177800"/>
            <a:ext cx="7910423" cy="2092881"/>
          </a:xfrm>
          <a:prstGeom prst="rect">
            <a:avLst/>
          </a:prstGeom>
          <a:noFill/>
        </p:spPr>
        <p:txBody>
          <a:bodyPr wrap="square" rtlCol="0">
            <a:spAutoFit/>
          </a:bodyPr>
          <a:lstStyle/>
          <a:p>
            <a:r>
              <a:rPr lang="it-IT" sz="9000" dirty="0"/>
              <a:t>Ciao </a:t>
            </a:r>
            <a:r>
              <a:rPr lang="it-IT" sz="9000" dirty="0" err="1"/>
              <a:t>ciao…</a:t>
            </a:r>
            <a:r>
              <a:rPr lang="it-IT" sz="13000" dirty="0"/>
              <a:t>             </a:t>
            </a:r>
          </a:p>
        </p:txBody>
      </p:sp>
      <p:sp>
        <p:nvSpPr>
          <p:cNvPr id="8" name="Rettangolo 7"/>
          <p:cNvSpPr/>
          <p:nvPr/>
        </p:nvSpPr>
        <p:spPr>
          <a:xfrm>
            <a:off x="1914688" y="5335601"/>
            <a:ext cx="9462847" cy="1015663"/>
          </a:xfrm>
          <a:prstGeom prst="rect">
            <a:avLst/>
          </a:prstGeom>
        </p:spPr>
        <p:txBody>
          <a:bodyPr wrap="none">
            <a:spAutoFit/>
          </a:bodyPr>
          <a:lstStyle/>
          <a:p>
            <a:r>
              <a:rPr lang="en-US" sz="6000" dirty="0"/>
              <a:t>…see you in Italy </a:t>
            </a:r>
            <a:r>
              <a:rPr lang="en-US" sz="6000"/>
              <a:t>in March</a:t>
            </a:r>
            <a:r>
              <a:rPr lang="en-US" sz="6000" dirty="0"/>
              <a:t>!</a:t>
            </a:r>
            <a:endParaRPr lang="it-IT" sz="60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Rotterdam\foto selezione contest\Dreamy Magliocco grapes.jpg"/>
          <p:cNvPicPr>
            <a:picLocks noChangeAspect="1" noChangeArrowheads="1"/>
          </p:cNvPicPr>
          <p:nvPr/>
        </p:nvPicPr>
        <p:blipFill>
          <a:blip r:embed="rId2" cstate="print"/>
          <a:srcRect/>
          <a:stretch>
            <a:fillRect/>
          </a:stretch>
        </p:blipFill>
        <p:spPr bwMode="auto">
          <a:xfrm>
            <a:off x="1091190" y="594653"/>
            <a:ext cx="8662410" cy="5799411"/>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pic>
        <p:nvPicPr>
          <p:cNvPr id="15362" name="Picture 2" descr="https://gsud.cdn-immedia.net/2018/12/via-negroni-cosenz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3801" y="979403"/>
            <a:ext cx="9794270" cy="5270942"/>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57;p12"/>
          <p:cNvSpPr txBox="1">
            <a:spLocks/>
          </p:cNvSpPr>
          <p:nvPr/>
        </p:nvSpPr>
        <p:spPr>
          <a:xfrm>
            <a:off x="2760133" y="354433"/>
            <a:ext cx="6324600" cy="666471"/>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6000"/>
              <a:buFont typeface="Raleway ExtraBold"/>
              <a:buNone/>
              <a:defRPr sz="6000" b="0" i="0" u="none" strike="noStrike" cap="none">
                <a:solidFill>
                  <a:srgbClr val="FFFFFF"/>
                </a:solidFill>
                <a:latin typeface="Raleway ExtraBold"/>
                <a:ea typeface="Raleway ExtraBold"/>
                <a:cs typeface="Raleway ExtraBold"/>
                <a:sym typeface="Raleway ExtraBold"/>
              </a:defRPr>
            </a:lvl1pPr>
            <a:lvl2pPr marR="0" lvl="1" algn="l" rtl="0">
              <a:lnSpc>
                <a:spcPct val="100000"/>
              </a:lnSpc>
              <a:spcBef>
                <a:spcPts val="0"/>
              </a:spcBef>
              <a:spcAft>
                <a:spcPts val="0"/>
              </a:spcAft>
              <a:buClr>
                <a:srgbClr val="FFFFFF"/>
              </a:buClr>
              <a:buSzPts val="6000"/>
              <a:buFont typeface="Raleway ExtraBold"/>
              <a:buNone/>
              <a:defRPr sz="6000" b="0" i="0" u="none" strike="noStrike" cap="none">
                <a:solidFill>
                  <a:srgbClr val="FFFFFF"/>
                </a:solidFill>
                <a:latin typeface="Raleway ExtraBold"/>
                <a:ea typeface="Raleway ExtraBold"/>
                <a:cs typeface="Raleway ExtraBold"/>
                <a:sym typeface="Raleway ExtraBold"/>
              </a:defRPr>
            </a:lvl2pPr>
            <a:lvl3pPr marR="0" lvl="2" algn="l" rtl="0">
              <a:lnSpc>
                <a:spcPct val="100000"/>
              </a:lnSpc>
              <a:spcBef>
                <a:spcPts val="0"/>
              </a:spcBef>
              <a:spcAft>
                <a:spcPts val="0"/>
              </a:spcAft>
              <a:buClr>
                <a:srgbClr val="FFFFFF"/>
              </a:buClr>
              <a:buSzPts val="6000"/>
              <a:buFont typeface="Raleway ExtraBold"/>
              <a:buNone/>
              <a:defRPr sz="6000" b="0" i="0" u="none" strike="noStrike" cap="none">
                <a:solidFill>
                  <a:srgbClr val="FFFFFF"/>
                </a:solidFill>
                <a:latin typeface="Raleway ExtraBold"/>
                <a:ea typeface="Raleway ExtraBold"/>
                <a:cs typeface="Raleway ExtraBold"/>
                <a:sym typeface="Raleway ExtraBold"/>
              </a:defRPr>
            </a:lvl3pPr>
            <a:lvl4pPr marR="0" lvl="3" algn="l" rtl="0">
              <a:lnSpc>
                <a:spcPct val="100000"/>
              </a:lnSpc>
              <a:spcBef>
                <a:spcPts val="0"/>
              </a:spcBef>
              <a:spcAft>
                <a:spcPts val="0"/>
              </a:spcAft>
              <a:buClr>
                <a:srgbClr val="FFFFFF"/>
              </a:buClr>
              <a:buSzPts val="6000"/>
              <a:buFont typeface="Raleway ExtraBold"/>
              <a:buNone/>
              <a:defRPr sz="6000" b="0" i="0" u="none" strike="noStrike" cap="none">
                <a:solidFill>
                  <a:srgbClr val="FFFFFF"/>
                </a:solidFill>
                <a:latin typeface="Raleway ExtraBold"/>
                <a:ea typeface="Raleway ExtraBold"/>
                <a:cs typeface="Raleway ExtraBold"/>
                <a:sym typeface="Raleway ExtraBold"/>
              </a:defRPr>
            </a:lvl4pPr>
            <a:lvl5pPr marR="0" lvl="4" algn="l" rtl="0">
              <a:lnSpc>
                <a:spcPct val="100000"/>
              </a:lnSpc>
              <a:spcBef>
                <a:spcPts val="0"/>
              </a:spcBef>
              <a:spcAft>
                <a:spcPts val="0"/>
              </a:spcAft>
              <a:buClr>
                <a:srgbClr val="FFFFFF"/>
              </a:buClr>
              <a:buSzPts val="6000"/>
              <a:buFont typeface="Raleway ExtraBold"/>
              <a:buNone/>
              <a:defRPr sz="6000" b="0" i="0" u="none" strike="noStrike" cap="none">
                <a:solidFill>
                  <a:srgbClr val="FFFFFF"/>
                </a:solidFill>
                <a:latin typeface="Raleway ExtraBold"/>
                <a:ea typeface="Raleway ExtraBold"/>
                <a:cs typeface="Raleway ExtraBold"/>
                <a:sym typeface="Raleway ExtraBold"/>
              </a:defRPr>
            </a:lvl5pPr>
            <a:lvl6pPr marR="0" lvl="5" algn="l" rtl="0">
              <a:lnSpc>
                <a:spcPct val="100000"/>
              </a:lnSpc>
              <a:spcBef>
                <a:spcPts val="0"/>
              </a:spcBef>
              <a:spcAft>
                <a:spcPts val="0"/>
              </a:spcAft>
              <a:buClr>
                <a:srgbClr val="FFFFFF"/>
              </a:buClr>
              <a:buSzPts val="6000"/>
              <a:buFont typeface="Raleway ExtraBold"/>
              <a:buNone/>
              <a:defRPr sz="6000" b="0" i="0" u="none" strike="noStrike" cap="none">
                <a:solidFill>
                  <a:srgbClr val="FFFFFF"/>
                </a:solidFill>
                <a:latin typeface="Raleway ExtraBold"/>
                <a:ea typeface="Raleway ExtraBold"/>
                <a:cs typeface="Raleway ExtraBold"/>
                <a:sym typeface="Raleway ExtraBold"/>
              </a:defRPr>
            </a:lvl6pPr>
            <a:lvl7pPr marR="0" lvl="6" algn="l" rtl="0">
              <a:lnSpc>
                <a:spcPct val="100000"/>
              </a:lnSpc>
              <a:spcBef>
                <a:spcPts val="0"/>
              </a:spcBef>
              <a:spcAft>
                <a:spcPts val="0"/>
              </a:spcAft>
              <a:buClr>
                <a:srgbClr val="FFFFFF"/>
              </a:buClr>
              <a:buSzPts val="6000"/>
              <a:buFont typeface="Raleway ExtraBold"/>
              <a:buNone/>
              <a:defRPr sz="6000" b="0" i="0" u="none" strike="noStrike" cap="none">
                <a:solidFill>
                  <a:srgbClr val="FFFFFF"/>
                </a:solidFill>
                <a:latin typeface="Raleway ExtraBold"/>
                <a:ea typeface="Raleway ExtraBold"/>
                <a:cs typeface="Raleway ExtraBold"/>
                <a:sym typeface="Raleway ExtraBold"/>
              </a:defRPr>
            </a:lvl7pPr>
            <a:lvl8pPr marR="0" lvl="7" algn="l" rtl="0">
              <a:lnSpc>
                <a:spcPct val="100000"/>
              </a:lnSpc>
              <a:spcBef>
                <a:spcPts val="0"/>
              </a:spcBef>
              <a:spcAft>
                <a:spcPts val="0"/>
              </a:spcAft>
              <a:buClr>
                <a:srgbClr val="FFFFFF"/>
              </a:buClr>
              <a:buSzPts val="6000"/>
              <a:buFont typeface="Raleway ExtraBold"/>
              <a:buNone/>
              <a:defRPr sz="6000" b="0" i="0" u="none" strike="noStrike" cap="none">
                <a:solidFill>
                  <a:srgbClr val="FFFFFF"/>
                </a:solidFill>
                <a:latin typeface="Raleway ExtraBold"/>
                <a:ea typeface="Raleway ExtraBold"/>
                <a:cs typeface="Raleway ExtraBold"/>
                <a:sym typeface="Raleway ExtraBold"/>
              </a:defRPr>
            </a:lvl8pPr>
            <a:lvl9pPr marR="0" lvl="8" algn="l" rtl="0">
              <a:lnSpc>
                <a:spcPct val="100000"/>
              </a:lnSpc>
              <a:spcBef>
                <a:spcPts val="0"/>
              </a:spcBef>
              <a:spcAft>
                <a:spcPts val="0"/>
              </a:spcAft>
              <a:buClr>
                <a:srgbClr val="FFFFFF"/>
              </a:buClr>
              <a:buSzPts val="6000"/>
              <a:buFont typeface="Raleway ExtraBold"/>
              <a:buNone/>
              <a:defRPr sz="6000" b="0" i="0" u="none" strike="noStrike" cap="none">
                <a:solidFill>
                  <a:srgbClr val="FFFFFF"/>
                </a:solidFill>
                <a:latin typeface="Raleway ExtraBold"/>
                <a:ea typeface="Raleway ExtraBold"/>
                <a:cs typeface="Raleway ExtraBold"/>
                <a:sym typeface="Raleway ExtraBold"/>
              </a:defRPr>
            </a:lvl9pPr>
          </a:lstStyle>
          <a:p>
            <a:pPr defTabSz="1219170"/>
            <a:r>
              <a:rPr lang="it-IT" sz="2600" b="1" kern="0" dirty="0" err="1">
                <a:solidFill>
                  <a:srgbClr val="963334">
                    <a:lumMod val="50000"/>
                  </a:srgbClr>
                </a:solidFill>
                <a:latin typeface="Calibri" panose="020F0502020204030204" pitchFamily="34" charset="0"/>
                <a:cs typeface="Calibri" panose="020F0502020204030204" pitchFamily="34" charset="0"/>
              </a:rPr>
              <a:t>Our</a:t>
            </a:r>
            <a:r>
              <a:rPr lang="it-IT" sz="2600" b="1" kern="0" dirty="0">
                <a:solidFill>
                  <a:srgbClr val="963334">
                    <a:lumMod val="50000"/>
                  </a:srgbClr>
                </a:solidFill>
                <a:latin typeface="Calibri" panose="020F0502020204030204" pitchFamily="34" charset="0"/>
                <a:cs typeface="Calibri" panose="020F0502020204030204" pitchFamily="34" charset="0"/>
              </a:rPr>
              <a:t> School: I.C. Cosenza III – Via Negroni </a:t>
            </a:r>
          </a:p>
        </p:txBody>
      </p:sp>
    </p:spTree>
    <p:extLst>
      <p:ext uri="{BB962C8B-B14F-4D97-AF65-F5344CB8AC3E}">
        <p14:creationId xmlns:p14="http://schemas.microsoft.com/office/powerpoint/2010/main" val="1842100833"/>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7"/>
          <p:cNvPicPr>
            <a:picLocks noChangeAspect="1" noChangeArrowheads="1"/>
          </p:cNvPicPr>
          <p:nvPr/>
        </p:nvPicPr>
        <p:blipFill>
          <a:blip r:embed="rId2" cstate="print"/>
          <a:srcRect/>
          <a:stretch>
            <a:fillRect/>
          </a:stretch>
        </p:blipFill>
        <p:spPr bwMode="auto">
          <a:xfrm>
            <a:off x="5828148" y="634998"/>
            <a:ext cx="6363852" cy="3579667"/>
          </a:xfrm>
          <a:prstGeom prst="rect">
            <a:avLst/>
          </a:prstGeom>
          <a:noFill/>
          <a:ln w="9525">
            <a:noFill/>
            <a:miter lim="800000"/>
            <a:headEnd/>
            <a:tailEnd/>
          </a:ln>
          <a:effectLst/>
        </p:spPr>
      </p:pic>
      <p:pic>
        <p:nvPicPr>
          <p:cNvPr id="2060" name="Picture 12" descr="Risultati immagini per bambini asilo"/>
          <p:cNvPicPr>
            <a:picLocks noChangeAspect="1" noChangeArrowheads="1"/>
          </p:cNvPicPr>
          <p:nvPr/>
        </p:nvPicPr>
        <p:blipFill>
          <a:blip r:embed="rId3"/>
          <a:srcRect t="7161"/>
          <a:stretch>
            <a:fillRect/>
          </a:stretch>
        </p:blipFill>
        <p:spPr bwMode="auto">
          <a:xfrm>
            <a:off x="0" y="194733"/>
            <a:ext cx="5748867" cy="4002881"/>
          </a:xfrm>
          <a:prstGeom prst="rect">
            <a:avLst/>
          </a:prstGeom>
          <a:noFill/>
        </p:spPr>
      </p:pic>
      <p:pic>
        <p:nvPicPr>
          <p:cNvPr id="2058" name="Picture 10"/>
          <p:cNvPicPr>
            <a:picLocks noChangeAspect="1" noChangeArrowheads="1"/>
          </p:cNvPicPr>
          <p:nvPr/>
        </p:nvPicPr>
        <p:blipFill>
          <a:blip r:embed="rId4"/>
          <a:srcRect t="13736" b="18156"/>
          <a:stretch>
            <a:fillRect/>
          </a:stretch>
        </p:blipFill>
        <p:spPr bwMode="auto">
          <a:xfrm>
            <a:off x="668868" y="3352800"/>
            <a:ext cx="3859897" cy="3505200"/>
          </a:xfrm>
          <a:prstGeom prst="rect">
            <a:avLst/>
          </a:prstGeom>
          <a:noFill/>
          <a:ln w="9525">
            <a:noFill/>
            <a:miter lim="800000"/>
            <a:headEnd/>
            <a:tailEnd/>
          </a:ln>
          <a:effectLst/>
        </p:spPr>
      </p:pic>
      <p:pic>
        <p:nvPicPr>
          <p:cNvPr id="2062" name="Picture 14" descr="Risultati immagini per ragazzi scuole medie cosenza 3"/>
          <p:cNvPicPr>
            <a:picLocks noChangeAspect="1" noChangeArrowheads="1"/>
          </p:cNvPicPr>
          <p:nvPr/>
        </p:nvPicPr>
        <p:blipFill>
          <a:blip r:embed="rId5"/>
          <a:srcRect/>
          <a:stretch>
            <a:fillRect/>
          </a:stretch>
        </p:blipFill>
        <p:spPr bwMode="auto">
          <a:xfrm>
            <a:off x="4800600" y="3648074"/>
            <a:ext cx="6945842" cy="3209926"/>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600687" y="99354"/>
            <a:ext cx="5655844" cy="861774"/>
          </a:xfrm>
          <a:prstGeom prst="rect">
            <a:avLst/>
          </a:prstGeom>
        </p:spPr>
        <p:txBody>
          <a:bodyPr wrap="none">
            <a:spAutoFit/>
          </a:bodyPr>
          <a:lstStyle/>
          <a:p>
            <a:r>
              <a:rPr lang="it-IT" sz="5000" b="1" dirty="0">
                <a:latin typeface="Calibri" pitchFamily="34" charset="0"/>
                <a:cs typeface="Calibri" pitchFamily="34" charset="0"/>
              </a:rPr>
              <a:t>&gt;&gt; </a:t>
            </a:r>
            <a:r>
              <a:rPr lang="it-IT" sz="5000" b="1" dirty="0" err="1">
                <a:latin typeface="Calibri" pitchFamily="34" charset="0"/>
                <a:cs typeface="Calibri" pitchFamily="34" charset="0"/>
              </a:rPr>
              <a:t>School</a:t>
            </a:r>
            <a:r>
              <a:rPr lang="it-IT" sz="5000" b="1" dirty="0">
                <a:latin typeface="Calibri" pitchFamily="34" charset="0"/>
                <a:cs typeface="Calibri" pitchFamily="34" charset="0"/>
              </a:rPr>
              <a:t> in hospital</a:t>
            </a:r>
          </a:p>
        </p:txBody>
      </p:sp>
      <p:pic>
        <p:nvPicPr>
          <p:cNvPr id="54273" name="Picture 1" descr="C:\Users\Emilio\Desktop\Scuola in Ospedale (08-10-2019 13-57-14)\Scuola in Ospedale 0172.jpg"/>
          <p:cNvPicPr>
            <a:picLocks noChangeAspect="1" noChangeArrowheads="1"/>
          </p:cNvPicPr>
          <p:nvPr/>
        </p:nvPicPr>
        <p:blipFill>
          <a:blip r:embed="rId2"/>
          <a:srcRect/>
          <a:stretch>
            <a:fillRect/>
          </a:stretch>
        </p:blipFill>
        <p:spPr bwMode="auto">
          <a:xfrm>
            <a:off x="7442763" y="0"/>
            <a:ext cx="4749237" cy="2723955"/>
          </a:xfrm>
          <a:prstGeom prst="rect">
            <a:avLst/>
          </a:prstGeom>
          <a:noFill/>
        </p:spPr>
      </p:pic>
      <p:pic>
        <p:nvPicPr>
          <p:cNvPr id="54275" name="Picture 3" descr="C:\Users\Emilio\Desktop\Scuola in Ospedale (08-10-2019 13-57-14)\Scuola in Ospedale 0686.jpg"/>
          <p:cNvPicPr>
            <a:picLocks noChangeAspect="1" noChangeArrowheads="1"/>
          </p:cNvPicPr>
          <p:nvPr/>
        </p:nvPicPr>
        <p:blipFill>
          <a:blip r:embed="rId3"/>
          <a:srcRect/>
          <a:stretch>
            <a:fillRect/>
          </a:stretch>
        </p:blipFill>
        <p:spPr bwMode="auto">
          <a:xfrm>
            <a:off x="6446982" y="3517376"/>
            <a:ext cx="5600446" cy="3150250"/>
          </a:xfrm>
          <a:prstGeom prst="rect">
            <a:avLst/>
          </a:prstGeom>
          <a:noFill/>
        </p:spPr>
      </p:pic>
      <p:pic>
        <p:nvPicPr>
          <p:cNvPr id="54276" name="Picture 4" descr="C:\Users\Emilio\Desktop\Scuola in Ospedale (08-10-2019 13-57-14)\Scuola in Ospedale 0730.jpg"/>
          <p:cNvPicPr>
            <a:picLocks noChangeAspect="1" noChangeArrowheads="1"/>
          </p:cNvPicPr>
          <p:nvPr/>
        </p:nvPicPr>
        <p:blipFill>
          <a:blip r:embed="rId4">
            <a:lum contrast="20000"/>
          </a:blip>
          <a:srcRect/>
          <a:stretch>
            <a:fillRect/>
          </a:stretch>
        </p:blipFill>
        <p:spPr bwMode="auto">
          <a:xfrm>
            <a:off x="211666" y="3787773"/>
            <a:ext cx="5232401" cy="2943226"/>
          </a:xfrm>
          <a:prstGeom prst="rect">
            <a:avLst/>
          </a:prstGeom>
          <a:noFill/>
        </p:spPr>
      </p:pic>
      <p:pic>
        <p:nvPicPr>
          <p:cNvPr id="54277" name="Picture 5" descr="C:\Users\Emilio\Desktop\Scuola in Ospedale (08-10-2019 13-57-14)\Scuola in Ospedale 1143.jpg"/>
          <p:cNvPicPr>
            <a:picLocks noChangeAspect="1" noChangeArrowheads="1"/>
          </p:cNvPicPr>
          <p:nvPr/>
        </p:nvPicPr>
        <p:blipFill>
          <a:blip r:embed="rId5"/>
          <a:srcRect/>
          <a:stretch>
            <a:fillRect/>
          </a:stretch>
        </p:blipFill>
        <p:spPr bwMode="auto">
          <a:xfrm>
            <a:off x="63340" y="1028060"/>
            <a:ext cx="4499591" cy="2531020"/>
          </a:xfrm>
          <a:prstGeom prst="rect">
            <a:avLst/>
          </a:prstGeom>
          <a:noFill/>
        </p:spPr>
      </p:pic>
      <p:pic>
        <p:nvPicPr>
          <p:cNvPr id="54278" name="Picture 6" descr="C:\Users\Emilio\Desktop\Scuola in Ospedale (08-10-2019 13-57-14)\Scuola in Ospedale 1605.jpg"/>
          <p:cNvPicPr>
            <a:picLocks noChangeAspect="1" noChangeArrowheads="1"/>
          </p:cNvPicPr>
          <p:nvPr/>
        </p:nvPicPr>
        <p:blipFill>
          <a:blip r:embed="rId6"/>
          <a:srcRect/>
          <a:stretch>
            <a:fillRect/>
          </a:stretch>
        </p:blipFill>
        <p:spPr bwMode="auto">
          <a:xfrm rot="21285626">
            <a:off x="3915765" y="1389899"/>
            <a:ext cx="4728050" cy="2846091"/>
          </a:xfrm>
          <a:prstGeom prst="rect">
            <a:avLst/>
          </a:prstGeom>
          <a:noFill/>
          <a:ln w="28575">
            <a:solidFill>
              <a:schemeClr val="bg1">
                <a:lumMod val="95000"/>
              </a:schemeClr>
            </a:solid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lum contrast="20000"/>
          </a:blip>
          <a:srcRect l="6629" r="1801" b="7964"/>
          <a:stretch>
            <a:fillRect/>
          </a:stretch>
        </p:blipFill>
        <p:spPr bwMode="auto">
          <a:xfrm>
            <a:off x="7027333" y="0"/>
            <a:ext cx="5164667" cy="6857999"/>
          </a:xfrm>
          <a:prstGeom prst="rect">
            <a:avLst/>
          </a:prstGeom>
          <a:noFill/>
          <a:ln w="9525">
            <a:noFill/>
            <a:miter lim="800000"/>
            <a:headEnd/>
            <a:tailEnd/>
          </a:ln>
          <a:effectLst/>
        </p:spPr>
      </p:pic>
      <p:pic>
        <p:nvPicPr>
          <p:cNvPr id="1030" name="Picture 6"/>
          <p:cNvPicPr>
            <a:picLocks noChangeAspect="1" noChangeArrowheads="1"/>
          </p:cNvPicPr>
          <p:nvPr/>
        </p:nvPicPr>
        <p:blipFill>
          <a:blip r:embed="rId3">
            <a:lum contrast="30000"/>
          </a:blip>
          <a:srcRect l="4599" t="4390" r="5200" b="4985"/>
          <a:stretch>
            <a:fillRect/>
          </a:stretch>
        </p:blipFill>
        <p:spPr bwMode="auto">
          <a:xfrm>
            <a:off x="0" y="0"/>
            <a:ext cx="5139267" cy="6858000"/>
          </a:xfrm>
          <a:prstGeom prst="rect">
            <a:avLst/>
          </a:prstGeom>
          <a:noFill/>
          <a:ln w="9525">
            <a:noFill/>
            <a:miter lim="800000"/>
            <a:headEnd/>
            <a:tailEnd/>
          </a:ln>
          <a:effectLst/>
        </p:spPr>
      </p:pic>
      <p:grpSp>
        <p:nvGrpSpPr>
          <p:cNvPr id="13" name="Gruppo 12"/>
          <p:cNvGrpSpPr/>
          <p:nvPr/>
        </p:nvGrpSpPr>
        <p:grpSpPr>
          <a:xfrm>
            <a:off x="3505199" y="1879593"/>
            <a:ext cx="3572933" cy="3141140"/>
            <a:chOff x="4030134" y="948260"/>
            <a:chExt cx="3513666" cy="3031065"/>
          </a:xfrm>
        </p:grpSpPr>
        <p:sp>
          <p:nvSpPr>
            <p:cNvPr id="11" name="Connettore 10"/>
            <p:cNvSpPr/>
            <p:nvPr/>
          </p:nvSpPr>
          <p:spPr>
            <a:xfrm>
              <a:off x="4030134" y="948260"/>
              <a:ext cx="3513666" cy="3031065"/>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p:cNvSpPr/>
            <p:nvPr/>
          </p:nvSpPr>
          <p:spPr>
            <a:xfrm>
              <a:off x="4673602" y="1464727"/>
              <a:ext cx="2379132" cy="1938992"/>
            </a:xfrm>
            <a:prstGeom prst="rect">
              <a:avLst/>
            </a:prstGeom>
          </p:spPr>
          <p:txBody>
            <a:bodyPr wrap="square">
              <a:spAutoFit/>
            </a:bodyPr>
            <a:lstStyle/>
            <a:p>
              <a:r>
                <a:rPr lang="it-IT" sz="4000" b="1" dirty="0" err="1">
                  <a:solidFill>
                    <a:schemeClr val="bg1"/>
                  </a:solidFill>
                  <a:effectLst>
                    <a:outerShdw blurRad="38100" dist="38100" dir="2700000" algn="tl">
                      <a:srgbClr val="000000">
                        <a:alpha val="43137"/>
                      </a:srgbClr>
                    </a:outerShdw>
                  </a:effectLst>
                  <a:latin typeface="Calibri" pitchFamily="34" charset="0"/>
                  <a:cs typeface="Calibri" pitchFamily="34" charset="0"/>
                </a:rPr>
                <a:t>This</a:t>
              </a:r>
              <a:r>
                <a:rPr lang="it-IT" sz="4000" b="1" dirty="0">
                  <a:solidFill>
                    <a:schemeClr val="bg1"/>
                  </a:solidFill>
                  <a:effectLst>
                    <a:outerShdw blurRad="38100" dist="38100" dir="2700000" algn="tl">
                      <a:srgbClr val="000000">
                        <a:alpha val="43137"/>
                      </a:srgbClr>
                    </a:outerShdw>
                  </a:effectLst>
                  <a:latin typeface="Calibri" pitchFamily="34" charset="0"/>
                  <a:cs typeface="Calibri" pitchFamily="34" charset="0"/>
                </a:rPr>
                <a:t> </a:t>
              </a:r>
              <a:r>
                <a:rPr lang="it-IT" sz="4000" b="1" dirty="0" err="1">
                  <a:solidFill>
                    <a:schemeClr val="bg1"/>
                  </a:solidFill>
                  <a:effectLst>
                    <a:outerShdw blurRad="38100" dist="38100" dir="2700000" algn="tl">
                      <a:srgbClr val="000000">
                        <a:alpha val="43137"/>
                      </a:srgbClr>
                    </a:outerShdw>
                  </a:effectLst>
                  <a:latin typeface="Calibri" pitchFamily="34" charset="0"/>
                  <a:cs typeface="Calibri" pitchFamily="34" charset="0"/>
                </a:rPr>
                <a:t>is</a:t>
              </a:r>
              <a:r>
                <a:rPr lang="it-IT" sz="4000" b="1" dirty="0">
                  <a:solidFill>
                    <a:schemeClr val="bg1"/>
                  </a:solidFill>
                  <a:effectLst>
                    <a:outerShdw blurRad="38100" dist="38100" dir="2700000" algn="tl">
                      <a:srgbClr val="000000">
                        <a:alpha val="43137"/>
                      </a:srgbClr>
                    </a:outerShdw>
                  </a:effectLst>
                  <a:latin typeface="Calibri" pitchFamily="34" charset="0"/>
                  <a:cs typeface="Calibri" pitchFamily="34" charset="0"/>
                </a:rPr>
                <a:t> the </a:t>
              </a:r>
              <a:r>
                <a:rPr lang="it-IT" sz="4000" b="1" dirty="0" err="1">
                  <a:solidFill>
                    <a:schemeClr val="bg1"/>
                  </a:solidFill>
                  <a:effectLst>
                    <a:outerShdw blurRad="38100" dist="38100" dir="2700000" algn="tl">
                      <a:srgbClr val="000000">
                        <a:alpha val="43137"/>
                      </a:srgbClr>
                    </a:outerShdw>
                  </a:effectLst>
                  <a:latin typeface="Calibri" pitchFamily="34" charset="0"/>
                  <a:cs typeface="Calibri" pitchFamily="34" charset="0"/>
                </a:rPr>
                <a:t>Italian</a:t>
              </a:r>
              <a:r>
                <a:rPr lang="it-IT" sz="4000" b="1" dirty="0">
                  <a:solidFill>
                    <a:schemeClr val="bg1"/>
                  </a:solidFill>
                  <a:effectLst>
                    <a:outerShdw blurRad="38100" dist="38100" dir="2700000" algn="tl">
                      <a:srgbClr val="000000">
                        <a:alpha val="43137"/>
                      </a:srgbClr>
                    </a:outerShdw>
                  </a:effectLst>
                  <a:latin typeface="Calibri" pitchFamily="34" charset="0"/>
                  <a:cs typeface="Calibri" pitchFamily="34" charset="0"/>
                </a:rPr>
                <a:t> </a:t>
              </a:r>
              <a:r>
                <a:rPr lang="it-IT" sz="4000" b="1" dirty="0" err="1">
                  <a:solidFill>
                    <a:schemeClr val="bg1"/>
                  </a:solidFill>
                  <a:effectLst>
                    <a:outerShdw blurRad="38100" dist="38100" dir="2700000" algn="tl">
                      <a:srgbClr val="000000">
                        <a:alpha val="43137"/>
                      </a:srgbClr>
                    </a:outerShdw>
                  </a:effectLst>
                  <a:latin typeface="Calibri" pitchFamily="34" charset="0"/>
                  <a:cs typeface="Calibri" pitchFamily="34" charset="0"/>
                </a:rPr>
                <a:t>team…</a:t>
              </a:r>
              <a:endParaRPr lang="it-IT" sz="4000" b="1"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p:txBody>
        </p:sp>
      </p:grpSp>
      <p:pic>
        <p:nvPicPr>
          <p:cNvPr id="1032" name="Picture 8" descr="Risultati immagini per bandiera italiana animata"/>
          <p:cNvPicPr>
            <a:picLocks noChangeAspect="1" noChangeArrowheads="1" noCrop="1"/>
          </p:cNvPicPr>
          <p:nvPr/>
        </p:nvPicPr>
        <p:blipFill>
          <a:blip r:embed="rId4"/>
          <a:srcRect/>
          <a:stretch>
            <a:fillRect/>
          </a:stretch>
        </p:blipFill>
        <p:spPr bwMode="auto">
          <a:xfrm>
            <a:off x="5343513" y="152392"/>
            <a:ext cx="2284953" cy="1549121"/>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1" name="Picture 3"/>
          <p:cNvPicPr>
            <a:picLocks noChangeAspect="1" noChangeArrowheads="1"/>
          </p:cNvPicPr>
          <p:nvPr/>
        </p:nvPicPr>
        <p:blipFill>
          <a:blip r:embed="rId2">
            <a:lum contrast="40000"/>
          </a:blip>
          <a:srcRect b="3198"/>
          <a:stretch>
            <a:fillRect/>
          </a:stretch>
        </p:blipFill>
        <p:spPr bwMode="auto">
          <a:xfrm>
            <a:off x="1151467" y="0"/>
            <a:ext cx="9330265" cy="6858001"/>
          </a:xfrm>
          <a:prstGeom prst="rect">
            <a:avLst/>
          </a:prstGeom>
          <a:noFill/>
          <a:ln w="9525">
            <a:noFill/>
            <a:miter lim="800000"/>
            <a:headEnd/>
            <a:tailEnd/>
          </a:ln>
          <a:effectLst/>
        </p:spPr>
      </p:pic>
      <p:sp>
        <p:nvSpPr>
          <p:cNvPr id="7" name="Fumetto 2 6"/>
          <p:cNvSpPr/>
          <p:nvPr/>
        </p:nvSpPr>
        <p:spPr>
          <a:xfrm>
            <a:off x="2252133" y="1159933"/>
            <a:ext cx="1430868" cy="660400"/>
          </a:xfrm>
          <a:prstGeom prst="wedgeRoundRectCallout">
            <a:avLst>
              <a:gd name="adj1" fmla="val -6340"/>
              <a:gd name="adj2" fmla="val 8047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200" dirty="0">
                <a:effectLst>
                  <a:outerShdw blurRad="38100" dist="38100" dir="2700000" algn="tl">
                    <a:srgbClr val="000000">
                      <a:alpha val="43137"/>
                    </a:srgbClr>
                  </a:outerShdw>
                </a:effectLst>
              </a:rPr>
              <a:t>Claudia</a:t>
            </a:r>
          </a:p>
        </p:txBody>
      </p:sp>
      <p:sp>
        <p:nvSpPr>
          <p:cNvPr id="8" name="Fumetto 2 7"/>
          <p:cNvSpPr/>
          <p:nvPr/>
        </p:nvSpPr>
        <p:spPr>
          <a:xfrm>
            <a:off x="3767666" y="1752600"/>
            <a:ext cx="1456268" cy="660400"/>
          </a:xfrm>
          <a:prstGeom prst="wedgeRoundRectCallout">
            <a:avLst>
              <a:gd name="adj1" fmla="val -4014"/>
              <a:gd name="adj2" fmla="val 9458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200" dirty="0">
                <a:effectLst>
                  <a:outerShdw blurRad="38100" dist="38100" dir="2700000" algn="tl">
                    <a:srgbClr val="000000">
                      <a:alpha val="43137"/>
                    </a:srgbClr>
                  </a:outerShdw>
                </a:effectLst>
              </a:rPr>
              <a:t>Irene</a:t>
            </a:r>
          </a:p>
        </p:txBody>
      </p:sp>
      <p:sp>
        <p:nvSpPr>
          <p:cNvPr id="9" name="Fumetto 2 8"/>
          <p:cNvSpPr/>
          <p:nvPr/>
        </p:nvSpPr>
        <p:spPr>
          <a:xfrm>
            <a:off x="6925733" y="965199"/>
            <a:ext cx="1439334" cy="660400"/>
          </a:xfrm>
          <a:prstGeom prst="wedgeRoundRectCallout">
            <a:avLst>
              <a:gd name="adj1" fmla="val -15752"/>
              <a:gd name="adj2" fmla="val 8432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200" dirty="0">
                <a:effectLst>
                  <a:outerShdw blurRad="38100" dist="38100" dir="2700000" algn="tl">
                    <a:srgbClr val="000000">
                      <a:alpha val="43137"/>
                    </a:srgbClr>
                  </a:outerShdw>
                </a:effectLst>
              </a:rPr>
              <a:t>Claudia</a:t>
            </a:r>
          </a:p>
        </p:txBody>
      </p:sp>
      <p:sp>
        <p:nvSpPr>
          <p:cNvPr id="10" name="Fumetto 2 9"/>
          <p:cNvSpPr/>
          <p:nvPr/>
        </p:nvSpPr>
        <p:spPr>
          <a:xfrm>
            <a:off x="5393266" y="1591733"/>
            <a:ext cx="1439334" cy="660400"/>
          </a:xfrm>
          <a:prstGeom prst="wedgeRoundRectCallout">
            <a:avLst>
              <a:gd name="adj1" fmla="val -10458"/>
              <a:gd name="adj2" fmla="val 10355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200" dirty="0">
                <a:effectLst>
                  <a:outerShdw blurRad="38100" dist="38100" dir="2700000" algn="tl">
                    <a:srgbClr val="000000">
                      <a:alpha val="43137"/>
                    </a:srgbClr>
                  </a:outerShdw>
                </a:effectLst>
              </a:rPr>
              <a:t>Claudia</a:t>
            </a:r>
          </a:p>
        </p:txBody>
      </p:sp>
      <p:sp>
        <p:nvSpPr>
          <p:cNvPr id="11" name="Fumetto 2 10"/>
          <p:cNvSpPr/>
          <p:nvPr/>
        </p:nvSpPr>
        <p:spPr>
          <a:xfrm>
            <a:off x="9101667" y="948266"/>
            <a:ext cx="1439334" cy="660400"/>
          </a:xfrm>
          <a:prstGeom prst="wedgeRoundRectCallout">
            <a:avLst>
              <a:gd name="adj1" fmla="val -55752"/>
              <a:gd name="adj2" fmla="val 8047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200" dirty="0">
                <a:effectLst>
                  <a:outerShdw blurRad="38100" dist="38100" dir="2700000" algn="tl">
                    <a:srgbClr val="000000">
                      <a:alpha val="43137"/>
                    </a:srgbClr>
                  </a:outerShdw>
                </a:effectLst>
              </a:rPr>
              <a:t>Matteo</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1395272" y="3723336"/>
            <a:ext cx="9144000" cy="1655762"/>
          </a:xfrm>
        </p:spPr>
        <p:txBody>
          <a:bodyPr>
            <a:noAutofit/>
          </a:bodyPr>
          <a:lstStyle/>
          <a:p>
            <a:r>
              <a:rPr lang="it-IT" sz="4500" dirty="0">
                <a:solidFill>
                  <a:srgbClr val="008000"/>
                </a:solidFill>
                <a:effectLst>
                  <a:outerShdw blurRad="38100" dist="38100" dir="2700000" algn="tl">
                    <a:srgbClr val="000000">
                      <a:alpha val="43137"/>
                    </a:srgbClr>
                  </a:outerShdw>
                </a:effectLst>
                <a:latin typeface="Comic Sans MS" panose="030F0702030302020204" pitchFamily="66" charset="0"/>
              </a:rPr>
              <a:t>LOCAL FOOD PRODUCTION</a:t>
            </a:r>
          </a:p>
        </p:txBody>
      </p:sp>
      <p:sp>
        <p:nvSpPr>
          <p:cNvPr id="5"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13" name="Immagine 12"/>
          <p:cNvPicPr>
            <a:picLocks noChangeAspect="1"/>
          </p:cNvPicPr>
          <p:nvPr/>
        </p:nvPicPr>
        <p:blipFill>
          <a:blip r:embed="rId2"/>
          <a:stretch>
            <a:fillRect/>
          </a:stretch>
        </p:blipFill>
        <p:spPr>
          <a:xfrm>
            <a:off x="719667" y="423727"/>
            <a:ext cx="10557933" cy="1433558"/>
          </a:xfrm>
          <a:prstGeom prst="rect">
            <a:avLst/>
          </a:prstGeom>
        </p:spPr>
      </p:pic>
    </p:spTree>
    <p:extLst>
      <p:ext uri="{BB962C8B-B14F-4D97-AF65-F5344CB8AC3E}">
        <p14:creationId xmlns:p14="http://schemas.microsoft.com/office/powerpoint/2010/main" val="2355885539"/>
      </p:ext>
    </p:extLst>
  </p:cSld>
  <p:clrMapOvr>
    <a:masterClrMapping/>
  </p:clrMapOvr>
</p:sld>
</file>

<file path=ppt/theme/theme1.xml><?xml version="1.0" encoding="utf-8"?>
<a:theme xmlns:a="http://schemas.openxmlformats.org/drawingml/2006/main" name="Olivi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livi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298</TotalTime>
  <Words>958</Words>
  <Application>Microsoft Office PowerPoint</Application>
  <PresentationFormat>Breedbeeld</PresentationFormat>
  <Paragraphs>119</Paragraphs>
  <Slides>39</Slides>
  <Notes>6</Notes>
  <HiddenSlides>0</HiddenSlides>
  <MMClips>0</MMClips>
  <ScaleCrop>false</ScaleCrop>
  <HeadingPairs>
    <vt:vector size="6" baseType="variant">
      <vt:variant>
        <vt:lpstr>Gebruikte lettertypen</vt:lpstr>
      </vt:variant>
      <vt:variant>
        <vt:i4>8</vt:i4>
      </vt:variant>
      <vt:variant>
        <vt:lpstr>Thema</vt:lpstr>
      </vt:variant>
      <vt:variant>
        <vt:i4>2</vt:i4>
      </vt:variant>
      <vt:variant>
        <vt:lpstr>Diatitels</vt:lpstr>
      </vt:variant>
      <vt:variant>
        <vt:i4>39</vt:i4>
      </vt:variant>
    </vt:vector>
  </HeadingPairs>
  <TitlesOfParts>
    <vt:vector size="49" baseType="lpstr">
      <vt:lpstr>Arial</vt:lpstr>
      <vt:lpstr>Bookman Old Style</vt:lpstr>
      <vt:lpstr>Calibri</vt:lpstr>
      <vt:lpstr>Comic Sans MS</vt:lpstr>
      <vt:lpstr>Raleway</vt:lpstr>
      <vt:lpstr>Raleway ExtraBold</vt:lpstr>
      <vt:lpstr>Raleway Light</vt:lpstr>
      <vt:lpstr>Source Sans Pro</vt:lpstr>
      <vt:lpstr>Olivia template</vt:lpstr>
      <vt:lpstr>1_Olivia template</vt:lpstr>
      <vt:lpstr>LET'S INTRODUCE…</vt:lpstr>
      <vt:lpstr>COSENZA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PEDOLOGICAL WORKSHOP</vt:lpstr>
      <vt:lpstr>PowerPoint-presentatie</vt:lpstr>
      <vt:lpstr>After cleaning the soil profile, we classified the three layers according to their colour (by means of the Mensell table) and their composition .</vt:lpstr>
      <vt:lpstr>We found a full layer of humus and two layers with a lot of clay and a dark color. In the deeper layer we also found a small amount of stagnant water.</vt:lpstr>
      <vt:lpstr>We also took some soil samples that we analized at the university during the workshop.</vt:lpstr>
      <vt:lpstr>&gt;&gt;  EXPERIMENTS IN THE LABORATORY </vt:lpstr>
      <vt:lpstr>We were taken to the chemistry laboratory, where Professor Scarciglia,  showed us how to estimate soil porosity and the soil pH value.</vt:lpstr>
      <vt:lpstr>A certain quantity of soil (100 g.) was put into a funnel in which a filter paper had previously been inserted. The funnel containing the soil sample, was put over a beaker. In another calibrated vessel we had 90 ml of distilled water which was poured into the funnel.</vt:lpstr>
      <vt:lpstr>A student poured water to moisten the soil. He stopped when the water started flowing into a vessel below. We repeated the experiment with two different soil samples (humic - clayey). Then we compared the different amounts of water poured, noting the differences due to the different soil porosity.</vt:lpstr>
      <vt:lpstr>Then the pH was estimated using the litmus paper. We placed 8 g of  soil and water samples in a small beaker, getting a pH around 6.2.  The experiment was repeated with another soil sample from another very clayey soil with a value of 7.2 .</vt:lpstr>
      <vt:lpstr>The first sample was weakly acidic, while the second was neutral. Furthermore, some drops of dilute acid was poured on two samples. The first didn’t  show any reaction to HCl, while the second showed a strong reaction of effervescence, it made small bubbles that indicate a good presence of limestone.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LET'S INTRODUCE…</dc:title>
  <dc:creator>FraMonty</dc:creator>
  <cp:lastModifiedBy>Bogaard, N.W.M.</cp:lastModifiedBy>
  <cp:revision>31</cp:revision>
  <dcterms:created xsi:type="dcterms:W3CDTF">2019-09-25T16:07:13Z</dcterms:created>
  <dcterms:modified xsi:type="dcterms:W3CDTF">2020-12-02T09:44:04Z</dcterms:modified>
</cp:coreProperties>
</file>