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6" name="Google Shape;2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5" name="Google Shape;2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8" name="Google Shape;2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6" name="Google Shape;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4" name="Google Shape;30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0" name="Google Shape;3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8" name="Google Shape;3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0" name="Google Shape;3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9" name="Google Shape;3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5" name="Google Shape;3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2" name="Google Shape;3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9" name="Google Shape;35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1"/>
        <p:cNvGrpSpPr/>
        <p:nvPr/>
      </p:nvGrpSpPr>
      <p:grpSpPr>
        <a:xfrm>
          <a:off x="0" y="0"/>
          <a:ext cx="0" cy="0"/>
          <a:chOff x="0" y="0"/>
          <a:chExt cx="0" cy="0"/>
        </a:xfrm>
      </p:grpSpPr>
      <p:sp>
        <p:nvSpPr>
          <p:cNvPr id="22" name="Google Shape;22;p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86" name="Google Shape;86;p11"/>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7" name="Google Shape;87;p1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90"/>
        <p:cNvGrpSpPr/>
        <p:nvPr/>
      </p:nvGrpSpPr>
      <p:grpSpPr>
        <a:xfrm>
          <a:off x="0" y="0"/>
          <a:ext cx="0" cy="0"/>
          <a:chOff x="0" y="0"/>
          <a:chExt cx="0" cy="0"/>
        </a:xfrm>
      </p:grpSpPr>
      <p:sp>
        <p:nvSpPr>
          <p:cNvPr id="91" name="Google Shape;91;p12"/>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93" name="Google Shape;93;p1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3"/>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99" name="Google Shape;99;p13"/>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0" name="Google Shape;100;p1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
        <p:nvSpPr>
          <p:cNvPr id="103" name="Google Shape;103;p13"/>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
        <p:nvSpPr>
          <p:cNvPr id="104" name="Google Shape;104;p13"/>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8" name="Google Shape;108;p1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cheda nome citazione">
  <p:cSld name="Scheda nome citazione">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5"/>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4" name="Google Shape;114;p15"/>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5" name="Google Shape;115;p1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
        <p:nvSpPr>
          <p:cNvPr id="118" name="Google Shape;118;p15"/>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
        <p:nvSpPr>
          <p:cNvPr id="119" name="Google Shape;119;p15"/>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it-IT"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o o falso">
  <p:cSld name="Vero o falso">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3" name="Google Shape;123;p16"/>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4" name="Google Shape;124;p1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7"/>
          <p:cNvSpPr txBox="1">
            <a:spLocks noGrp="1"/>
          </p:cNvSpPr>
          <p:nvPr>
            <p:ph type="body" idx="1"/>
          </p:nvPr>
        </p:nvSpPr>
        <p:spPr>
          <a:xfrm rot="5400000">
            <a:off x="3143778" y="-1773767"/>
            <a:ext cx="3615267" cy="85344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0" name="Google Shape;130;p1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6" name="Google Shape;136;p1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titolo"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28" name="Google Shape;28;p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cxnSp>
        <p:nvCxnSpPr>
          <p:cNvPr id="31" name="Google Shape;31;p3"/>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32" name="Google Shape;32;p3"/>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33" name="Google Shape;33;p3"/>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34" name="Google Shape;34;p3"/>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35" name="Google Shape;35;p3"/>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39" name="Google Shape;39;p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45" name="Google Shape;45;p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1" name="Google Shape;51;p6"/>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2" name="Google Shape;52;p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58" name="Google Shape;58;p7"/>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9" name="Google Shape;59;p7"/>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0" name="Google Shape;60;p7"/>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1" name="Google Shape;61;p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no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2" name="Google Shape;72;p9"/>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73" name="Google Shape;73;p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79" name="Google Shape;79;p10"/>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80" name="Google Shape;80;p1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9206969" y="2963333"/>
            <a:ext cx="2981859" cy="3208867"/>
            <a:chOff x="9206969" y="2963333"/>
            <a:chExt cx="2981859" cy="3208867"/>
          </a:xfrm>
        </p:grpSpPr>
        <p:cxnSp>
          <p:nvCxnSpPr>
            <p:cNvPr id="11" name="Google Shape;11;p1"/>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1"/>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1"/>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1"/>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1"/>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1"/>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Autofit/>
          </a:bodyPr>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it-IT"/>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jpg"/></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p:nvPr/>
        </p:nvSpPr>
        <p:spPr>
          <a:xfrm>
            <a:off x="1778371" y="551347"/>
            <a:ext cx="8079456"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b="0" i="0" u="none" strike="noStrike" cap="none">
                <a:solidFill>
                  <a:schemeClr val="lt1"/>
                </a:solidFill>
                <a:latin typeface="Century Gothic"/>
                <a:ea typeface="Century Gothic"/>
                <a:cs typeface="Century Gothic"/>
                <a:sym typeface="Century Gothic"/>
              </a:rPr>
              <a:t>ISTITUTO COMPRENSIVO</a:t>
            </a:r>
            <a:endParaRPr/>
          </a:p>
          <a:p>
            <a:pPr marL="0" marR="0" lvl="0" indent="0" algn="ctr" rtl="0">
              <a:spcBef>
                <a:spcPts val="0"/>
              </a:spcBef>
              <a:spcAft>
                <a:spcPts val="0"/>
              </a:spcAft>
              <a:buNone/>
            </a:pPr>
            <a:r>
              <a:rPr lang="it-IT" sz="5400" b="0" i="0" u="none" strike="noStrike" cap="none">
                <a:solidFill>
                  <a:schemeClr val="lt1"/>
                </a:solidFill>
                <a:latin typeface="Century Gothic"/>
                <a:ea typeface="Century Gothic"/>
                <a:cs typeface="Century Gothic"/>
                <a:sym typeface="Century Gothic"/>
              </a:rPr>
              <a:t>COSENZA III</a:t>
            </a:r>
            <a:endParaRPr/>
          </a:p>
          <a:p>
            <a:pPr marL="0" marR="0" lvl="0" indent="0" algn="ctr" rtl="0">
              <a:spcBef>
                <a:spcPts val="0"/>
              </a:spcBef>
              <a:spcAft>
                <a:spcPts val="0"/>
              </a:spcAft>
              <a:buNone/>
            </a:pPr>
            <a:r>
              <a:rPr lang="it-IT" sz="5400" b="0" i="0" u="none" strike="noStrike" cap="none">
                <a:solidFill>
                  <a:schemeClr val="lt1"/>
                </a:solidFill>
                <a:latin typeface="Century Gothic"/>
                <a:ea typeface="Century Gothic"/>
                <a:cs typeface="Century Gothic"/>
                <a:sym typeface="Century Gothic"/>
              </a:rPr>
              <a:t>VIA NEGRONI</a:t>
            </a:r>
            <a:endParaRPr sz="5400" b="0" i="0" u="none" strike="noStrike" cap="none">
              <a:solidFill>
                <a:schemeClr val="lt1"/>
              </a:solidFill>
              <a:latin typeface="Century Gothic"/>
              <a:ea typeface="Century Gothic"/>
              <a:cs typeface="Century Gothic"/>
              <a:sym typeface="Century Gothic"/>
            </a:endParaRPr>
          </a:p>
        </p:txBody>
      </p:sp>
      <p:sp>
        <p:nvSpPr>
          <p:cNvPr id="144" name="Google Shape;144;p19"/>
          <p:cNvSpPr/>
          <p:nvPr/>
        </p:nvSpPr>
        <p:spPr>
          <a:xfrm>
            <a:off x="1740959" y="4007241"/>
            <a:ext cx="8719054"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b="0" i="0" u="none" strike="noStrike" cap="none">
                <a:solidFill>
                  <a:schemeClr val="accent1"/>
                </a:solidFill>
                <a:latin typeface="Century Gothic"/>
                <a:ea typeface="Century Gothic"/>
                <a:cs typeface="Century Gothic"/>
                <a:sym typeface="Century Gothic"/>
              </a:rPr>
              <a:t>ERASMUS PROJECT KA229</a:t>
            </a:r>
            <a:endParaRPr/>
          </a:p>
          <a:p>
            <a:pPr marL="0" marR="0" lvl="0" indent="0" algn="ctr" rtl="0">
              <a:spcBef>
                <a:spcPts val="0"/>
              </a:spcBef>
              <a:spcAft>
                <a:spcPts val="0"/>
              </a:spcAft>
              <a:buNone/>
            </a:pPr>
            <a:r>
              <a:rPr lang="it-IT" sz="5400" b="0" i="0" u="none" strike="noStrike" cap="none">
                <a:solidFill>
                  <a:schemeClr val="accent1"/>
                </a:solidFill>
                <a:latin typeface="Century Gothic"/>
                <a:ea typeface="Century Gothic"/>
                <a:cs typeface="Century Gothic"/>
                <a:sym typeface="Century Gothic"/>
              </a:rPr>
              <a:t>LET’S TALK ABOUT SOIL</a:t>
            </a:r>
            <a:endParaRPr sz="5400" b="0" i="0" u="none" strike="noStrike" cap="none">
              <a:solidFill>
                <a:schemeClr val="accen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8" descr="Risultati immagini per teatro rendano cosenza"/>
          <p:cNvPicPr preferRelativeResize="0"/>
          <p:nvPr/>
        </p:nvPicPr>
        <p:blipFill rotWithShape="1">
          <a:blip r:embed="rId3">
            <a:alphaModFix/>
          </a:blip>
          <a:srcRect/>
          <a:stretch/>
        </p:blipFill>
        <p:spPr>
          <a:xfrm>
            <a:off x="292885" y="848042"/>
            <a:ext cx="3672841" cy="2757171"/>
          </a:xfrm>
          <a:prstGeom prst="rect">
            <a:avLst/>
          </a:prstGeom>
          <a:noFill/>
          <a:ln>
            <a:noFill/>
          </a:ln>
        </p:spPr>
      </p:pic>
      <p:pic>
        <p:nvPicPr>
          <p:cNvPr id="235" name="Google Shape;235;p28" descr="Risultati immagini per teatro rendano cosenza"/>
          <p:cNvPicPr preferRelativeResize="0"/>
          <p:nvPr/>
        </p:nvPicPr>
        <p:blipFill rotWithShape="1">
          <a:blip r:embed="rId4">
            <a:alphaModFix/>
          </a:blip>
          <a:srcRect/>
          <a:stretch/>
        </p:blipFill>
        <p:spPr>
          <a:xfrm rot="-726364">
            <a:off x="314446" y="4038321"/>
            <a:ext cx="2093595" cy="1265555"/>
          </a:xfrm>
          <a:prstGeom prst="rect">
            <a:avLst/>
          </a:prstGeom>
          <a:noFill/>
          <a:ln>
            <a:noFill/>
          </a:ln>
        </p:spPr>
      </p:pic>
      <p:sp>
        <p:nvSpPr>
          <p:cNvPr id="236" name="Google Shape;236;p28"/>
          <p:cNvSpPr/>
          <p:nvPr/>
        </p:nvSpPr>
        <p:spPr>
          <a:xfrm>
            <a:off x="4183737" y="124737"/>
            <a:ext cx="311014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a:solidFill>
                  <a:schemeClr val="lt1"/>
                </a:solidFill>
                <a:latin typeface="Century Gothic"/>
                <a:ea typeface="Century Gothic"/>
                <a:cs typeface="Century Gothic"/>
                <a:sym typeface="Century Gothic"/>
              </a:rPr>
              <a:t>Cosenza</a:t>
            </a:r>
            <a:endParaRPr sz="5400" b="0" cap="none">
              <a:solidFill>
                <a:schemeClr val="lt1"/>
              </a:solidFill>
              <a:latin typeface="Century Gothic"/>
              <a:ea typeface="Century Gothic"/>
              <a:cs typeface="Century Gothic"/>
              <a:sym typeface="Century Gothic"/>
            </a:endParaRPr>
          </a:p>
        </p:txBody>
      </p:sp>
      <p:pic>
        <p:nvPicPr>
          <p:cNvPr id="237" name="Google Shape;237;p28" descr="Risultati immagini per castello normanno svevo cosenza"/>
          <p:cNvPicPr preferRelativeResize="0"/>
          <p:nvPr/>
        </p:nvPicPr>
        <p:blipFill rotWithShape="1">
          <a:blip r:embed="rId5">
            <a:alphaModFix/>
          </a:blip>
          <a:srcRect/>
          <a:stretch/>
        </p:blipFill>
        <p:spPr>
          <a:xfrm rot="379855">
            <a:off x="4540884" y="1307781"/>
            <a:ext cx="3386455" cy="1756410"/>
          </a:xfrm>
          <a:prstGeom prst="rect">
            <a:avLst/>
          </a:prstGeom>
          <a:noFill/>
          <a:ln>
            <a:noFill/>
          </a:ln>
        </p:spPr>
      </p:pic>
      <p:pic>
        <p:nvPicPr>
          <p:cNvPr id="238" name="Google Shape;238;p28" descr="Risultati immagini per ponte di calatrava"/>
          <p:cNvPicPr preferRelativeResize="0"/>
          <p:nvPr/>
        </p:nvPicPr>
        <p:blipFill rotWithShape="1">
          <a:blip r:embed="rId6">
            <a:alphaModFix/>
          </a:blip>
          <a:srcRect/>
          <a:stretch/>
        </p:blipFill>
        <p:spPr>
          <a:xfrm>
            <a:off x="8385175" y="342264"/>
            <a:ext cx="3624958" cy="2415224"/>
          </a:xfrm>
          <a:prstGeom prst="rect">
            <a:avLst/>
          </a:prstGeom>
          <a:noFill/>
          <a:ln>
            <a:noFill/>
          </a:ln>
        </p:spPr>
      </p:pic>
      <p:sp>
        <p:nvSpPr>
          <p:cNvPr id="239" name="Google Shape;239;p28"/>
          <p:cNvSpPr/>
          <p:nvPr/>
        </p:nvSpPr>
        <p:spPr>
          <a:xfrm>
            <a:off x="2517469" y="3683569"/>
            <a:ext cx="9779163"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Rendano theatre was built in the 1700s. It’s a famous theatre and its shows attract a lot of people every year. </a:t>
            </a:r>
            <a:endParaRPr/>
          </a:p>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The Norman-Swabian castle is very old and it’s the most important among the monuments in Cosenza. It was restored after the earthquake in 1184. It rises on one of the highest points of the city, the Pancrazio hill at 383 metres above the level of the sea. Cosenza has got seven hills, Triglio,Mussano, Venneri, Gramazio, Guarassano, Torrevetere and Pancrazio, of course!</a:t>
            </a:r>
            <a:endParaRPr sz="1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Calatrava bridge is in the south-east side of Cosenza and it connects two parts of the city divided by the river Crati. The bridge is named after the architect-engineer Santiago Calatrava and it is the highest cable-stayed bridge in Europe. It was inaugurated on 2018, 26th Jan.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9"/>
                                        </p:tgtEl>
                                        <p:attrNameLst>
                                          <p:attrName>style.visibility</p:attrName>
                                        </p:attrNameLst>
                                      </p:cBhvr>
                                      <p:to>
                                        <p:strVal val="visible"/>
                                      </p:to>
                                    </p:set>
                                    <p:animEffect transition="in" filter="fade">
                                      <p:cBhvr>
                                        <p:cTn id="11" dur="1000"/>
                                        <p:tgtEl>
                                          <p:spTgt spid="2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1000"/>
                                        <p:tgtEl>
                                          <p:spTgt spid="235"/>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1000"/>
                                        <p:tgtEl>
                                          <p:spTgt spid="237"/>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238"/>
                                        </p:tgtEl>
                                        <p:attrNameLst>
                                          <p:attrName>style.visibility</p:attrName>
                                        </p:attrNameLst>
                                      </p:cBhvr>
                                      <p:to>
                                        <p:strVal val="visible"/>
                                      </p:to>
                                    </p:set>
                                    <p:animEffect transition="in" filter="fade">
                                      <p:cBhvr>
                                        <p:cTn id="23"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9" descr="D:\stefa\Download\20181008_104805-1.jpg"/>
          <p:cNvPicPr preferRelativeResize="0"/>
          <p:nvPr/>
        </p:nvPicPr>
        <p:blipFill rotWithShape="1">
          <a:blip r:embed="rId3">
            <a:alphaModFix/>
          </a:blip>
          <a:srcRect/>
          <a:stretch/>
        </p:blipFill>
        <p:spPr>
          <a:xfrm>
            <a:off x="4254076" y="1307666"/>
            <a:ext cx="4861644" cy="4004338"/>
          </a:xfrm>
          <a:prstGeom prst="rect">
            <a:avLst/>
          </a:prstGeom>
          <a:noFill/>
          <a:ln>
            <a:noFill/>
          </a:ln>
        </p:spPr>
      </p:pic>
      <p:sp>
        <p:nvSpPr>
          <p:cNvPr id="245" name="Google Shape;245;p29"/>
          <p:cNvSpPr/>
          <p:nvPr/>
        </p:nvSpPr>
        <p:spPr>
          <a:xfrm>
            <a:off x="3047210" y="250243"/>
            <a:ext cx="538320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a:solidFill>
                  <a:schemeClr val="lt1"/>
                </a:solidFill>
                <a:latin typeface="Century Gothic"/>
                <a:ea typeface="Century Gothic"/>
                <a:cs typeface="Century Gothic"/>
                <a:sym typeface="Century Gothic"/>
              </a:rPr>
              <a:t>I.C. COSENZA III</a:t>
            </a:r>
            <a:endParaRPr sz="5400" b="0" cap="none">
              <a:solidFill>
                <a:schemeClr val="lt1"/>
              </a:solidFill>
              <a:latin typeface="Century Gothic"/>
              <a:ea typeface="Century Gothic"/>
              <a:cs typeface="Century Gothic"/>
              <a:sym typeface="Century Gothic"/>
            </a:endParaRPr>
          </a:p>
        </p:txBody>
      </p:sp>
      <p:pic>
        <p:nvPicPr>
          <p:cNvPr id="246" name="Google Shape;246;p29" descr="D:\stefa\Download\IMG-20181008-WA0016.jpg"/>
          <p:cNvPicPr preferRelativeResize="0"/>
          <p:nvPr/>
        </p:nvPicPr>
        <p:blipFill rotWithShape="1">
          <a:blip r:embed="rId4">
            <a:alphaModFix/>
          </a:blip>
          <a:srcRect/>
          <a:stretch/>
        </p:blipFill>
        <p:spPr>
          <a:xfrm rot="-984947">
            <a:off x="285551" y="4236129"/>
            <a:ext cx="3883633" cy="2057796"/>
          </a:xfrm>
          <a:prstGeom prst="rect">
            <a:avLst/>
          </a:prstGeom>
          <a:noFill/>
          <a:ln>
            <a:noFill/>
          </a:ln>
        </p:spPr>
      </p:pic>
      <p:pic>
        <p:nvPicPr>
          <p:cNvPr id="247" name="Google Shape;247;p29"/>
          <p:cNvPicPr preferRelativeResize="0"/>
          <p:nvPr/>
        </p:nvPicPr>
        <p:blipFill rotWithShape="1">
          <a:blip r:embed="rId5">
            <a:alphaModFix/>
          </a:blip>
          <a:srcRect/>
          <a:stretch/>
        </p:blipFill>
        <p:spPr>
          <a:xfrm rot="960668">
            <a:off x="169326" y="820046"/>
            <a:ext cx="3238510" cy="2159432"/>
          </a:xfrm>
          <a:prstGeom prst="rect">
            <a:avLst/>
          </a:prstGeom>
          <a:noFill/>
          <a:ln>
            <a:noFill/>
          </a:ln>
        </p:spPr>
      </p:pic>
      <p:pic>
        <p:nvPicPr>
          <p:cNvPr id="248" name="Google Shape;248;p29"/>
          <p:cNvPicPr preferRelativeResize="0"/>
          <p:nvPr/>
        </p:nvPicPr>
        <p:blipFill rotWithShape="1">
          <a:blip r:embed="rId6">
            <a:alphaModFix/>
          </a:blip>
          <a:srcRect/>
          <a:stretch/>
        </p:blipFill>
        <p:spPr>
          <a:xfrm>
            <a:off x="9672440" y="2403444"/>
            <a:ext cx="2327831" cy="4138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6"/>
                                        </p:tgtEl>
                                        <p:attrNameLst>
                                          <p:attrName>style.visibility</p:attrName>
                                        </p:attrNameLst>
                                      </p:cBhvr>
                                      <p:to>
                                        <p:strVal val="visible"/>
                                      </p:to>
                                    </p:set>
                                    <p:animEffect transition="in" filter="fade">
                                      <p:cBhvr>
                                        <p:cTn id="11" dur="500"/>
                                        <p:tgtEl>
                                          <p:spTgt spid="24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4"/>
                                        </p:tgtEl>
                                        <p:attrNameLst>
                                          <p:attrName>style.visibility</p:attrName>
                                        </p:attrNameLst>
                                      </p:cBhvr>
                                      <p:to>
                                        <p:strVal val="visible"/>
                                      </p:to>
                                    </p:set>
                                    <p:animEffect transition="in" filter="fade">
                                      <p:cBhvr>
                                        <p:cTn id="15" dur="500"/>
                                        <p:tgtEl>
                                          <p:spTgt spid="24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p:nvPr/>
        </p:nvSpPr>
        <p:spPr>
          <a:xfrm>
            <a:off x="323557" y="886265"/>
            <a:ext cx="11352628" cy="363176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2400"/>
              <a:buFont typeface="Century Gothic"/>
              <a:buNone/>
            </a:pPr>
            <a:r>
              <a:rPr lang="it-IT" sz="2400">
                <a:solidFill>
                  <a:schemeClr val="lt1"/>
                </a:solidFill>
                <a:latin typeface="Century Gothic"/>
                <a:ea typeface="Century Gothic"/>
                <a:cs typeface="Century Gothic"/>
                <a:sym typeface="Century Gothic"/>
              </a:rPr>
              <a:t>Istituto Comprensivo Cosenza III is composed of a Nursery school, a Primary school and a Secondary school plus a hospital school and it’s located in Cosenza. </a:t>
            </a:r>
            <a:endParaRPr sz="2400">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lt1"/>
              </a:buClr>
              <a:buSzPts val="2400"/>
              <a:buFont typeface="Century Gothic"/>
              <a:buNone/>
            </a:pPr>
            <a:r>
              <a:rPr lang="it-IT" sz="2400">
                <a:solidFill>
                  <a:schemeClr val="lt1"/>
                </a:solidFill>
                <a:latin typeface="Century Gothic"/>
                <a:ea typeface="Century Gothic"/>
                <a:cs typeface="Century Gothic"/>
                <a:sym typeface="Century Gothic"/>
              </a:rPr>
              <a:t>We are students from the Secondary school. The building has got a green facade and it’s quite big. It has got two floors. There is a main hall at the entrance. On both floors there are some classes, some administrative offices and some toilets. Students can practice sports or Physical Education in two gyms. In the school there are three laboratories:  the Science lab, the language lab and the ICT lab. Every year the school takes part to lots of competitions. Last year some students won prices for robotics. Moreover, our school organizes interesting trips around Calabria, Italy or even abroad every year. </a:t>
            </a:r>
            <a:r>
              <a:rPr lang="it-IT"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p:cNvPicPr preferRelativeResize="0"/>
          <p:nvPr/>
        </p:nvPicPr>
        <p:blipFill rotWithShape="1">
          <a:blip r:embed="rId3">
            <a:alphaModFix/>
          </a:blip>
          <a:srcRect/>
          <a:stretch/>
        </p:blipFill>
        <p:spPr>
          <a:xfrm>
            <a:off x="0" y="1260523"/>
            <a:ext cx="7841978" cy="4408967"/>
          </a:xfrm>
          <a:prstGeom prst="rect">
            <a:avLst/>
          </a:prstGeom>
          <a:noFill/>
          <a:ln>
            <a:noFill/>
          </a:ln>
        </p:spPr>
      </p:pic>
      <p:pic>
        <p:nvPicPr>
          <p:cNvPr id="259" name="Google Shape;259;p31"/>
          <p:cNvPicPr preferRelativeResize="0"/>
          <p:nvPr/>
        </p:nvPicPr>
        <p:blipFill rotWithShape="1">
          <a:blip r:embed="rId4">
            <a:alphaModFix/>
          </a:blip>
          <a:srcRect/>
          <a:stretch/>
        </p:blipFill>
        <p:spPr>
          <a:xfrm rot="5400000">
            <a:off x="-831756" y="993121"/>
            <a:ext cx="4007221" cy="2254062"/>
          </a:xfrm>
          <a:prstGeom prst="rect">
            <a:avLst/>
          </a:prstGeom>
          <a:noFill/>
          <a:ln>
            <a:noFill/>
          </a:ln>
        </p:spPr>
      </p:pic>
      <p:sp>
        <p:nvSpPr>
          <p:cNvPr id="260" name="Google Shape;260;p31"/>
          <p:cNvSpPr/>
          <p:nvPr/>
        </p:nvSpPr>
        <p:spPr>
          <a:xfrm>
            <a:off x="3807308" y="162859"/>
            <a:ext cx="4104009"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Technology</a:t>
            </a:r>
            <a:endParaRPr sz="5400" b="0" cap="none">
              <a:solidFill>
                <a:schemeClr val="lt1"/>
              </a:solidFill>
              <a:latin typeface="Century Gothic"/>
              <a:ea typeface="Century Gothic"/>
              <a:cs typeface="Century Gothic"/>
              <a:sym typeface="Century Gothic"/>
            </a:endParaRPr>
          </a:p>
        </p:txBody>
      </p:sp>
      <p:pic>
        <p:nvPicPr>
          <p:cNvPr id="261" name="Google Shape;261;p31"/>
          <p:cNvPicPr preferRelativeResize="0"/>
          <p:nvPr/>
        </p:nvPicPr>
        <p:blipFill rotWithShape="1">
          <a:blip r:embed="rId5">
            <a:alphaModFix/>
          </a:blip>
          <a:srcRect/>
          <a:stretch/>
        </p:blipFill>
        <p:spPr>
          <a:xfrm>
            <a:off x="4307091" y="2396543"/>
            <a:ext cx="7691716" cy="4324485"/>
          </a:xfrm>
          <a:prstGeom prst="rect">
            <a:avLst/>
          </a:prstGeom>
          <a:noFill/>
          <a:ln>
            <a:noFill/>
          </a:ln>
        </p:spPr>
      </p:pic>
      <p:sp>
        <p:nvSpPr>
          <p:cNvPr id="262" name="Google Shape;262;p31"/>
          <p:cNvSpPr/>
          <p:nvPr/>
        </p:nvSpPr>
        <p:spPr>
          <a:xfrm>
            <a:off x="8079476" y="1086190"/>
            <a:ext cx="4112524" cy="98142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it-IT" sz="1800">
                <a:solidFill>
                  <a:schemeClr val="lt1"/>
                </a:solidFill>
                <a:latin typeface="Calibri"/>
                <a:ea typeface="Calibri"/>
                <a:cs typeface="Calibri"/>
                <a:sym typeface="Calibri"/>
              </a:rPr>
              <a:t>Rulers, goniometers, compasses, pencils, rubbers and, above all, commitment are needed to realize a good work! </a:t>
            </a:r>
            <a:endParaRPr sz="12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822"/>
                                        <p:tgtEl>
                                          <p:spTgt spid="258"/>
                                        </p:tgtEl>
                                      </p:cBhvr>
                                    </p:animEffect>
                                  </p:childTnLst>
                                </p:cTn>
                              </p:par>
                            </p:childTnLst>
                          </p:cTn>
                        </p:par>
                        <p:par>
                          <p:cTn id="8" fill="hold">
                            <p:stCondLst>
                              <p:cond delay="1822"/>
                            </p:stCondLst>
                            <p:childTnLst>
                              <p:par>
                                <p:cTn id="9" presetID="10" presetClass="entr" presetSubtype="0" fill="hold" nodeType="afterEffect">
                                  <p:stCondLst>
                                    <p:cond delay="0"/>
                                  </p:stCondLst>
                                  <p:childTnLst>
                                    <p:set>
                                      <p:cBhvr>
                                        <p:cTn id="10" dur="1" fill="hold">
                                          <p:stCondLst>
                                            <p:cond delay="0"/>
                                          </p:stCondLst>
                                        </p:cTn>
                                        <p:tgtEl>
                                          <p:spTgt spid="261"/>
                                        </p:tgtEl>
                                        <p:attrNameLst>
                                          <p:attrName>style.visibility</p:attrName>
                                        </p:attrNameLst>
                                      </p:cBhvr>
                                      <p:to>
                                        <p:strVal val="visible"/>
                                      </p:to>
                                    </p:set>
                                    <p:animEffect transition="in" filter="fade">
                                      <p:cBhvr>
                                        <p:cTn id="11" dur="1000"/>
                                        <p:tgtEl>
                                          <p:spTgt spid="261"/>
                                        </p:tgtEl>
                                      </p:cBhvr>
                                    </p:animEffect>
                                  </p:childTnLst>
                                </p:cTn>
                              </p:par>
                            </p:childTnLst>
                          </p:cTn>
                        </p:par>
                        <p:par>
                          <p:cTn id="12" fill="hold">
                            <p:stCondLst>
                              <p:cond delay="2822"/>
                            </p:stCondLst>
                            <p:childTnLst>
                              <p:par>
                                <p:cTn id="13" presetID="10"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fade">
                                      <p:cBhvr>
                                        <p:cTn id="15"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2"/>
          <p:cNvSpPr/>
          <p:nvPr/>
        </p:nvSpPr>
        <p:spPr>
          <a:xfrm>
            <a:off x="4417252" y="162859"/>
            <a:ext cx="288412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Science</a:t>
            </a:r>
            <a:endParaRPr sz="5400" b="0" cap="none">
              <a:solidFill>
                <a:schemeClr val="lt1"/>
              </a:solidFill>
              <a:latin typeface="Century Gothic"/>
              <a:ea typeface="Century Gothic"/>
              <a:cs typeface="Century Gothic"/>
              <a:sym typeface="Century Gothic"/>
            </a:endParaRPr>
          </a:p>
        </p:txBody>
      </p:sp>
      <p:sp>
        <p:nvSpPr>
          <p:cNvPr id="268" name="Google Shape;268;p32" descr="blob:https://web.whatsapp.com/1a2fa7d5-9faf-4a06-8bb1-a33abe1537b6"/>
          <p:cNvSpPr/>
          <p:nvPr/>
        </p:nvSpPr>
        <p:spPr>
          <a:xfrm>
            <a:off x="155575" y="-144463"/>
            <a:ext cx="3533110" cy="35331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Century Gothic"/>
              <a:buNone/>
            </a:pPr>
            <a:endParaRPr sz="1800">
              <a:solidFill>
                <a:schemeClr val="lt1"/>
              </a:solidFill>
              <a:latin typeface="Century Gothic"/>
              <a:ea typeface="Century Gothic"/>
              <a:cs typeface="Century Gothic"/>
              <a:sym typeface="Century Gothic"/>
            </a:endParaRPr>
          </a:p>
        </p:txBody>
      </p:sp>
      <p:grpSp>
        <p:nvGrpSpPr>
          <p:cNvPr id="269" name="Google Shape;269;p32"/>
          <p:cNvGrpSpPr/>
          <p:nvPr/>
        </p:nvGrpSpPr>
        <p:grpSpPr>
          <a:xfrm>
            <a:off x="3244731" y="1338024"/>
            <a:ext cx="4531247" cy="4020790"/>
            <a:chOff x="486541" y="1427965"/>
            <a:chExt cx="4531247" cy="4020790"/>
          </a:xfrm>
        </p:grpSpPr>
        <p:pic>
          <p:nvPicPr>
            <p:cNvPr id="270" name="Google Shape;270;p32" descr="D:\stefa\Download\WhatsApp Image 2018-10-08 at 18.38.16.jpeg"/>
            <p:cNvPicPr preferRelativeResize="0"/>
            <p:nvPr/>
          </p:nvPicPr>
          <p:blipFill rotWithShape="1">
            <a:blip r:embed="rId3">
              <a:alphaModFix/>
            </a:blip>
            <a:srcRect/>
            <a:stretch/>
          </p:blipFill>
          <p:spPr>
            <a:xfrm>
              <a:off x="616025" y="1427965"/>
              <a:ext cx="4272280" cy="3204210"/>
            </a:xfrm>
            <a:prstGeom prst="rect">
              <a:avLst/>
            </a:prstGeom>
            <a:noFill/>
            <a:ln>
              <a:noFill/>
            </a:ln>
          </p:spPr>
        </p:pic>
        <p:sp>
          <p:nvSpPr>
            <p:cNvPr id="271" name="Google Shape;271;p32"/>
            <p:cNvSpPr/>
            <p:nvPr/>
          </p:nvSpPr>
          <p:spPr>
            <a:xfrm>
              <a:off x="486541" y="4740869"/>
              <a:ext cx="4531247"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Century Gothic"/>
                <a:buNone/>
              </a:pPr>
              <a:r>
                <a:rPr lang="it-IT" sz="2000" b="1">
                  <a:solidFill>
                    <a:srgbClr val="FFFFFF"/>
                  </a:solidFill>
                  <a:latin typeface="Century Gothic"/>
                  <a:ea typeface="Century Gothic"/>
                  <a:cs typeface="Century Gothic"/>
                  <a:sym typeface="Century Gothic"/>
                </a:rPr>
                <a:t>DEMINERALIZATION OF A CHICKEN BONE</a:t>
              </a:r>
              <a:endParaRPr sz="2000" b="1">
                <a:solidFill>
                  <a:srgbClr val="FFFFFF"/>
                </a:solidFill>
                <a:latin typeface="Century Gothic"/>
                <a:ea typeface="Century Gothic"/>
                <a:cs typeface="Century Gothic"/>
                <a:sym typeface="Century Gothic"/>
              </a:endParaRPr>
            </a:p>
          </p:txBody>
        </p:sp>
      </p:grpSp>
      <p:grpSp>
        <p:nvGrpSpPr>
          <p:cNvPr id="272" name="Google Shape;272;p32"/>
          <p:cNvGrpSpPr/>
          <p:nvPr/>
        </p:nvGrpSpPr>
        <p:grpSpPr>
          <a:xfrm>
            <a:off x="8154648" y="1489551"/>
            <a:ext cx="3285867" cy="3232351"/>
            <a:chOff x="7600036" y="1489551"/>
            <a:chExt cx="3840480" cy="3484400"/>
          </a:xfrm>
        </p:grpSpPr>
        <p:pic>
          <p:nvPicPr>
            <p:cNvPr id="273" name="Google Shape;273;p32" descr="D:\stefa\Download\WhatsApp Image 2018-10-08 at 18.38.16 (2).jpeg"/>
            <p:cNvPicPr preferRelativeResize="0"/>
            <p:nvPr/>
          </p:nvPicPr>
          <p:blipFill rotWithShape="1">
            <a:blip r:embed="rId4">
              <a:alphaModFix/>
            </a:blip>
            <a:srcRect/>
            <a:stretch/>
          </p:blipFill>
          <p:spPr>
            <a:xfrm>
              <a:off x="7600036" y="1489551"/>
              <a:ext cx="3840480" cy="2880360"/>
            </a:xfrm>
            <a:prstGeom prst="rect">
              <a:avLst/>
            </a:prstGeom>
            <a:noFill/>
            <a:ln>
              <a:noFill/>
            </a:ln>
          </p:spPr>
        </p:pic>
        <p:sp>
          <p:nvSpPr>
            <p:cNvPr id="274" name="Google Shape;274;p32"/>
            <p:cNvSpPr/>
            <p:nvPr/>
          </p:nvSpPr>
          <p:spPr>
            <a:xfrm>
              <a:off x="7600036" y="4573841"/>
              <a:ext cx="2718342"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000"/>
                <a:buFont typeface="Century Gothic"/>
                <a:buNone/>
              </a:pPr>
              <a:r>
                <a:rPr lang="it-IT" sz="2000" b="1">
                  <a:solidFill>
                    <a:srgbClr val="FFFFFF"/>
                  </a:solidFill>
                  <a:latin typeface="Century Gothic"/>
                  <a:ea typeface="Century Gothic"/>
                  <a:cs typeface="Century Gothic"/>
                  <a:sym typeface="Century Gothic"/>
                </a:rPr>
                <a:t>GERMINATOR</a:t>
              </a:r>
              <a:endParaRPr sz="2000" b="1">
                <a:solidFill>
                  <a:srgbClr val="FFFFFF"/>
                </a:solidFill>
                <a:latin typeface="Century Gothic"/>
                <a:ea typeface="Century Gothic"/>
                <a:cs typeface="Century Gothic"/>
                <a:sym typeface="Century Gothic"/>
              </a:endParaRPr>
            </a:p>
          </p:txBody>
        </p:sp>
      </p:grpSp>
      <p:sp>
        <p:nvSpPr>
          <p:cNvPr id="275" name="Google Shape;275;p32"/>
          <p:cNvSpPr/>
          <p:nvPr/>
        </p:nvSpPr>
        <p:spPr>
          <a:xfrm>
            <a:off x="3688684" y="5321508"/>
            <a:ext cx="5538443" cy="113004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2400"/>
              <a:buFont typeface="Calibri"/>
              <a:buNone/>
            </a:pPr>
            <a:r>
              <a:rPr lang="it-IT" sz="2400">
                <a:solidFill>
                  <a:schemeClr val="lt1"/>
                </a:solidFill>
                <a:latin typeface="Calibri"/>
                <a:ea typeface="Calibri"/>
                <a:cs typeface="Calibri"/>
                <a:sym typeface="Calibri"/>
              </a:rPr>
              <a:t>The student is doing a Science experiment: vinegar and sodium bicarbonate to simulate a volcanic eruption</a:t>
            </a:r>
            <a:r>
              <a:rPr lang="it-IT" sz="1800">
                <a:solidFill>
                  <a:schemeClr val="lt1"/>
                </a:solidFill>
                <a:latin typeface="Calibri"/>
                <a:ea typeface="Calibri"/>
                <a:cs typeface="Calibri"/>
                <a:sym typeface="Calibri"/>
              </a:rPr>
              <a:t>!</a:t>
            </a:r>
            <a:endParaRPr sz="1600">
              <a:solidFill>
                <a:schemeClr val="lt1"/>
              </a:solidFill>
              <a:latin typeface="Calibri"/>
              <a:ea typeface="Calibri"/>
              <a:cs typeface="Calibri"/>
              <a:sym typeface="Calibri"/>
            </a:endParaRPr>
          </a:p>
        </p:txBody>
      </p:sp>
      <p:pic>
        <p:nvPicPr>
          <p:cNvPr id="276" name="Google Shape;276;p32"/>
          <p:cNvPicPr preferRelativeResize="0"/>
          <p:nvPr/>
        </p:nvPicPr>
        <p:blipFill rotWithShape="1">
          <a:blip r:embed="rId5">
            <a:alphaModFix/>
          </a:blip>
          <a:srcRect/>
          <a:stretch/>
        </p:blipFill>
        <p:spPr>
          <a:xfrm>
            <a:off x="0" y="0"/>
            <a:ext cx="3240323" cy="4961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9"/>
                                        </p:tgtEl>
                                        <p:attrNameLst>
                                          <p:attrName>style.visibility</p:attrName>
                                        </p:attrNameLst>
                                      </p:cBhvr>
                                      <p:to>
                                        <p:strVal val="visible"/>
                                      </p:to>
                                    </p:set>
                                    <p:animEffect transition="in" filter="fade">
                                      <p:cBhvr>
                                        <p:cTn id="11" dur="2000"/>
                                        <p:tgtEl>
                                          <p:spTgt spid="269"/>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2000"/>
                                        <p:tgtEl>
                                          <p:spTgt spid="2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500"/>
                                  </p:stCondLst>
                                  <p:childTnLst>
                                    <p:animEffect transition="out" filter="fade">
                                      <p:cBhvr>
                                        <p:cTn id="19" dur="500"/>
                                        <p:tgtEl>
                                          <p:spTgt spid="269"/>
                                        </p:tgtEl>
                                      </p:cBhvr>
                                    </p:animEffect>
                                    <p:set>
                                      <p:cBhvr>
                                        <p:cTn id="20" dur="1" fill="hold">
                                          <p:stCondLst>
                                            <p:cond delay="500"/>
                                          </p:stCondLst>
                                        </p:cTn>
                                        <p:tgtEl>
                                          <p:spTgt spid="269"/>
                                        </p:tgtEl>
                                        <p:attrNameLst>
                                          <p:attrName>style.visibility</p:attrName>
                                        </p:attrNameLst>
                                      </p:cBhvr>
                                      <p:to>
                                        <p:strVal val="hidden"/>
                                      </p:to>
                                    </p:set>
                                  </p:childTnLst>
                                </p:cTn>
                              </p:par>
                              <p:par>
                                <p:cTn id="21" presetID="10" presetClass="exit" presetSubtype="0" fill="hold" nodeType="withEffect">
                                  <p:stCondLst>
                                    <p:cond delay="500"/>
                                  </p:stCondLst>
                                  <p:childTnLst>
                                    <p:animEffect transition="out" filter="fade">
                                      <p:cBhvr>
                                        <p:cTn id="22" dur="500"/>
                                        <p:tgtEl>
                                          <p:spTgt spid="272"/>
                                        </p:tgtEl>
                                      </p:cBhvr>
                                    </p:animEffect>
                                    <p:set>
                                      <p:cBhvr>
                                        <p:cTn id="23" dur="1" fill="hold">
                                          <p:stCondLst>
                                            <p:cond delay="500"/>
                                          </p:stCondLst>
                                        </p:cTn>
                                        <p:tgtEl>
                                          <p:spTgt spid="27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p:nvPr/>
        </p:nvSpPr>
        <p:spPr>
          <a:xfrm>
            <a:off x="5259631" y="162859"/>
            <a:ext cx="119936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ICT</a:t>
            </a:r>
            <a:endParaRPr sz="5400" b="0" cap="none">
              <a:solidFill>
                <a:schemeClr val="lt1"/>
              </a:solidFill>
              <a:latin typeface="Century Gothic"/>
              <a:ea typeface="Century Gothic"/>
              <a:cs typeface="Century Gothic"/>
              <a:sym typeface="Century Gothic"/>
            </a:endParaRPr>
          </a:p>
        </p:txBody>
      </p:sp>
      <p:pic>
        <p:nvPicPr>
          <p:cNvPr id="282" name="Google Shape;282;p33" descr="D:\stefa\Download\WhatsApp Image 2018-10-08 at 18.41.38.jpeg"/>
          <p:cNvPicPr preferRelativeResize="0"/>
          <p:nvPr/>
        </p:nvPicPr>
        <p:blipFill rotWithShape="1">
          <a:blip r:embed="rId3">
            <a:alphaModFix/>
          </a:blip>
          <a:srcRect/>
          <a:stretch/>
        </p:blipFill>
        <p:spPr>
          <a:xfrm>
            <a:off x="435087" y="1345378"/>
            <a:ext cx="2661920" cy="4732020"/>
          </a:xfrm>
          <a:prstGeom prst="rect">
            <a:avLst/>
          </a:prstGeom>
          <a:noFill/>
          <a:ln>
            <a:noFill/>
          </a:ln>
        </p:spPr>
      </p:pic>
      <p:pic>
        <p:nvPicPr>
          <p:cNvPr id="283" name="Google Shape;283;p33" descr="D:\stefa\Download\WhatsApp Image 2018-10-08 at 18.41.38 (1).jpeg"/>
          <p:cNvPicPr preferRelativeResize="0"/>
          <p:nvPr/>
        </p:nvPicPr>
        <p:blipFill rotWithShape="1">
          <a:blip r:embed="rId4">
            <a:alphaModFix/>
          </a:blip>
          <a:srcRect/>
          <a:stretch/>
        </p:blipFill>
        <p:spPr>
          <a:xfrm>
            <a:off x="8538770" y="479612"/>
            <a:ext cx="3523241" cy="5943600"/>
          </a:xfrm>
          <a:prstGeom prst="rect">
            <a:avLst/>
          </a:prstGeom>
          <a:noFill/>
          <a:ln>
            <a:noFill/>
          </a:ln>
        </p:spPr>
      </p:pic>
      <p:pic>
        <p:nvPicPr>
          <p:cNvPr id="284" name="Google Shape;284;p33" descr="D:\stefa\Download\WhatsApp Image 2018-10-08 at 18.41.38 (2).jpeg"/>
          <p:cNvPicPr preferRelativeResize="0"/>
          <p:nvPr/>
        </p:nvPicPr>
        <p:blipFill rotWithShape="1">
          <a:blip r:embed="rId5">
            <a:alphaModFix/>
          </a:blip>
          <a:srcRect/>
          <a:stretch/>
        </p:blipFill>
        <p:spPr>
          <a:xfrm>
            <a:off x="3332523" y="1281112"/>
            <a:ext cx="4655820" cy="2619375"/>
          </a:xfrm>
          <a:prstGeom prst="rect">
            <a:avLst/>
          </a:prstGeom>
          <a:noFill/>
          <a:ln>
            <a:noFill/>
          </a:ln>
        </p:spPr>
      </p:pic>
      <p:sp>
        <p:nvSpPr>
          <p:cNvPr id="285" name="Google Shape;285;p33"/>
          <p:cNvSpPr/>
          <p:nvPr/>
        </p:nvSpPr>
        <p:spPr>
          <a:xfrm>
            <a:off x="3332523" y="4503760"/>
            <a:ext cx="4951668" cy="865173"/>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it-IT" sz="2400">
                <a:solidFill>
                  <a:schemeClr val="lt1"/>
                </a:solidFill>
                <a:latin typeface="Calibri"/>
                <a:ea typeface="Calibri"/>
                <a:cs typeface="Calibri"/>
                <a:sym typeface="Calibri"/>
              </a:rPr>
              <a:t>The students are in the ICT lab, having fun while learning! </a:t>
            </a:r>
            <a:endParaRPr sz="2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2000"/>
                                        <p:tgtEl>
                                          <p:spTgt spid="282"/>
                                        </p:tgtEl>
                                      </p:cBhvr>
                                    </p:animEffect>
                                  </p:childTnLst>
                                </p:cTn>
                              </p:par>
                            </p:childTnLst>
                          </p:cTn>
                        </p:par>
                        <p:par>
                          <p:cTn id="8" fill="hold">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283"/>
                                        </p:tgtEl>
                                        <p:attrNameLst>
                                          <p:attrName>style.visibility</p:attrName>
                                        </p:attrNameLst>
                                      </p:cBhvr>
                                      <p:to>
                                        <p:strVal val="visible"/>
                                      </p:to>
                                    </p:set>
                                    <p:animEffect transition="in" filter="fade">
                                      <p:cBhvr>
                                        <p:cTn id="15"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4"/>
          <p:cNvSpPr/>
          <p:nvPr/>
        </p:nvSpPr>
        <p:spPr>
          <a:xfrm rot="440705">
            <a:off x="4636063" y="162859"/>
            <a:ext cx="244650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MATHS</a:t>
            </a:r>
            <a:endParaRPr sz="5400" b="0" cap="none">
              <a:solidFill>
                <a:schemeClr val="lt1"/>
              </a:solidFill>
              <a:latin typeface="Century Gothic"/>
              <a:ea typeface="Century Gothic"/>
              <a:cs typeface="Century Gothic"/>
              <a:sym typeface="Century Gothic"/>
            </a:endParaRPr>
          </a:p>
        </p:txBody>
      </p:sp>
      <p:pic>
        <p:nvPicPr>
          <p:cNvPr id="291" name="Google Shape;291;p34" descr="D:\stefa\Download\WhatsApp Image 2018-10-08 at 18.42.47.jpeg"/>
          <p:cNvPicPr preferRelativeResize="0"/>
          <p:nvPr/>
        </p:nvPicPr>
        <p:blipFill rotWithShape="1">
          <a:blip r:embed="rId3">
            <a:alphaModFix/>
          </a:blip>
          <a:srcRect/>
          <a:stretch/>
        </p:blipFill>
        <p:spPr>
          <a:xfrm rot="-328701">
            <a:off x="298319" y="464670"/>
            <a:ext cx="3126199" cy="5922682"/>
          </a:xfrm>
          <a:prstGeom prst="rect">
            <a:avLst/>
          </a:prstGeom>
          <a:noFill/>
          <a:ln>
            <a:noFill/>
          </a:ln>
        </p:spPr>
      </p:pic>
      <p:pic>
        <p:nvPicPr>
          <p:cNvPr id="292" name="Google Shape;292;p34" descr="D:\stefa\Download\WhatsApp Image 2018-10-08 at 18.42.47 (2).jpeg"/>
          <p:cNvPicPr preferRelativeResize="0"/>
          <p:nvPr/>
        </p:nvPicPr>
        <p:blipFill rotWithShape="1">
          <a:blip r:embed="rId4">
            <a:alphaModFix/>
          </a:blip>
          <a:srcRect/>
          <a:stretch/>
        </p:blipFill>
        <p:spPr>
          <a:xfrm rot="597563">
            <a:off x="4772339" y="1408157"/>
            <a:ext cx="3278093" cy="5029196"/>
          </a:xfrm>
          <a:prstGeom prst="rect">
            <a:avLst/>
          </a:prstGeom>
          <a:noFill/>
          <a:ln>
            <a:noFill/>
          </a:ln>
        </p:spPr>
      </p:pic>
      <p:sp>
        <p:nvSpPr>
          <p:cNvPr id="293" name="Google Shape;293;p34"/>
          <p:cNvSpPr/>
          <p:nvPr/>
        </p:nvSpPr>
        <p:spPr>
          <a:xfrm>
            <a:off x="8529403" y="2083633"/>
            <a:ext cx="3462727" cy="304300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lt1"/>
              </a:buClr>
              <a:buSzPts val="2800"/>
              <a:buFont typeface="Century Gothic"/>
              <a:buNone/>
            </a:pPr>
            <a:r>
              <a:rPr lang="it-IT" sz="2800">
                <a:solidFill>
                  <a:schemeClr val="lt1"/>
                </a:solidFill>
                <a:latin typeface="Century Gothic"/>
                <a:ea typeface="Century Gothic"/>
                <a:cs typeface="Century Gothic"/>
                <a:sym typeface="Century Gothic"/>
              </a:rPr>
              <a:t>Students are listening to their teacher and they’re learning some important Math rules. </a:t>
            </a:r>
            <a:endParaRPr sz="2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par>
                          <p:cTn id="8" fill="hold">
                            <p:stCondLst>
                              <p:cond delay="1000"/>
                            </p:stCondLst>
                            <p:childTnLst>
                              <p:par>
                                <p:cTn id="9" presetID="23" presetClass="entr" presetSubtype="16" fill="hold" nodeType="afterEffect">
                                  <p:stCondLst>
                                    <p:cond delay="1500"/>
                                  </p:stCondLst>
                                  <p:childTnLst>
                                    <p:set>
                                      <p:cBhvr>
                                        <p:cTn id="10" dur="1" fill="hold">
                                          <p:stCondLst>
                                            <p:cond delay="0"/>
                                          </p:stCondLst>
                                        </p:cTn>
                                        <p:tgtEl>
                                          <p:spTgt spid="291"/>
                                        </p:tgtEl>
                                        <p:attrNameLst>
                                          <p:attrName>style.visibility</p:attrName>
                                        </p:attrNameLst>
                                      </p:cBhvr>
                                      <p:to>
                                        <p:strVal val="visible"/>
                                      </p:to>
                                    </p:set>
                                    <p:anim calcmode="lin" valueType="num">
                                      <p:cBhvr additive="base">
                                        <p:cTn id="11" dur="500"/>
                                        <p:tgtEl>
                                          <p:spTgt spid="291"/>
                                        </p:tgtEl>
                                        <p:attrNameLst>
                                          <p:attrName>ppt_w</p:attrName>
                                        </p:attrNameLst>
                                      </p:cBhvr>
                                      <p:tavLst>
                                        <p:tav tm="0">
                                          <p:val>
                                            <p:strVal val="0"/>
                                          </p:val>
                                        </p:tav>
                                        <p:tav tm="100000">
                                          <p:val>
                                            <p:strVal val="#ppt_w"/>
                                          </p:val>
                                        </p:tav>
                                      </p:tavLst>
                                    </p:anim>
                                    <p:anim calcmode="lin" valueType="num">
                                      <p:cBhvr additive="base">
                                        <p:cTn id="12" dur="500"/>
                                        <p:tgtEl>
                                          <p:spTgt spid="291"/>
                                        </p:tgtEl>
                                        <p:attrNameLst>
                                          <p:attrName>ppt_h</p:attrName>
                                        </p:attrNameLst>
                                      </p:cBhvr>
                                      <p:tavLst>
                                        <p:tav tm="0">
                                          <p:val>
                                            <p:str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100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D:\stefa\Download\WhatsApp Image 2018-10-08 at 18.43.23 (1).jpeg"/>
          <p:cNvPicPr preferRelativeResize="0"/>
          <p:nvPr/>
        </p:nvPicPr>
        <p:blipFill rotWithShape="1">
          <a:blip r:embed="rId3">
            <a:alphaModFix/>
          </a:blip>
          <a:srcRect/>
          <a:stretch/>
        </p:blipFill>
        <p:spPr>
          <a:xfrm>
            <a:off x="342452" y="805422"/>
            <a:ext cx="3779520" cy="3248025"/>
          </a:xfrm>
          <a:prstGeom prst="rect">
            <a:avLst/>
          </a:prstGeom>
          <a:noFill/>
          <a:ln>
            <a:noFill/>
          </a:ln>
        </p:spPr>
      </p:pic>
      <p:pic>
        <p:nvPicPr>
          <p:cNvPr id="299" name="Google Shape;299;p35" descr="D:\stefa\Download\WhatsApp Image 2018-10-08 at 18.43.23 (2).jpeg"/>
          <p:cNvPicPr preferRelativeResize="0"/>
          <p:nvPr/>
        </p:nvPicPr>
        <p:blipFill rotWithShape="1">
          <a:blip r:embed="rId4">
            <a:alphaModFix/>
          </a:blip>
          <a:srcRect/>
          <a:stretch/>
        </p:blipFill>
        <p:spPr>
          <a:xfrm>
            <a:off x="4433588" y="2770095"/>
            <a:ext cx="3710305" cy="3810000"/>
          </a:xfrm>
          <a:prstGeom prst="rect">
            <a:avLst/>
          </a:prstGeom>
          <a:noFill/>
          <a:ln>
            <a:noFill/>
          </a:ln>
        </p:spPr>
      </p:pic>
      <p:sp>
        <p:nvSpPr>
          <p:cNvPr id="300" name="Google Shape;300;p35"/>
          <p:cNvSpPr/>
          <p:nvPr/>
        </p:nvSpPr>
        <p:spPr>
          <a:xfrm>
            <a:off x="4484059" y="198717"/>
            <a:ext cx="685636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OUTDOOR SPORTS...</a:t>
            </a:r>
            <a:endParaRPr sz="5400" b="0" cap="none">
              <a:solidFill>
                <a:schemeClr val="lt1"/>
              </a:solidFill>
              <a:latin typeface="Century Gothic"/>
              <a:ea typeface="Century Gothic"/>
              <a:cs typeface="Century Gothic"/>
              <a:sym typeface="Century Gothic"/>
            </a:endParaRPr>
          </a:p>
        </p:txBody>
      </p:sp>
      <p:pic>
        <p:nvPicPr>
          <p:cNvPr id="301" name="Google Shape;301;p35"/>
          <p:cNvPicPr preferRelativeResize="0"/>
          <p:nvPr/>
        </p:nvPicPr>
        <p:blipFill rotWithShape="1">
          <a:blip r:embed="rId5">
            <a:alphaModFix/>
          </a:blip>
          <a:srcRect/>
          <a:stretch/>
        </p:blipFill>
        <p:spPr>
          <a:xfrm>
            <a:off x="8854422" y="1427910"/>
            <a:ext cx="2425036" cy="44081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822"/>
                                        <p:tgtEl>
                                          <p:spTgt spid="298"/>
                                        </p:tgtEl>
                                      </p:cBhvr>
                                    </p:animEffect>
                                  </p:childTnLst>
                                </p:cTn>
                              </p:par>
                            </p:childTnLst>
                          </p:cTn>
                        </p:par>
                        <p:par>
                          <p:cTn id="8" fill="hold">
                            <p:stCondLst>
                              <p:cond delay="1822"/>
                            </p:stCondLst>
                            <p:childTnLst>
                              <p:par>
                                <p:cTn id="9" presetID="10" presetClass="entr" presetSubtype="0" fill="hold" nodeType="after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1000"/>
                                        <p:tgtEl>
                                          <p:spTgt spid="299"/>
                                        </p:tgtEl>
                                      </p:cBhvr>
                                    </p:animEffect>
                                  </p:childTnLst>
                                </p:cTn>
                              </p:par>
                            </p:childTnLst>
                          </p:cTn>
                        </p:par>
                        <p:par>
                          <p:cTn id="12" fill="hold">
                            <p:stCondLst>
                              <p:cond delay="2822"/>
                            </p:stCondLst>
                            <p:childTnLst>
                              <p:par>
                                <p:cTn id="13" presetID="10" presetClass="entr" presetSubtype="0" fill="hold" nodeType="afterEffect">
                                  <p:stCondLst>
                                    <p:cond delay="100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6"/>
          <p:cNvSpPr/>
          <p:nvPr/>
        </p:nvSpPr>
        <p:spPr>
          <a:xfrm>
            <a:off x="4362877" y="295421"/>
            <a:ext cx="7622797" cy="424731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…AND INDOOR ACTIVITIES </a:t>
            </a:r>
            <a:endParaRPr sz="1800">
              <a:solidFill>
                <a:schemeClr val="lt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5400"/>
              <a:buFont typeface="Century Gothic"/>
              <a:buNone/>
            </a:pPr>
            <a:r>
              <a:rPr lang="it-IT" sz="5400">
                <a:solidFill>
                  <a:schemeClr val="lt1"/>
                </a:solidFill>
                <a:latin typeface="Century Gothic"/>
                <a:ea typeface="Century Gothic"/>
                <a:cs typeface="Century Gothic"/>
                <a:sym typeface="Century Gothic"/>
              </a:rPr>
              <a:t>IN OUR COMFORTABLE</a:t>
            </a:r>
            <a:endParaRPr sz="1800">
              <a:solidFill>
                <a:schemeClr val="lt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5400"/>
              <a:buFont typeface="Century Gothic"/>
              <a:buNone/>
            </a:pPr>
            <a:r>
              <a:rPr lang="it-IT" sz="5400" b="0" cap="none">
                <a:solidFill>
                  <a:schemeClr val="lt1"/>
                </a:solidFill>
                <a:latin typeface="Century Gothic"/>
                <a:ea typeface="Century Gothic"/>
                <a:cs typeface="Century Gothic"/>
                <a:sym typeface="Century Gothic"/>
              </a:rPr>
              <a:t>GYM!</a:t>
            </a:r>
            <a:endParaRPr sz="5400" b="0" cap="none">
              <a:solidFill>
                <a:schemeClr val="lt1"/>
              </a:solidFill>
              <a:latin typeface="Century Gothic"/>
              <a:ea typeface="Century Gothic"/>
              <a:cs typeface="Century Gothic"/>
              <a:sym typeface="Century Gothic"/>
            </a:endParaRPr>
          </a:p>
        </p:txBody>
      </p:sp>
      <p:pic>
        <p:nvPicPr>
          <p:cNvPr id="307" name="Google Shape;307;p36" descr="D:\stefa\Download\WhatsApp Image 2018-10-08 at 18.43.24.jpeg"/>
          <p:cNvPicPr preferRelativeResize="0"/>
          <p:nvPr/>
        </p:nvPicPr>
        <p:blipFill rotWithShape="1">
          <a:blip r:embed="rId3">
            <a:alphaModFix/>
          </a:blip>
          <a:srcRect/>
          <a:stretch/>
        </p:blipFill>
        <p:spPr>
          <a:xfrm rot="-183196">
            <a:off x="489024" y="152400"/>
            <a:ext cx="3701975" cy="65524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7"/>
          <p:cNvPicPr preferRelativeResize="0"/>
          <p:nvPr/>
        </p:nvPicPr>
        <p:blipFill rotWithShape="1">
          <a:blip r:embed="rId3">
            <a:alphaModFix/>
          </a:blip>
          <a:srcRect/>
          <a:stretch/>
        </p:blipFill>
        <p:spPr>
          <a:xfrm>
            <a:off x="284735" y="1319753"/>
            <a:ext cx="3623933" cy="4100660"/>
          </a:xfrm>
          <a:prstGeom prst="rect">
            <a:avLst/>
          </a:prstGeom>
          <a:noFill/>
          <a:ln>
            <a:noFill/>
          </a:ln>
        </p:spPr>
      </p:pic>
      <p:pic>
        <p:nvPicPr>
          <p:cNvPr id="313" name="Google Shape;313;p37" descr="D:\stefa\Download\WhatsApp Image 2018-10-10 at 12.38.54.jpeg"/>
          <p:cNvPicPr preferRelativeResize="0"/>
          <p:nvPr/>
        </p:nvPicPr>
        <p:blipFill rotWithShape="1">
          <a:blip r:embed="rId4">
            <a:alphaModFix/>
          </a:blip>
          <a:srcRect/>
          <a:stretch/>
        </p:blipFill>
        <p:spPr>
          <a:xfrm>
            <a:off x="4740023" y="1319753"/>
            <a:ext cx="4832985" cy="2712720"/>
          </a:xfrm>
          <a:prstGeom prst="rect">
            <a:avLst/>
          </a:prstGeom>
          <a:noFill/>
          <a:ln>
            <a:noFill/>
          </a:ln>
        </p:spPr>
      </p:pic>
      <p:sp>
        <p:nvSpPr>
          <p:cNvPr id="314" name="Google Shape;314;p37"/>
          <p:cNvSpPr/>
          <p:nvPr/>
        </p:nvSpPr>
        <p:spPr>
          <a:xfrm>
            <a:off x="3308967" y="156296"/>
            <a:ext cx="550182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a:solidFill>
                  <a:schemeClr val="lt1"/>
                </a:solidFill>
                <a:latin typeface="Century Gothic"/>
                <a:ea typeface="Century Gothic"/>
                <a:cs typeface="Century Gothic"/>
                <a:sym typeface="Century Gothic"/>
              </a:rPr>
              <a:t>LANGUAGE LAB</a:t>
            </a:r>
            <a:endParaRPr sz="5400" b="0" cap="none">
              <a:solidFill>
                <a:schemeClr val="lt1"/>
              </a:solidFill>
              <a:latin typeface="Century Gothic"/>
              <a:ea typeface="Century Gothic"/>
              <a:cs typeface="Century Gothic"/>
              <a:sym typeface="Century Gothic"/>
            </a:endParaRPr>
          </a:p>
        </p:txBody>
      </p:sp>
      <p:sp>
        <p:nvSpPr>
          <p:cNvPr id="315" name="Google Shape;315;p37"/>
          <p:cNvSpPr/>
          <p:nvPr/>
        </p:nvSpPr>
        <p:spPr>
          <a:xfrm>
            <a:off x="4009292" y="5111646"/>
            <a:ext cx="7847928" cy="816021"/>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lt1"/>
              </a:buClr>
              <a:buSzPts val="2400"/>
              <a:buFont typeface="Century Gothic"/>
              <a:buNone/>
            </a:pPr>
            <a:r>
              <a:rPr lang="it-IT" sz="2400">
                <a:solidFill>
                  <a:schemeClr val="lt1"/>
                </a:solidFill>
                <a:latin typeface="Century Gothic"/>
                <a:ea typeface="Century Gothic"/>
                <a:cs typeface="Century Gothic"/>
                <a:sym typeface="Century Gothic"/>
              </a:rPr>
              <a:t>Some students are listening to a foreign language recording</a:t>
            </a:r>
            <a:r>
              <a:rPr lang="it-IT" sz="1800">
                <a:solidFill>
                  <a:schemeClr val="lt1"/>
                </a:solidFill>
                <a:latin typeface="Calibri"/>
                <a:ea typeface="Calibri"/>
                <a:cs typeface="Calibri"/>
                <a:sym typeface="Calibri"/>
              </a:rPr>
              <a:t>.</a:t>
            </a:r>
            <a:endParaRPr sz="1600">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chemeClr val="lt1"/>
              </a:buClr>
              <a:buSzPts val="1800"/>
              <a:buFont typeface="Calibri"/>
              <a:buNone/>
            </a:pPr>
            <a:r>
              <a:rPr lang="it-IT" sz="1800">
                <a:solidFill>
                  <a:schemeClr val="lt1"/>
                </a:solidFill>
                <a:latin typeface="Calibri"/>
                <a:ea typeface="Calibri"/>
                <a:cs typeface="Calibri"/>
                <a:sym typeface="Calibri"/>
              </a:rPr>
              <a:t> </a:t>
            </a:r>
            <a:endParaRPr sz="1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313"/>
                                        </p:tgtEl>
                                        <p:attrNameLst>
                                          <p:attrName>style.visibility</p:attrName>
                                        </p:attrNameLst>
                                      </p:cBhvr>
                                      <p:to>
                                        <p:strVal val="visible"/>
                                      </p:to>
                                    </p:set>
                                    <p:animEffect transition="in" filter="fade">
                                      <p:cBhvr>
                                        <p:cTn id="11" dur="1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0" descr="Risultati immagini per CALABRIA"/>
          <p:cNvPicPr preferRelativeResize="0"/>
          <p:nvPr/>
        </p:nvPicPr>
        <p:blipFill rotWithShape="1">
          <a:blip r:embed="rId3">
            <a:alphaModFix/>
          </a:blip>
          <a:srcRect/>
          <a:stretch/>
        </p:blipFill>
        <p:spPr>
          <a:xfrm>
            <a:off x="7802953" y="105654"/>
            <a:ext cx="2312035" cy="3609340"/>
          </a:xfrm>
          <a:prstGeom prst="rect">
            <a:avLst/>
          </a:prstGeom>
          <a:noFill/>
          <a:ln>
            <a:noFill/>
          </a:ln>
        </p:spPr>
      </p:pic>
      <p:pic>
        <p:nvPicPr>
          <p:cNvPr id="150" name="Google Shape;150;p20" descr="geografia | molise"/>
          <p:cNvPicPr preferRelativeResize="0"/>
          <p:nvPr/>
        </p:nvPicPr>
        <p:blipFill rotWithShape="1">
          <a:blip r:embed="rId4">
            <a:alphaModFix/>
          </a:blip>
          <a:srcRect/>
          <a:stretch/>
        </p:blipFill>
        <p:spPr>
          <a:xfrm>
            <a:off x="328704" y="243766"/>
            <a:ext cx="3947147" cy="4482353"/>
          </a:xfrm>
          <a:prstGeom prst="rect">
            <a:avLst/>
          </a:prstGeom>
          <a:noFill/>
          <a:ln>
            <a:noFill/>
          </a:ln>
        </p:spPr>
      </p:pic>
      <p:sp>
        <p:nvSpPr>
          <p:cNvPr id="151" name="Google Shape;151;p20"/>
          <p:cNvSpPr/>
          <p:nvPr/>
        </p:nvSpPr>
        <p:spPr>
          <a:xfrm>
            <a:off x="4460659" y="162222"/>
            <a:ext cx="487633" cy="3046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I</a:t>
            </a:r>
            <a:endParaRPr/>
          </a:p>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T</a:t>
            </a:r>
            <a:endParaRPr/>
          </a:p>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A</a:t>
            </a:r>
            <a:endParaRPr/>
          </a:p>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L</a:t>
            </a:r>
            <a:endParaRPr/>
          </a:p>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I</a:t>
            </a:r>
            <a:endParaRPr/>
          </a:p>
          <a:p>
            <a:pPr marL="0" marR="0" lvl="0" indent="0" algn="ctr" rtl="0">
              <a:spcBef>
                <a:spcPts val="0"/>
              </a:spcBef>
              <a:spcAft>
                <a:spcPts val="0"/>
              </a:spcAft>
              <a:buNone/>
            </a:pPr>
            <a:r>
              <a:rPr lang="it-IT" sz="3200" b="0" i="0" u="none" strike="noStrike" cap="none">
                <a:solidFill>
                  <a:schemeClr val="lt1"/>
                </a:solidFill>
                <a:latin typeface="Century Gothic"/>
                <a:ea typeface="Century Gothic"/>
                <a:cs typeface="Century Gothic"/>
                <a:sym typeface="Century Gothic"/>
              </a:rPr>
              <a:t>A</a:t>
            </a:r>
            <a:endParaRPr/>
          </a:p>
        </p:txBody>
      </p:sp>
      <p:sp>
        <p:nvSpPr>
          <p:cNvPr id="152" name="Google Shape;152;p20"/>
          <p:cNvSpPr/>
          <p:nvPr/>
        </p:nvSpPr>
        <p:spPr>
          <a:xfrm>
            <a:off x="10499172" y="295572"/>
            <a:ext cx="393056" cy="2554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C</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A</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L</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A</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B</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R</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I</a:t>
            </a:r>
            <a:endParaRPr/>
          </a:p>
          <a:p>
            <a:pPr marL="0" marR="0" lvl="0" indent="0" algn="ctr"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A</a:t>
            </a:r>
            <a:endParaRPr/>
          </a:p>
        </p:txBody>
      </p:sp>
      <p:grpSp>
        <p:nvGrpSpPr>
          <p:cNvPr id="153" name="Google Shape;153;p20"/>
          <p:cNvGrpSpPr/>
          <p:nvPr/>
        </p:nvGrpSpPr>
        <p:grpSpPr>
          <a:xfrm>
            <a:off x="3066358" y="3114751"/>
            <a:ext cx="4307894" cy="1514118"/>
            <a:chOff x="3052482" y="2986164"/>
            <a:chExt cx="4307894" cy="1514118"/>
          </a:xfrm>
        </p:grpSpPr>
        <p:sp>
          <p:nvSpPr>
            <p:cNvPr id="154" name="Google Shape;154;p20"/>
            <p:cNvSpPr/>
            <p:nvPr/>
          </p:nvSpPr>
          <p:spPr>
            <a:xfrm>
              <a:off x="3052482" y="3366247"/>
              <a:ext cx="1169894" cy="1134035"/>
            </a:xfrm>
            <a:prstGeom prst="ellipse">
              <a:avLst/>
            </a:prstGeom>
            <a:noFill/>
            <a:ln w="53975" cap="flat" cmpd="sng">
              <a:solidFill>
                <a:srgbClr val="023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cxnSp>
          <p:nvCxnSpPr>
            <p:cNvPr id="155" name="Google Shape;155;p20"/>
            <p:cNvCxnSpPr>
              <a:stCxn id="154" idx="6"/>
            </p:cNvCxnSpPr>
            <p:nvPr/>
          </p:nvCxnSpPr>
          <p:spPr>
            <a:xfrm rot="10800000" flipH="1">
              <a:off x="4222376" y="2986164"/>
              <a:ext cx="3138000" cy="947100"/>
            </a:xfrm>
            <a:prstGeom prst="straightConnector1">
              <a:avLst/>
            </a:prstGeom>
            <a:noFill/>
            <a:ln w="66675" cap="flat" cmpd="sng">
              <a:solidFill>
                <a:schemeClr val="dk1">
                  <a:alpha val="60000"/>
                </a:schemeClr>
              </a:solidFill>
              <a:prstDash val="solid"/>
              <a:round/>
              <a:headEnd type="none" w="sm" len="sm"/>
              <a:tailEnd type="triangle" w="med" len="med"/>
            </a:ln>
          </p:spPr>
        </p:cxnSp>
      </p:grpSp>
      <p:sp>
        <p:nvSpPr>
          <p:cNvPr id="156" name="Google Shape;156;p20"/>
          <p:cNvSpPr/>
          <p:nvPr/>
        </p:nvSpPr>
        <p:spPr>
          <a:xfrm>
            <a:off x="4948292" y="3714994"/>
            <a:ext cx="6481708" cy="256993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Calabria is in the south of Italy. The soil is rich in calcareous rocks and it includes alluvial and coastal plains. The climate is mediterranean. The rainiest months are from October to January, while the driest months are from June to September. </a:t>
            </a:r>
            <a:endParaRPr/>
          </a:p>
          <a:p>
            <a:pPr marL="0" marR="0" lvl="0" indent="0" algn="l" rtl="0">
              <a:lnSpc>
                <a:spcPct val="115000"/>
              </a:lnSpc>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Unfortunately, Calabria is a sismic land and it has  often been hit by numerous earthquakes. </a:t>
            </a:r>
            <a:endParaRPr sz="20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par>
                                <p:cTn id="8" presetID="10" presetClass="entr" presetSubtype="0"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fade">
                                      <p:cBhvr>
                                        <p:cTn id="10" dur="500"/>
                                        <p:tgtEl>
                                          <p:spTgt spid="151"/>
                                        </p:tgtEl>
                                      </p:cBhvr>
                                    </p:animEffect>
                                  </p:childTnLst>
                                </p:cTn>
                              </p:par>
                              <p:par>
                                <p:cTn id="11" presetID="10"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500"/>
                                        <p:tgtEl>
                                          <p:spTgt spid="156"/>
                                        </p:tgtEl>
                                      </p:cBhvr>
                                    </p:animEffect>
                                  </p:childTnLst>
                                </p:cTn>
                              </p:par>
                            </p:childTnLst>
                          </p:cTn>
                        </p:par>
                        <p:par>
                          <p:cTn id="14" fill="hold">
                            <p:stCondLst>
                              <p:cond delay="500"/>
                            </p:stCondLst>
                            <p:childTnLst>
                              <p:par>
                                <p:cTn id="15" presetID="23" presetClass="entr" presetSubtype="16" fill="hold" nodeType="afterEffect">
                                  <p:stCondLst>
                                    <p:cond delay="500"/>
                                  </p:stCondLst>
                                  <p:childTnLst>
                                    <p:set>
                                      <p:cBhvr>
                                        <p:cTn id="16" dur="1" fill="hold">
                                          <p:stCondLst>
                                            <p:cond delay="0"/>
                                          </p:stCondLst>
                                        </p:cTn>
                                        <p:tgtEl>
                                          <p:spTgt spid="153"/>
                                        </p:tgtEl>
                                        <p:attrNameLst>
                                          <p:attrName>style.visibility</p:attrName>
                                        </p:attrNameLst>
                                      </p:cBhvr>
                                      <p:to>
                                        <p:strVal val="visible"/>
                                      </p:to>
                                    </p:set>
                                    <p:anim calcmode="lin" valueType="num">
                                      <p:cBhvr additive="base">
                                        <p:cTn id="17" dur="500"/>
                                        <p:tgtEl>
                                          <p:spTgt spid="153"/>
                                        </p:tgtEl>
                                        <p:attrNameLst>
                                          <p:attrName>ppt_w</p:attrName>
                                        </p:attrNameLst>
                                      </p:cBhvr>
                                      <p:tavLst>
                                        <p:tav tm="0">
                                          <p:val>
                                            <p:strVal val="0"/>
                                          </p:val>
                                        </p:tav>
                                        <p:tav tm="100000">
                                          <p:val>
                                            <p:strVal val="#ppt_w"/>
                                          </p:val>
                                        </p:tav>
                                      </p:tavLst>
                                    </p:anim>
                                    <p:anim calcmode="lin" valueType="num">
                                      <p:cBhvr additive="base">
                                        <p:cTn id="18" dur="500"/>
                                        <p:tgtEl>
                                          <p:spTgt spid="153"/>
                                        </p:tgtEl>
                                        <p:attrNameLst>
                                          <p:attrName>ppt_h</p:attrName>
                                        </p:attrNameLst>
                                      </p:cBhvr>
                                      <p:tavLst>
                                        <p:tav tm="0">
                                          <p:val>
                                            <p:strVal val="0"/>
                                          </p:val>
                                        </p:tav>
                                        <p:tav tm="100000">
                                          <p:val>
                                            <p:strVal val="#ppt_h"/>
                                          </p:val>
                                        </p:tav>
                                      </p:tavLst>
                                    </p:anim>
                                  </p:childTnLst>
                                </p:cTn>
                              </p:par>
                            </p:childTnLst>
                          </p:cTn>
                        </p:par>
                        <p:par>
                          <p:cTn id="19" fill="hold">
                            <p:stCondLst>
                              <p:cond delay="1000"/>
                            </p:stCondLst>
                            <p:childTnLst>
                              <p:par>
                                <p:cTn id="20" presetID="23" presetClass="entr" presetSubtype="16" fill="hold" nodeType="afterEffect">
                                  <p:stCondLst>
                                    <p:cond delay="50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p:tgtEl>
                                          <p:spTgt spid="149"/>
                                        </p:tgtEl>
                                        <p:attrNameLst>
                                          <p:attrName>ppt_w</p:attrName>
                                        </p:attrNameLst>
                                      </p:cBhvr>
                                      <p:tavLst>
                                        <p:tav tm="0">
                                          <p:val>
                                            <p:strVal val="0"/>
                                          </p:val>
                                        </p:tav>
                                        <p:tav tm="100000">
                                          <p:val>
                                            <p:strVal val="#ppt_w"/>
                                          </p:val>
                                        </p:tav>
                                      </p:tavLst>
                                    </p:anim>
                                    <p:anim calcmode="lin" valueType="num">
                                      <p:cBhvr additive="base">
                                        <p:cTn id="23" dur="500"/>
                                        <p:tgtEl>
                                          <p:spTgt spid="149"/>
                                        </p:tgtEl>
                                        <p:attrNameLst>
                                          <p:attrName>ppt_h</p:attrName>
                                        </p:attrNameLst>
                                      </p:cBhvr>
                                      <p:tavLst>
                                        <p:tav tm="0">
                                          <p:val>
                                            <p:strVal val="0"/>
                                          </p:val>
                                        </p:tav>
                                        <p:tav tm="100000">
                                          <p:val>
                                            <p:strVal val="#ppt_h"/>
                                          </p:val>
                                        </p:tav>
                                      </p:tavLst>
                                    </p:anim>
                                  </p:childTnLst>
                                </p:cTn>
                              </p:par>
                            </p:childTnLst>
                          </p:cTn>
                        </p:par>
                        <p:par>
                          <p:cTn id="24" fill="hold">
                            <p:stCondLst>
                              <p:cond delay="1500"/>
                            </p:stCondLst>
                            <p:childTnLst>
                              <p:par>
                                <p:cTn id="25" presetID="23" presetClass="entr" presetSubtype="16" fill="hold" nodeType="afterEffect">
                                  <p:stCondLst>
                                    <p:cond delay="500"/>
                                  </p:stCondLst>
                                  <p:childTnLst>
                                    <p:set>
                                      <p:cBhvr>
                                        <p:cTn id="26" dur="1" fill="hold">
                                          <p:stCondLst>
                                            <p:cond delay="0"/>
                                          </p:stCondLst>
                                        </p:cTn>
                                        <p:tgtEl>
                                          <p:spTgt spid="152"/>
                                        </p:tgtEl>
                                        <p:attrNameLst>
                                          <p:attrName>style.visibility</p:attrName>
                                        </p:attrNameLst>
                                      </p:cBhvr>
                                      <p:to>
                                        <p:strVal val="visible"/>
                                      </p:to>
                                    </p:set>
                                    <p:anim calcmode="lin" valueType="num">
                                      <p:cBhvr additive="base">
                                        <p:cTn id="27" dur="500"/>
                                        <p:tgtEl>
                                          <p:spTgt spid="152"/>
                                        </p:tgtEl>
                                        <p:attrNameLst>
                                          <p:attrName>ppt_w</p:attrName>
                                        </p:attrNameLst>
                                      </p:cBhvr>
                                      <p:tavLst>
                                        <p:tav tm="0">
                                          <p:val>
                                            <p:strVal val="0"/>
                                          </p:val>
                                        </p:tav>
                                        <p:tav tm="100000">
                                          <p:val>
                                            <p:strVal val="#ppt_w"/>
                                          </p:val>
                                        </p:tav>
                                      </p:tavLst>
                                    </p:anim>
                                    <p:anim calcmode="lin" valueType="num">
                                      <p:cBhvr additive="base">
                                        <p:cTn id="28" dur="500"/>
                                        <p:tgtEl>
                                          <p:spTgt spid="1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38" descr="D:\stefa\Download\WhatsApp Image 2018-10-10 at 14.01.46.jpeg"/>
          <p:cNvPicPr preferRelativeResize="0"/>
          <p:nvPr/>
        </p:nvPicPr>
        <p:blipFill rotWithShape="1">
          <a:blip r:embed="rId3">
            <a:alphaModFix/>
          </a:blip>
          <a:srcRect/>
          <a:stretch/>
        </p:blipFill>
        <p:spPr>
          <a:xfrm rot="-384986">
            <a:off x="286953" y="1476514"/>
            <a:ext cx="6120130" cy="3442970"/>
          </a:xfrm>
          <a:prstGeom prst="rect">
            <a:avLst/>
          </a:prstGeom>
          <a:noFill/>
          <a:ln>
            <a:noFill/>
          </a:ln>
        </p:spPr>
      </p:pic>
      <p:sp>
        <p:nvSpPr>
          <p:cNvPr id="321" name="Google Shape;321;p38"/>
          <p:cNvSpPr/>
          <p:nvPr/>
        </p:nvSpPr>
        <p:spPr>
          <a:xfrm>
            <a:off x="2063826" y="208143"/>
            <a:ext cx="6926896"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Century Gothic"/>
              <a:buNone/>
            </a:pPr>
            <a:r>
              <a:rPr lang="it-IT" sz="3200">
                <a:solidFill>
                  <a:schemeClr val="lt1"/>
                </a:solidFill>
                <a:latin typeface="Century Gothic"/>
                <a:ea typeface="Century Gothic"/>
                <a:cs typeface="Century Gothic"/>
                <a:sym typeface="Century Gothic"/>
              </a:rPr>
              <a:t>SOME STUDENTS AND THEIR ART…</a:t>
            </a:r>
            <a:endParaRPr sz="3200" b="0" cap="none">
              <a:solidFill>
                <a:schemeClr val="lt1"/>
              </a:solidFill>
              <a:latin typeface="Century Gothic"/>
              <a:ea typeface="Century Gothic"/>
              <a:cs typeface="Century Gothic"/>
              <a:sym typeface="Century Gothic"/>
            </a:endParaRPr>
          </a:p>
        </p:txBody>
      </p:sp>
      <p:pic>
        <p:nvPicPr>
          <p:cNvPr id="322" name="Google Shape;322;p38"/>
          <p:cNvPicPr preferRelativeResize="0"/>
          <p:nvPr/>
        </p:nvPicPr>
        <p:blipFill rotWithShape="1">
          <a:blip r:embed="rId4">
            <a:alphaModFix/>
          </a:blip>
          <a:srcRect/>
          <a:stretch/>
        </p:blipFill>
        <p:spPr>
          <a:xfrm rot="848002">
            <a:off x="8474486" y="986365"/>
            <a:ext cx="2782032" cy="3671740"/>
          </a:xfrm>
          <a:prstGeom prst="rect">
            <a:avLst/>
          </a:prstGeom>
          <a:noFill/>
          <a:ln>
            <a:noFill/>
          </a:ln>
        </p:spPr>
      </p:pic>
      <p:pic>
        <p:nvPicPr>
          <p:cNvPr id="323" name="Google Shape;323;p38"/>
          <p:cNvPicPr preferRelativeResize="0"/>
          <p:nvPr/>
        </p:nvPicPr>
        <p:blipFill rotWithShape="1">
          <a:blip r:embed="rId5">
            <a:alphaModFix/>
          </a:blip>
          <a:srcRect/>
          <a:stretch/>
        </p:blipFill>
        <p:spPr>
          <a:xfrm rot="-1077651">
            <a:off x="7752188" y="1359846"/>
            <a:ext cx="4409780" cy="2974918"/>
          </a:xfrm>
          <a:prstGeom prst="rect">
            <a:avLst/>
          </a:prstGeom>
          <a:noFill/>
          <a:ln>
            <a:noFill/>
          </a:ln>
        </p:spPr>
      </p:pic>
      <p:pic>
        <p:nvPicPr>
          <p:cNvPr id="324" name="Google Shape;324;p38"/>
          <p:cNvPicPr preferRelativeResize="0"/>
          <p:nvPr/>
        </p:nvPicPr>
        <p:blipFill rotWithShape="1">
          <a:blip r:embed="rId6">
            <a:alphaModFix/>
          </a:blip>
          <a:srcRect/>
          <a:stretch/>
        </p:blipFill>
        <p:spPr>
          <a:xfrm>
            <a:off x="7068647" y="1211902"/>
            <a:ext cx="5221542" cy="2912763"/>
          </a:xfrm>
          <a:prstGeom prst="rect">
            <a:avLst/>
          </a:prstGeom>
          <a:noFill/>
          <a:ln>
            <a:noFill/>
          </a:ln>
        </p:spPr>
      </p:pic>
      <p:pic>
        <p:nvPicPr>
          <p:cNvPr id="325" name="Google Shape;325;p38"/>
          <p:cNvPicPr preferRelativeResize="0"/>
          <p:nvPr/>
        </p:nvPicPr>
        <p:blipFill rotWithShape="1">
          <a:blip r:embed="rId7">
            <a:alphaModFix/>
          </a:blip>
          <a:srcRect/>
          <a:stretch/>
        </p:blipFill>
        <p:spPr>
          <a:xfrm rot="1251033">
            <a:off x="7094742" y="1493078"/>
            <a:ext cx="4957035" cy="3337089"/>
          </a:xfrm>
          <a:prstGeom prst="rect">
            <a:avLst/>
          </a:prstGeom>
          <a:noFill/>
          <a:ln>
            <a:noFill/>
          </a:ln>
        </p:spPr>
      </p:pic>
      <p:pic>
        <p:nvPicPr>
          <p:cNvPr id="326" name="Google Shape;326;p38"/>
          <p:cNvPicPr preferRelativeResize="0"/>
          <p:nvPr/>
        </p:nvPicPr>
        <p:blipFill rotWithShape="1">
          <a:blip r:embed="rId8">
            <a:alphaModFix/>
          </a:blip>
          <a:srcRect/>
          <a:stretch/>
        </p:blipFill>
        <p:spPr>
          <a:xfrm rot="-5400000">
            <a:off x="8178764" y="1678654"/>
            <a:ext cx="3178872" cy="4734491"/>
          </a:xfrm>
          <a:prstGeom prst="rect">
            <a:avLst/>
          </a:prstGeom>
          <a:noFill/>
          <a:ln>
            <a:noFill/>
          </a:ln>
        </p:spPr>
      </p:pic>
      <p:pic>
        <p:nvPicPr>
          <p:cNvPr id="327" name="Google Shape;327;p38"/>
          <p:cNvPicPr preferRelativeResize="0"/>
          <p:nvPr/>
        </p:nvPicPr>
        <p:blipFill rotWithShape="1">
          <a:blip r:embed="rId9">
            <a:alphaModFix/>
          </a:blip>
          <a:srcRect/>
          <a:stretch/>
        </p:blipFill>
        <p:spPr>
          <a:xfrm>
            <a:off x="7440815" y="1526074"/>
            <a:ext cx="2745572" cy="42986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childTnLst>
                          </p:cTn>
                        </p:par>
                        <p:par>
                          <p:cTn id="8" fill="hold">
                            <p:stCondLst>
                              <p:cond delay="500"/>
                            </p:stCondLst>
                            <p:childTnLst>
                              <p:par>
                                <p:cTn id="9" presetID="1" presetClass="entr" presetSubtype="0" fill="hold" nodeType="afterEffect">
                                  <p:stCondLst>
                                    <p:cond delay="750"/>
                                  </p:stCondLst>
                                  <p:childTnLst>
                                    <p:set>
                                      <p:cBhvr>
                                        <p:cTn id="10" dur="1" fill="hold">
                                          <p:stCondLst>
                                            <p:cond delay="0"/>
                                          </p:stCondLst>
                                        </p:cTn>
                                        <p:tgtEl>
                                          <p:spTgt spid="322"/>
                                        </p:tgtEl>
                                        <p:attrNameLst>
                                          <p:attrName>style.visibility</p:attrName>
                                        </p:attrNameLst>
                                      </p:cBhvr>
                                      <p:to>
                                        <p:strVal val="visible"/>
                                      </p:to>
                                    </p:set>
                                  </p:childTnLst>
                                </p:cTn>
                              </p:par>
                            </p:childTnLst>
                          </p:cTn>
                        </p:par>
                        <p:par>
                          <p:cTn id="11" fill="hold">
                            <p:stCondLst>
                              <p:cond delay="501"/>
                            </p:stCondLst>
                            <p:childTnLst>
                              <p:par>
                                <p:cTn id="12" presetID="10" presetClass="entr" presetSubtype="0" fill="hold" nodeType="afterEffect">
                                  <p:stCondLst>
                                    <p:cond delay="750"/>
                                  </p:stCondLst>
                                  <p:childTnLst>
                                    <p:set>
                                      <p:cBhvr>
                                        <p:cTn id="13" dur="1" fill="hold">
                                          <p:stCondLst>
                                            <p:cond delay="0"/>
                                          </p:stCondLst>
                                        </p:cTn>
                                        <p:tgtEl>
                                          <p:spTgt spid="323"/>
                                        </p:tgtEl>
                                        <p:attrNameLst>
                                          <p:attrName>style.visibility</p:attrName>
                                        </p:attrNameLst>
                                      </p:cBhvr>
                                      <p:to>
                                        <p:strVal val="visible"/>
                                      </p:to>
                                    </p:set>
                                    <p:animEffect transition="in" filter="fade">
                                      <p:cBhvr>
                                        <p:cTn id="14" dur="750"/>
                                        <p:tgtEl>
                                          <p:spTgt spid="323"/>
                                        </p:tgtEl>
                                      </p:cBhvr>
                                    </p:animEffect>
                                  </p:childTnLst>
                                </p:cTn>
                              </p:par>
                            </p:childTnLst>
                          </p:cTn>
                        </p:par>
                        <p:par>
                          <p:cTn id="15" fill="hold">
                            <p:stCondLst>
                              <p:cond delay="1251"/>
                            </p:stCondLst>
                            <p:childTnLst>
                              <p:par>
                                <p:cTn id="16" presetID="10" presetClass="entr" presetSubtype="0" fill="hold" nodeType="afterEffect">
                                  <p:stCondLst>
                                    <p:cond delay="750"/>
                                  </p:stCondLst>
                                  <p:childTnLst>
                                    <p:set>
                                      <p:cBhvr>
                                        <p:cTn id="17" dur="1" fill="hold">
                                          <p:stCondLst>
                                            <p:cond delay="0"/>
                                          </p:stCondLst>
                                        </p:cTn>
                                        <p:tgtEl>
                                          <p:spTgt spid="324"/>
                                        </p:tgtEl>
                                        <p:attrNameLst>
                                          <p:attrName>style.visibility</p:attrName>
                                        </p:attrNameLst>
                                      </p:cBhvr>
                                      <p:to>
                                        <p:strVal val="visible"/>
                                      </p:to>
                                    </p:set>
                                    <p:animEffect transition="in" filter="fade">
                                      <p:cBhvr>
                                        <p:cTn id="18" dur="750"/>
                                        <p:tgtEl>
                                          <p:spTgt spid="324"/>
                                        </p:tgtEl>
                                      </p:cBhvr>
                                    </p:animEffect>
                                  </p:childTnLst>
                                </p:cTn>
                              </p:par>
                            </p:childTnLst>
                          </p:cTn>
                        </p:par>
                        <p:par>
                          <p:cTn id="19" fill="hold">
                            <p:stCondLst>
                              <p:cond delay="2001"/>
                            </p:stCondLst>
                            <p:childTnLst>
                              <p:par>
                                <p:cTn id="20" presetID="10" presetClass="entr" presetSubtype="0" fill="hold" nodeType="afterEffect">
                                  <p:stCondLst>
                                    <p:cond delay="1000"/>
                                  </p:stCondLst>
                                  <p:childTnLst>
                                    <p:set>
                                      <p:cBhvr>
                                        <p:cTn id="21" dur="1" fill="hold">
                                          <p:stCondLst>
                                            <p:cond delay="0"/>
                                          </p:stCondLst>
                                        </p:cTn>
                                        <p:tgtEl>
                                          <p:spTgt spid="325"/>
                                        </p:tgtEl>
                                        <p:attrNameLst>
                                          <p:attrName>style.visibility</p:attrName>
                                        </p:attrNameLst>
                                      </p:cBhvr>
                                      <p:to>
                                        <p:strVal val="visible"/>
                                      </p:to>
                                    </p:set>
                                    <p:animEffect transition="in" filter="fade">
                                      <p:cBhvr>
                                        <p:cTn id="22" dur="1000"/>
                                        <p:tgtEl>
                                          <p:spTgt spid="325"/>
                                        </p:tgtEl>
                                      </p:cBhvr>
                                    </p:animEffect>
                                  </p:childTnLst>
                                </p:cTn>
                              </p:par>
                            </p:childTnLst>
                          </p:cTn>
                        </p:par>
                        <p:par>
                          <p:cTn id="23" fill="hold">
                            <p:stCondLst>
                              <p:cond delay="3001"/>
                            </p:stCondLst>
                            <p:childTnLst>
                              <p:par>
                                <p:cTn id="24" presetID="10" presetClass="entr" presetSubtype="0" fill="hold" nodeType="afterEffect">
                                  <p:stCondLst>
                                    <p:cond delay="750"/>
                                  </p:stCondLst>
                                  <p:childTnLst>
                                    <p:set>
                                      <p:cBhvr>
                                        <p:cTn id="25" dur="1" fill="hold">
                                          <p:stCondLst>
                                            <p:cond delay="0"/>
                                          </p:stCondLst>
                                        </p:cTn>
                                        <p:tgtEl>
                                          <p:spTgt spid="326"/>
                                        </p:tgtEl>
                                        <p:attrNameLst>
                                          <p:attrName>style.visibility</p:attrName>
                                        </p:attrNameLst>
                                      </p:cBhvr>
                                      <p:to>
                                        <p:strVal val="visible"/>
                                      </p:to>
                                    </p:set>
                                    <p:animEffect transition="in" filter="fade">
                                      <p:cBhvr>
                                        <p:cTn id="26" dur="750"/>
                                        <p:tgtEl>
                                          <p:spTgt spid="326"/>
                                        </p:tgtEl>
                                      </p:cBhvr>
                                    </p:animEffect>
                                  </p:childTnLst>
                                </p:cTn>
                              </p:par>
                            </p:childTnLst>
                          </p:cTn>
                        </p:par>
                        <p:par>
                          <p:cTn id="27" fill="hold">
                            <p:stCondLst>
                              <p:cond delay="3751"/>
                            </p:stCondLst>
                            <p:childTnLst>
                              <p:par>
                                <p:cTn id="28" presetID="10" presetClass="entr" presetSubtype="0" fill="hold" nodeType="afterEffect">
                                  <p:stCondLst>
                                    <p:cond delay="750"/>
                                  </p:stCondLst>
                                  <p:childTnLst>
                                    <p:set>
                                      <p:cBhvr>
                                        <p:cTn id="29" dur="1" fill="hold">
                                          <p:stCondLst>
                                            <p:cond delay="0"/>
                                          </p:stCondLst>
                                        </p:cTn>
                                        <p:tgtEl>
                                          <p:spTgt spid="327"/>
                                        </p:tgtEl>
                                        <p:attrNameLst>
                                          <p:attrName>style.visibility</p:attrName>
                                        </p:attrNameLst>
                                      </p:cBhvr>
                                      <p:to>
                                        <p:strVal val="visible"/>
                                      </p:to>
                                    </p:set>
                                    <p:animEffect transition="in" filter="fade">
                                      <p:cBhvr>
                                        <p:cTn id="30" dur="75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9"/>
          <p:cNvPicPr preferRelativeResize="0"/>
          <p:nvPr/>
        </p:nvPicPr>
        <p:blipFill rotWithShape="1">
          <a:blip r:embed="rId3">
            <a:alphaModFix/>
          </a:blip>
          <a:srcRect/>
          <a:stretch/>
        </p:blipFill>
        <p:spPr>
          <a:xfrm rot="492965">
            <a:off x="4259450" y="1830939"/>
            <a:ext cx="7346055" cy="1897362"/>
          </a:xfrm>
          <a:prstGeom prst="rect">
            <a:avLst/>
          </a:prstGeom>
          <a:noFill/>
          <a:ln>
            <a:noFill/>
          </a:ln>
        </p:spPr>
      </p:pic>
      <p:pic>
        <p:nvPicPr>
          <p:cNvPr id="333" name="Google Shape;333;p39"/>
          <p:cNvPicPr preferRelativeResize="0"/>
          <p:nvPr/>
        </p:nvPicPr>
        <p:blipFill rotWithShape="1">
          <a:blip r:embed="rId4">
            <a:alphaModFix/>
          </a:blip>
          <a:srcRect/>
          <a:stretch/>
        </p:blipFill>
        <p:spPr>
          <a:xfrm rot="984078">
            <a:off x="6407381" y="1811570"/>
            <a:ext cx="5220583" cy="2799227"/>
          </a:xfrm>
          <a:prstGeom prst="rect">
            <a:avLst/>
          </a:prstGeom>
          <a:noFill/>
          <a:ln>
            <a:noFill/>
          </a:ln>
        </p:spPr>
      </p:pic>
      <p:pic>
        <p:nvPicPr>
          <p:cNvPr id="334" name="Google Shape;334;p39"/>
          <p:cNvPicPr preferRelativeResize="0"/>
          <p:nvPr/>
        </p:nvPicPr>
        <p:blipFill rotWithShape="1">
          <a:blip r:embed="rId5">
            <a:alphaModFix/>
          </a:blip>
          <a:srcRect/>
          <a:stretch/>
        </p:blipFill>
        <p:spPr>
          <a:xfrm rot="-816620">
            <a:off x="335180" y="1761395"/>
            <a:ext cx="5188572" cy="3467926"/>
          </a:xfrm>
          <a:prstGeom prst="rect">
            <a:avLst/>
          </a:prstGeom>
          <a:noFill/>
          <a:ln>
            <a:noFill/>
          </a:ln>
        </p:spPr>
      </p:pic>
      <p:sp>
        <p:nvSpPr>
          <p:cNvPr id="335" name="Google Shape;335;p39"/>
          <p:cNvSpPr/>
          <p:nvPr/>
        </p:nvSpPr>
        <p:spPr>
          <a:xfrm>
            <a:off x="5655643" y="5290894"/>
            <a:ext cx="2400016"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Century Gothic"/>
              <a:buNone/>
            </a:pPr>
            <a:r>
              <a:rPr lang="it-IT" sz="3600">
                <a:solidFill>
                  <a:schemeClr val="lt1"/>
                </a:solidFill>
                <a:latin typeface="Century Gothic"/>
                <a:ea typeface="Century Gothic"/>
                <a:cs typeface="Century Gothic"/>
                <a:sym typeface="Century Gothic"/>
              </a:rPr>
              <a:t>… WORKS</a:t>
            </a:r>
            <a:endParaRPr sz="3600">
              <a:solidFill>
                <a:schemeClr val="lt1"/>
              </a:solidFill>
              <a:latin typeface="Century Gothic"/>
              <a:ea typeface="Century Gothic"/>
              <a:cs typeface="Century Gothic"/>
              <a:sym typeface="Century Gothic"/>
            </a:endParaRPr>
          </a:p>
        </p:txBody>
      </p:sp>
      <p:pic>
        <p:nvPicPr>
          <p:cNvPr id="336" name="Google Shape;336;p39"/>
          <p:cNvPicPr preferRelativeResize="0"/>
          <p:nvPr/>
        </p:nvPicPr>
        <p:blipFill rotWithShape="1">
          <a:blip r:embed="rId6">
            <a:alphaModFix/>
          </a:blip>
          <a:srcRect/>
          <a:stretch/>
        </p:blipFill>
        <p:spPr>
          <a:xfrm>
            <a:off x="871049" y="3044907"/>
            <a:ext cx="3076961" cy="35302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childTnLst>
                                </p:cTn>
                              </p:par>
                            </p:childTnLst>
                          </p:cTn>
                        </p:par>
                        <p:par>
                          <p:cTn id="12" fill="hold">
                            <p:stCondLst>
                              <p:cond delay="2000"/>
                            </p:stCondLst>
                            <p:childTnLst>
                              <p:par>
                                <p:cTn id="13" presetID="10" presetClass="entr" presetSubtype="0" fill="hold" nodeType="afterEffect">
                                  <p:stCondLst>
                                    <p:cond delay="2000"/>
                                  </p:stCondLst>
                                  <p:childTnLst>
                                    <p:set>
                                      <p:cBhvr>
                                        <p:cTn id="14" dur="1" fill="hold">
                                          <p:stCondLst>
                                            <p:cond delay="0"/>
                                          </p:stCondLst>
                                        </p:cTn>
                                        <p:tgtEl>
                                          <p:spTgt spid="333"/>
                                        </p:tgtEl>
                                        <p:attrNameLst>
                                          <p:attrName>style.visibility</p:attrName>
                                        </p:attrNameLst>
                                      </p:cBhvr>
                                      <p:to>
                                        <p:strVal val="visible"/>
                                      </p:to>
                                    </p:set>
                                    <p:animEffect transition="in" filter="fade">
                                      <p:cBhvr>
                                        <p:cTn id="15" dur="1000"/>
                                        <p:tgtEl>
                                          <p:spTgt spid="333"/>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336"/>
                                        </p:tgtEl>
                                        <p:attrNameLst>
                                          <p:attrName>style.visibility</p:attrName>
                                        </p:attrNameLst>
                                      </p:cBhvr>
                                      <p:to>
                                        <p:strVal val="visible"/>
                                      </p:to>
                                    </p:set>
                                    <p:animEffect transition="in" filter="fade">
                                      <p:cBhvr>
                                        <p:cTn id="19"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0"/>
          <p:cNvSpPr/>
          <p:nvPr/>
        </p:nvSpPr>
        <p:spPr>
          <a:xfrm>
            <a:off x="418697" y="351692"/>
            <a:ext cx="10821436" cy="18158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800"/>
              <a:buFont typeface="Century Gothic"/>
              <a:buNone/>
            </a:pPr>
            <a:r>
              <a:rPr lang="it-IT" sz="2800">
                <a:solidFill>
                  <a:schemeClr val="lt1"/>
                </a:solidFill>
                <a:latin typeface="Century Gothic"/>
                <a:ea typeface="Century Gothic"/>
                <a:cs typeface="Century Gothic"/>
                <a:sym typeface="Century Gothic"/>
              </a:rPr>
              <a:t>We are really proud of our school… studying Music, Art, </a:t>
            </a:r>
            <a:endParaRPr sz="1800">
              <a:solidFill>
                <a:schemeClr val="lt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2800"/>
              <a:buFont typeface="Century Gothic"/>
              <a:buNone/>
            </a:pPr>
            <a:r>
              <a:rPr lang="it-IT" sz="2800">
                <a:solidFill>
                  <a:schemeClr val="lt1"/>
                </a:solidFill>
                <a:latin typeface="Century Gothic"/>
                <a:ea typeface="Century Gothic"/>
                <a:cs typeface="Century Gothic"/>
                <a:sym typeface="Century Gothic"/>
              </a:rPr>
              <a:t>History, Geography, Science, Math, Spanish or French, English, Italian, Latin, Citizenship, I.C.T. or P.E. makes us grow up «faster, higher, stronger» !</a:t>
            </a:r>
            <a:endParaRPr sz="2800">
              <a:solidFill>
                <a:schemeClr val="lt1"/>
              </a:solidFill>
              <a:latin typeface="Century Gothic"/>
              <a:ea typeface="Century Gothic"/>
              <a:cs typeface="Century Gothic"/>
              <a:sym typeface="Century Gothic"/>
            </a:endParaRPr>
          </a:p>
        </p:txBody>
      </p:sp>
      <p:pic>
        <p:nvPicPr>
          <p:cNvPr id="342" name="Google Shape;342;p40" descr="D:\stefa\Download\WhatsApp Image 2018-10-12 at 15.51.12 (1).jpeg"/>
          <p:cNvPicPr preferRelativeResize="0"/>
          <p:nvPr/>
        </p:nvPicPr>
        <p:blipFill rotWithShape="1">
          <a:blip r:embed="rId3">
            <a:alphaModFix/>
          </a:blip>
          <a:srcRect/>
          <a:stretch/>
        </p:blipFill>
        <p:spPr>
          <a:xfrm>
            <a:off x="2149046" y="2297820"/>
            <a:ext cx="7360737" cy="41921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42"/>
                                        </p:tgtEl>
                                        <p:attrNameLst>
                                          <p:attrName>style.visibility</p:attrName>
                                        </p:attrNameLst>
                                      </p:cBhvr>
                                      <p:to>
                                        <p:strVal val="visible"/>
                                      </p:to>
                                    </p:set>
                                    <p:animEffect transition="in" filter="fade">
                                      <p:cBhvr>
                                        <p:cTn id="11"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1"/>
          <p:cNvPicPr preferRelativeResize="0"/>
          <p:nvPr/>
        </p:nvPicPr>
        <p:blipFill rotWithShape="1">
          <a:blip r:embed="rId3">
            <a:alphaModFix/>
          </a:blip>
          <a:srcRect/>
          <a:stretch/>
        </p:blipFill>
        <p:spPr>
          <a:xfrm>
            <a:off x="735646" y="1854875"/>
            <a:ext cx="3209400" cy="3669730"/>
          </a:xfrm>
          <a:prstGeom prst="rect">
            <a:avLst/>
          </a:prstGeom>
          <a:noFill/>
          <a:ln>
            <a:noFill/>
          </a:ln>
        </p:spPr>
      </p:pic>
      <p:sp>
        <p:nvSpPr>
          <p:cNvPr id="348" name="Google Shape;348;p41"/>
          <p:cNvSpPr/>
          <p:nvPr/>
        </p:nvSpPr>
        <p:spPr>
          <a:xfrm>
            <a:off x="6243383" y="1474687"/>
            <a:ext cx="5521269" cy="23135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entury Gothic"/>
              <a:buNone/>
            </a:pPr>
            <a:r>
              <a:rPr lang="it-IT" sz="5400">
                <a:solidFill>
                  <a:schemeClr val="lt1"/>
                </a:solidFill>
                <a:latin typeface="Century Gothic"/>
                <a:ea typeface="Century Gothic"/>
                <a:cs typeface="Century Gothic"/>
                <a:sym typeface="Century Gothic"/>
              </a:rPr>
              <a:t>Playing a musical instrument: the keyboard</a:t>
            </a:r>
            <a:endParaRPr sz="5400" b="0" cap="none">
              <a:solidFill>
                <a:schemeClr val="lt1"/>
              </a:solidFill>
              <a:latin typeface="Century Gothic"/>
              <a:ea typeface="Century Gothic"/>
              <a:cs typeface="Century Gothic"/>
              <a:sym typeface="Century Gothic"/>
            </a:endParaRPr>
          </a:p>
        </p:txBody>
      </p:sp>
      <p:pic>
        <p:nvPicPr>
          <p:cNvPr id="349" name="Google Shape;349;p41"/>
          <p:cNvPicPr preferRelativeResize="0"/>
          <p:nvPr/>
        </p:nvPicPr>
        <p:blipFill rotWithShape="1">
          <a:blip r:embed="rId4">
            <a:alphaModFix/>
          </a:blip>
          <a:srcRect/>
          <a:stretch/>
        </p:blipFill>
        <p:spPr>
          <a:xfrm>
            <a:off x="4503706" y="732358"/>
            <a:ext cx="1812253" cy="32942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48"/>
                                        </p:tgtEl>
                                        <p:attrNameLst>
                                          <p:attrName>style.visibility</p:attrName>
                                        </p:attrNameLst>
                                      </p:cBhvr>
                                      <p:to>
                                        <p:strVal val="visible"/>
                                      </p:to>
                                    </p:set>
                                    <p:animEffect transition="in" filter="fade">
                                      <p:cBhvr>
                                        <p:cTn id="11" dur="1000"/>
                                        <p:tgtEl>
                                          <p:spTgt spid="348"/>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p:nvPr/>
        </p:nvSpPr>
        <p:spPr>
          <a:xfrm>
            <a:off x="270175" y="208143"/>
            <a:ext cx="8532631" cy="9382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Century Gothic"/>
              <a:buNone/>
            </a:pPr>
            <a:r>
              <a:rPr lang="it-IT" sz="3200" b="0" cap="none">
                <a:solidFill>
                  <a:schemeClr val="lt1"/>
                </a:solidFill>
                <a:latin typeface="Century Gothic"/>
                <a:ea typeface="Century Gothic"/>
                <a:cs typeface="Century Gothic"/>
                <a:sym typeface="Century Gothic"/>
              </a:rPr>
              <a:t>Learning </a:t>
            </a:r>
            <a:r>
              <a:rPr lang="it-IT" sz="3200" b="0" i="1" cap="none">
                <a:solidFill>
                  <a:schemeClr val="lt1"/>
                </a:solidFill>
                <a:latin typeface="Century Gothic"/>
                <a:ea typeface="Century Gothic"/>
                <a:cs typeface="Century Gothic"/>
                <a:sym typeface="Century Gothic"/>
              </a:rPr>
              <a:t>Latin</a:t>
            </a:r>
            <a:r>
              <a:rPr lang="it-IT" sz="3200" b="0" cap="none">
                <a:solidFill>
                  <a:schemeClr val="lt1"/>
                </a:solidFill>
                <a:latin typeface="Century Gothic"/>
                <a:ea typeface="Century Gothic"/>
                <a:cs typeface="Century Gothic"/>
                <a:sym typeface="Century Gothic"/>
              </a:rPr>
              <a:t> means discovering the origins of the Italian language </a:t>
            </a:r>
            <a:endParaRPr sz="3200" b="0" cap="none">
              <a:solidFill>
                <a:schemeClr val="lt1"/>
              </a:solidFill>
              <a:latin typeface="Century Gothic"/>
              <a:ea typeface="Century Gothic"/>
              <a:cs typeface="Century Gothic"/>
              <a:sym typeface="Century Gothic"/>
            </a:endParaRPr>
          </a:p>
        </p:txBody>
      </p:sp>
      <p:pic>
        <p:nvPicPr>
          <p:cNvPr id="355" name="Google Shape;355;p42"/>
          <p:cNvPicPr preferRelativeResize="0"/>
          <p:nvPr/>
        </p:nvPicPr>
        <p:blipFill rotWithShape="1">
          <a:blip r:embed="rId3">
            <a:alphaModFix/>
          </a:blip>
          <a:srcRect/>
          <a:stretch/>
        </p:blipFill>
        <p:spPr>
          <a:xfrm>
            <a:off x="270174" y="1480007"/>
            <a:ext cx="4792020" cy="4689835"/>
          </a:xfrm>
          <a:prstGeom prst="rect">
            <a:avLst/>
          </a:prstGeom>
          <a:noFill/>
          <a:ln>
            <a:noFill/>
          </a:ln>
        </p:spPr>
      </p:pic>
      <p:pic>
        <p:nvPicPr>
          <p:cNvPr id="356" name="Google Shape;356;p42"/>
          <p:cNvPicPr preferRelativeResize="0"/>
          <p:nvPr/>
        </p:nvPicPr>
        <p:blipFill rotWithShape="1">
          <a:blip r:embed="rId4">
            <a:alphaModFix/>
          </a:blip>
          <a:srcRect/>
          <a:stretch/>
        </p:blipFill>
        <p:spPr>
          <a:xfrm rot="-598434">
            <a:off x="6676986" y="1263189"/>
            <a:ext cx="3324853" cy="4897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750"/>
                                        <p:tgtEl>
                                          <p:spTgt spid="355"/>
                                        </p:tgtEl>
                                      </p:cBhvr>
                                    </p:animEffect>
                                  </p:childTnLst>
                                </p:cTn>
                              </p:par>
                              <p:par>
                                <p:cTn id="8" presetID="10" presetClass="entr" presetSubtype="0" fill="hold" nodeType="withEffect">
                                  <p:stCondLst>
                                    <p:cond delay="100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3"/>
          <p:cNvPicPr preferRelativeResize="0"/>
          <p:nvPr/>
        </p:nvPicPr>
        <p:blipFill rotWithShape="1">
          <a:blip r:embed="rId3">
            <a:alphaModFix/>
          </a:blip>
          <a:srcRect/>
          <a:stretch/>
        </p:blipFill>
        <p:spPr>
          <a:xfrm rot="-737740">
            <a:off x="1190175" y="1600200"/>
            <a:ext cx="3923897" cy="4303336"/>
          </a:xfrm>
          <a:prstGeom prst="rect">
            <a:avLst/>
          </a:prstGeom>
          <a:noFill/>
          <a:ln>
            <a:noFill/>
          </a:ln>
        </p:spPr>
      </p:pic>
      <p:sp>
        <p:nvSpPr>
          <p:cNvPr id="362" name="Google Shape;362;p43"/>
          <p:cNvSpPr/>
          <p:nvPr/>
        </p:nvSpPr>
        <p:spPr>
          <a:xfrm>
            <a:off x="834330" y="208143"/>
            <a:ext cx="938590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Century Gothic"/>
              <a:buNone/>
            </a:pPr>
            <a:r>
              <a:rPr lang="it-IT" sz="3600" b="0" cap="none">
                <a:solidFill>
                  <a:schemeClr val="lt1"/>
                </a:solidFill>
                <a:latin typeface="Century Gothic"/>
                <a:ea typeface="Century Gothic"/>
                <a:cs typeface="Century Gothic"/>
                <a:sym typeface="Century Gothic"/>
              </a:rPr>
              <a:t>Cooperative learning</a:t>
            </a:r>
            <a:endParaRPr sz="3600" b="0" cap="none">
              <a:solidFill>
                <a:schemeClr val="lt1"/>
              </a:solidFill>
              <a:latin typeface="Century Gothic"/>
              <a:ea typeface="Century Gothic"/>
              <a:cs typeface="Century Gothic"/>
              <a:sym typeface="Century Gothic"/>
            </a:endParaRPr>
          </a:p>
        </p:txBody>
      </p:sp>
      <p:pic>
        <p:nvPicPr>
          <p:cNvPr id="363" name="Google Shape;363;p43"/>
          <p:cNvPicPr preferRelativeResize="0"/>
          <p:nvPr/>
        </p:nvPicPr>
        <p:blipFill rotWithShape="1">
          <a:blip r:embed="rId4">
            <a:alphaModFix/>
          </a:blip>
          <a:srcRect/>
          <a:stretch/>
        </p:blipFill>
        <p:spPr>
          <a:xfrm rot="732280">
            <a:off x="6975834" y="1409307"/>
            <a:ext cx="4105374" cy="46851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750"/>
                                        <p:tgtEl>
                                          <p:spTgt spid="36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61"/>
                                        </p:tgtEl>
                                        <p:attrNameLst>
                                          <p:attrName>style.visibility</p:attrName>
                                        </p:attrNameLst>
                                      </p:cBhvr>
                                      <p:to>
                                        <p:strVal val="visible"/>
                                      </p:to>
                                    </p:set>
                                    <p:animEffect transition="in" filter="fade">
                                      <p:cBhvr>
                                        <p:cTn id="11" dur="750"/>
                                        <p:tgtEl>
                                          <p:spTgt spid="361"/>
                                        </p:tgtEl>
                                      </p:cBhvr>
                                    </p:animEffect>
                                  </p:childTnLst>
                                </p:cTn>
                              </p:par>
                              <p:par>
                                <p:cTn id="12" presetID="10" presetClass="entr" presetSubtype="0" fill="hold" nodeType="withEffect">
                                  <p:stCondLst>
                                    <p:cond delay="750"/>
                                  </p:stCondLst>
                                  <p:childTnLst>
                                    <p:set>
                                      <p:cBhvr>
                                        <p:cTn id="13" dur="1" fill="hold">
                                          <p:stCondLst>
                                            <p:cond delay="0"/>
                                          </p:stCondLst>
                                        </p:cTn>
                                        <p:tgtEl>
                                          <p:spTgt spid="363"/>
                                        </p:tgtEl>
                                        <p:attrNameLst>
                                          <p:attrName>style.visibility</p:attrName>
                                        </p:attrNameLst>
                                      </p:cBhvr>
                                      <p:to>
                                        <p:strVal val="visible"/>
                                      </p:to>
                                    </p:set>
                                    <p:animEffect transition="in" filter="fade">
                                      <p:cBhvr>
                                        <p:cTn id="14" dur="75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4"/>
          <p:cNvPicPr preferRelativeResize="0"/>
          <p:nvPr/>
        </p:nvPicPr>
        <p:blipFill rotWithShape="1">
          <a:blip r:embed="rId3">
            <a:alphaModFix/>
          </a:blip>
          <a:srcRect/>
          <a:stretch/>
        </p:blipFill>
        <p:spPr>
          <a:xfrm>
            <a:off x="413405" y="278089"/>
            <a:ext cx="3263049" cy="4350732"/>
          </a:xfrm>
          <a:prstGeom prst="rect">
            <a:avLst/>
          </a:prstGeom>
          <a:noFill/>
          <a:ln>
            <a:noFill/>
          </a:ln>
        </p:spPr>
      </p:pic>
      <p:pic>
        <p:nvPicPr>
          <p:cNvPr id="369" name="Google Shape;369;p44"/>
          <p:cNvPicPr preferRelativeResize="0"/>
          <p:nvPr/>
        </p:nvPicPr>
        <p:blipFill rotWithShape="1">
          <a:blip r:embed="rId4">
            <a:alphaModFix/>
          </a:blip>
          <a:srcRect/>
          <a:stretch/>
        </p:blipFill>
        <p:spPr>
          <a:xfrm>
            <a:off x="7618430" y="3209826"/>
            <a:ext cx="4325332" cy="3243999"/>
          </a:xfrm>
          <a:prstGeom prst="rect">
            <a:avLst/>
          </a:prstGeom>
          <a:noFill/>
          <a:ln>
            <a:noFill/>
          </a:ln>
        </p:spPr>
      </p:pic>
      <p:pic>
        <p:nvPicPr>
          <p:cNvPr id="370" name="Google Shape;370;p44"/>
          <p:cNvPicPr preferRelativeResize="0"/>
          <p:nvPr/>
        </p:nvPicPr>
        <p:blipFill rotWithShape="1">
          <a:blip r:embed="rId5">
            <a:alphaModFix/>
          </a:blip>
          <a:srcRect/>
          <a:stretch/>
        </p:blipFill>
        <p:spPr>
          <a:xfrm rot="-1502513">
            <a:off x="4250266" y="3667027"/>
            <a:ext cx="2565313" cy="2730084"/>
          </a:xfrm>
          <a:prstGeom prst="rect">
            <a:avLst/>
          </a:prstGeom>
          <a:noFill/>
          <a:ln>
            <a:noFill/>
          </a:ln>
        </p:spPr>
      </p:pic>
      <p:pic>
        <p:nvPicPr>
          <p:cNvPr id="371" name="Google Shape;371;p44"/>
          <p:cNvPicPr preferRelativeResize="0"/>
          <p:nvPr/>
        </p:nvPicPr>
        <p:blipFill rotWithShape="1">
          <a:blip r:embed="rId6">
            <a:alphaModFix/>
          </a:blip>
          <a:srcRect/>
          <a:stretch/>
        </p:blipFill>
        <p:spPr>
          <a:xfrm rot="-1078525">
            <a:off x="811338" y="5059996"/>
            <a:ext cx="2021429" cy="1267934"/>
          </a:xfrm>
          <a:prstGeom prst="rect">
            <a:avLst/>
          </a:prstGeom>
          <a:noFill/>
          <a:ln>
            <a:noFill/>
          </a:ln>
        </p:spPr>
      </p:pic>
      <p:sp>
        <p:nvSpPr>
          <p:cNvPr id="372" name="Google Shape;372;p44"/>
          <p:cNvSpPr/>
          <p:nvPr/>
        </p:nvSpPr>
        <p:spPr>
          <a:xfrm>
            <a:off x="4083660" y="955344"/>
            <a:ext cx="7069540" cy="72552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it-IT" sz="2000">
                <a:solidFill>
                  <a:schemeClr val="lt1"/>
                </a:solidFill>
                <a:latin typeface="Century Gothic"/>
                <a:ea typeface="Century Gothic"/>
                <a:cs typeface="Century Gothic"/>
                <a:sym typeface="Century Gothic"/>
              </a:rPr>
              <a:t>The </a:t>
            </a:r>
            <a:r>
              <a:rPr lang="it-IT" sz="2000" i="1">
                <a:solidFill>
                  <a:schemeClr val="lt1"/>
                </a:solidFill>
                <a:latin typeface="Century Gothic"/>
                <a:ea typeface="Century Gothic"/>
                <a:cs typeface="Century Gothic"/>
                <a:sym typeface="Century Gothic"/>
              </a:rPr>
              <a:t>last</a:t>
            </a:r>
            <a:r>
              <a:rPr lang="it-IT" sz="2000">
                <a:solidFill>
                  <a:schemeClr val="lt1"/>
                </a:solidFill>
                <a:latin typeface="Century Gothic"/>
                <a:ea typeface="Century Gothic"/>
                <a:cs typeface="Century Gothic"/>
                <a:sym typeface="Century Gothic"/>
              </a:rPr>
              <a:t> but not the</a:t>
            </a:r>
            <a:r>
              <a:rPr lang="it-IT" sz="2000" i="1">
                <a:solidFill>
                  <a:schemeClr val="lt1"/>
                </a:solidFill>
                <a:latin typeface="Century Gothic"/>
                <a:ea typeface="Century Gothic"/>
                <a:cs typeface="Century Gothic"/>
                <a:sym typeface="Century Gothic"/>
              </a:rPr>
              <a:t> least, </a:t>
            </a:r>
            <a:r>
              <a:rPr lang="it-IT" sz="2000">
                <a:solidFill>
                  <a:schemeClr val="lt1"/>
                </a:solidFill>
                <a:latin typeface="Century Gothic"/>
                <a:ea typeface="Century Gothic"/>
                <a:cs typeface="Century Gothic"/>
                <a:sym typeface="Century Gothic"/>
              </a:rPr>
              <a:t>our </a:t>
            </a:r>
            <a:r>
              <a:rPr lang="it-IT" sz="2000" i="1">
                <a:solidFill>
                  <a:schemeClr val="lt1"/>
                </a:solidFill>
                <a:latin typeface="Century Gothic"/>
                <a:ea typeface="Century Gothic"/>
                <a:cs typeface="Century Gothic"/>
                <a:sym typeface="Century Gothic"/>
              </a:rPr>
              <a:t>mascot NEGRONAU, the little robot which let us win prizes!  </a:t>
            </a:r>
            <a:endParaRPr sz="2000" i="1">
              <a:solidFill>
                <a:schemeClr val="lt1"/>
              </a:solidFill>
              <a:latin typeface="Century Gothic"/>
              <a:ea typeface="Century Gothic"/>
              <a:cs typeface="Century Gothic"/>
              <a:sym typeface="Century Gothic"/>
            </a:endParaRPr>
          </a:p>
        </p:txBody>
      </p:sp>
      <p:pic>
        <p:nvPicPr>
          <p:cNvPr id="373" name="Google Shape;373;p44"/>
          <p:cNvPicPr preferRelativeResize="0"/>
          <p:nvPr/>
        </p:nvPicPr>
        <p:blipFill rotWithShape="1">
          <a:blip r:embed="rId7">
            <a:alphaModFix/>
          </a:blip>
          <a:srcRect/>
          <a:stretch/>
        </p:blipFill>
        <p:spPr>
          <a:xfrm>
            <a:off x="1457085" y="353505"/>
            <a:ext cx="8380714" cy="62894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9"/>
                                        </p:tgtEl>
                                        <p:attrNameLst>
                                          <p:attrName>style.visibility</p:attrName>
                                        </p:attrNameLst>
                                      </p:cBhvr>
                                      <p:to>
                                        <p:strVal val="visible"/>
                                      </p:to>
                                    </p:set>
                                    <p:animEffect transition="in" filter="fade">
                                      <p:cBhvr>
                                        <p:cTn id="11" dur="1000"/>
                                        <p:tgtEl>
                                          <p:spTgt spid="369"/>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70"/>
                                        </p:tgtEl>
                                        <p:attrNameLst>
                                          <p:attrName>style.visibility</p:attrName>
                                        </p:attrNameLst>
                                      </p:cBhvr>
                                      <p:to>
                                        <p:strVal val="visible"/>
                                      </p:to>
                                    </p:set>
                                    <p:animEffect transition="in" filter="fade">
                                      <p:cBhvr>
                                        <p:cTn id="15" dur="1000"/>
                                        <p:tgtEl>
                                          <p:spTgt spid="370"/>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371"/>
                                        </p:tgtEl>
                                        <p:attrNameLst>
                                          <p:attrName>style.visibility</p:attrName>
                                        </p:attrNameLst>
                                      </p:cBhvr>
                                      <p:to>
                                        <p:strVal val="visible"/>
                                      </p:to>
                                    </p:set>
                                    <p:animEffect transition="in" filter="fade">
                                      <p:cBhvr>
                                        <p:cTn id="19" dur="1000"/>
                                        <p:tgtEl>
                                          <p:spTgt spid="371"/>
                                        </p:tgtEl>
                                      </p:cBhvr>
                                    </p:animEffect>
                                  </p:childTnLst>
                                </p:cTn>
                              </p:par>
                            </p:childTnLst>
                          </p:cTn>
                        </p:par>
                        <p:par>
                          <p:cTn id="20" fill="hold">
                            <p:stCondLst>
                              <p:cond delay="4000"/>
                            </p:stCondLst>
                            <p:childTnLst>
                              <p:par>
                                <p:cTn id="21" presetID="10" presetClass="entr" presetSubtype="0" fill="hold" nodeType="afterEffect">
                                  <p:stCondLst>
                                    <p:cond delay="1000"/>
                                  </p:stCondLst>
                                  <p:childTnLst>
                                    <p:set>
                                      <p:cBhvr>
                                        <p:cTn id="22" dur="1" fill="hold">
                                          <p:stCondLst>
                                            <p:cond delay="0"/>
                                          </p:stCondLst>
                                        </p:cTn>
                                        <p:tgtEl>
                                          <p:spTgt spid="373"/>
                                        </p:tgtEl>
                                        <p:attrNameLst>
                                          <p:attrName>style.visibility</p:attrName>
                                        </p:attrNameLst>
                                      </p:cBhvr>
                                      <p:to>
                                        <p:strVal val="visible"/>
                                      </p:to>
                                    </p:set>
                                    <p:animEffect transition="in" filter="fade">
                                      <p:cBhvr>
                                        <p:cTn id="23"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p:nvPr/>
        </p:nvSpPr>
        <p:spPr>
          <a:xfrm rot="970050">
            <a:off x="2604880" y="2595697"/>
            <a:ext cx="6903533"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9600" b="0" cap="none">
                <a:solidFill>
                  <a:schemeClr val="lt1"/>
                </a:solidFill>
                <a:latin typeface="Century Gothic"/>
                <a:ea typeface="Century Gothic"/>
                <a:cs typeface="Century Gothic"/>
                <a:sym typeface="Century Gothic"/>
              </a:rPr>
              <a:t>THANKS</a:t>
            </a:r>
            <a:endParaRPr sz="9600" b="0"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2000"/>
                                        <p:tgtEl>
                                          <p:spTgt spid="3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p:nvPr/>
        </p:nvSpPr>
        <p:spPr>
          <a:xfrm>
            <a:off x="4246794" y="171748"/>
            <a:ext cx="254589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b="0" i="0" u="none" strike="noStrike" cap="none">
                <a:solidFill>
                  <a:schemeClr val="lt1"/>
                </a:solidFill>
                <a:latin typeface="Century Gothic"/>
                <a:ea typeface="Century Gothic"/>
                <a:cs typeface="Century Gothic"/>
                <a:sym typeface="Century Gothic"/>
              </a:rPr>
              <a:t>P i z z o</a:t>
            </a:r>
            <a:endParaRPr sz="5400" b="0" i="0" u="none" strike="noStrike" cap="none">
              <a:solidFill>
                <a:schemeClr val="lt1"/>
              </a:solidFill>
              <a:latin typeface="Century Gothic"/>
              <a:ea typeface="Century Gothic"/>
              <a:cs typeface="Century Gothic"/>
              <a:sym typeface="Century Gothic"/>
            </a:endParaRPr>
          </a:p>
        </p:txBody>
      </p:sp>
      <p:pic>
        <p:nvPicPr>
          <p:cNvPr id="162" name="Google Shape;162;p21" descr="Risultati immagini per pizzo calabro"/>
          <p:cNvPicPr preferRelativeResize="0"/>
          <p:nvPr/>
        </p:nvPicPr>
        <p:blipFill rotWithShape="1">
          <a:blip r:embed="rId3">
            <a:alphaModFix/>
          </a:blip>
          <a:srcRect/>
          <a:stretch/>
        </p:blipFill>
        <p:spPr>
          <a:xfrm rot="-604550">
            <a:off x="311467" y="657543"/>
            <a:ext cx="2882265" cy="2161540"/>
          </a:xfrm>
          <a:prstGeom prst="rect">
            <a:avLst/>
          </a:prstGeom>
          <a:noFill/>
          <a:ln>
            <a:noFill/>
          </a:ln>
        </p:spPr>
      </p:pic>
      <p:pic>
        <p:nvPicPr>
          <p:cNvPr id="163" name="Google Shape;163;p21" descr="Risultati immagini per pizzo calabro"/>
          <p:cNvPicPr preferRelativeResize="0"/>
          <p:nvPr/>
        </p:nvPicPr>
        <p:blipFill rotWithShape="1">
          <a:blip r:embed="rId4">
            <a:alphaModFix/>
          </a:blip>
          <a:srcRect/>
          <a:stretch/>
        </p:blipFill>
        <p:spPr>
          <a:xfrm rot="357914">
            <a:off x="3419477" y="1613218"/>
            <a:ext cx="3228975" cy="2421890"/>
          </a:xfrm>
          <a:prstGeom prst="rect">
            <a:avLst/>
          </a:prstGeom>
          <a:noFill/>
          <a:ln>
            <a:noFill/>
          </a:ln>
        </p:spPr>
      </p:pic>
      <p:pic>
        <p:nvPicPr>
          <p:cNvPr id="164" name="Google Shape;164;p21" descr="Risultati immagini per pizzo calabro CASTELLO"/>
          <p:cNvPicPr preferRelativeResize="0"/>
          <p:nvPr/>
        </p:nvPicPr>
        <p:blipFill rotWithShape="1">
          <a:blip r:embed="rId5">
            <a:alphaModFix/>
          </a:blip>
          <a:srcRect/>
          <a:stretch/>
        </p:blipFill>
        <p:spPr>
          <a:xfrm rot="-779739">
            <a:off x="7600316" y="422083"/>
            <a:ext cx="2755265" cy="2088515"/>
          </a:xfrm>
          <a:prstGeom prst="rect">
            <a:avLst/>
          </a:prstGeom>
          <a:noFill/>
          <a:ln>
            <a:noFill/>
          </a:ln>
        </p:spPr>
      </p:pic>
      <p:pic>
        <p:nvPicPr>
          <p:cNvPr id="165" name="Google Shape;165;p21" descr="Risultati immagini per pizzo calabro CASTELLO"/>
          <p:cNvPicPr preferRelativeResize="0"/>
          <p:nvPr/>
        </p:nvPicPr>
        <p:blipFill rotWithShape="1">
          <a:blip r:embed="rId6">
            <a:alphaModFix/>
          </a:blip>
          <a:srcRect/>
          <a:stretch/>
        </p:blipFill>
        <p:spPr>
          <a:xfrm rot="986586">
            <a:off x="8587423" y="2203766"/>
            <a:ext cx="2988310" cy="1993265"/>
          </a:xfrm>
          <a:prstGeom prst="rect">
            <a:avLst/>
          </a:prstGeom>
          <a:noFill/>
          <a:ln>
            <a:noFill/>
          </a:ln>
        </p:spPr>
      </p:pic>
      <p:pic>
        <p:nvPicPr>
          <p:cNvPr id="166" name="Google Shape;166;p21" descr="Risultati immagini per pizzo calabro TARTUFO"/>
          <p:cNvPicPr preferRelativeResize="0"/>
          <p:nvPr/>
        </p:nvPicPr>
        <p:blipFill rotWithShape="1">
          <a:blip r:embed="rId7">
            <a:alphaModFix/>
          </a:blip>
          <a:srcRect/>
          <a:stretch/>
        </p:blipFill>
        <p:spPr>
          <a:xfrm>
            <a:off x="9549765" y="4757102"/>
            <a:ext cx="2569845" cy="1982470"/>
          </a:xfrm>
          <a:prstGeom prst="rect">
            <a:avLst/>
          </a:prstGeom>
          <a:noFill/>
          <a:ln>
            <a:noFill/>
          </a:ln>
        </p:spPr>
      </p:pic>
      <p:sp>
        <p:nvSpPr>
          <p:cNvPr id="167" name="Google Shape;167;p21"/>
          <p:cNvSpPr/>
          <p:nvPr/>
        </p:nvSpPr>
        <p:spPr>
          <a:xfrm>
            <a:off x="2970940" y="4469074"/>
            <a:ext cx="6096000" cy="186204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Tourists that come to Calabria love our coasts because they’re amazing. There are two types of coasts:  the flat and sandy coasts on the Ionian sea and the rocky ones on the Tyrrhenian sea.</a:t>
            </a:r>
            <a:r>
              <a:rPr lang="it-IT"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1000"/>
                                        <p:tgtEl>
                                          <p:spTgt spid="16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1000"/>
                                        <p:tgtEl>
                                          <p:spTgt spid="16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fade">
                                      <p:cBhvr>
                                        <p:cTn id="19" dur="1000"/>
                                        <p:tgtEl>
                                          <p:spTgt spid="16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65"/>
                                        </p:tgtEl>
                                        <p:attrNameLst>
                                          <p:attrName>style.visibility</p:attrName>
                                        </p:attrNameLst>
                                      </p:cBhvr>
                                      <p:to>
                                        <p:strVal val="visible"/>
                                      </p:to>
                                    </p:set>
                                    <p:animEffect transition="in" filter="fade">
                                      <p:cBhvr>
                                        <p:cTn id="23" dur="1000"/>
                                        <p:tgtEl>
                                          <p:spTgt spid="16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fade">
                                      <p:cBhvr>
                                        <p:cTn id="2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2" descr="Risultati immagini per pizzo calabro"/>
          <p:cNvPicPr preferRelativeResize="0"/>
          <p:nvPr/>
        </p:nvPicPr>
        <p:blipFill rotWithShape="1">
          <a:blip r:embed="rId3">
            <a:alphaModFix/>
          </a:blip>
          <a:srcRect/>
          <a:stretch/>
        </p:blipFill>
        <p:spPr>
          <a:xfrm>
            <a:off x="340677" y="989330"/>
            <a:ext cx="2964498" cy="2049146"/>
          </a:xfrm>
          <a:prstGeom prst="rect">
            <a:avLst/>
          </a:prstGeom>
          <a:noFill/>
          <a:ln>
            <a:noFill/>
          </a:ln>
        </p:spPr>
      </p:pic>
      <p:sp>
        <p:nvSpPr>
          <p:cNvPr id="173" name="Google Shape;173;p22"/>
          <p:cNvSpPr/>
          <p:nvPr/>
        </p:nvSpPr>
        <p:spPr>
          <a:xfrm>
            <a:off x="4250801" y="171748"/>
            <a:ext cx="2537875"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b="0" i="0" u="none" strike="noStrike" cap="none">
                <a:solidFill>
                  <a:schemeClr val="lt1"/>
                </a:solidFill>
                <a:latin typeface="Century Gothic"/>
                <a:ea typeface="Century Gothic"/>
                <a:cs typeface="Century Gothic"/>
                <a:sym typeface="Century Gothic"/>
              </a:rPr>
              <a:t>Tropea</a:t>
            </a:r>
            <a:endParaRPr sz="5400" b="0" i="0" u="none" strike="noStrike" cap="none">
              <a:solidFill>
                <a:schemeClr val="lt1"/>
              </a:solidFill>
              <a:latin typeface="Century Gothic"/>
              <a:ea typeface="Century Gothic"/>
              <a:cs typeface="Century Gothic"/>
              <a:sym typeface="Century Gothic"/>
            </a:endParaRPr>
          </a:p>
        </p:txBody>
      </p:sp>
      <p:pic>
        <p:nvPicPr>
          <p:cNvPr id="174" name="Google Shape;174;p22" descr="Risultati immagini per tropea mare"/>
          <p:cNvPicPr preferRelativeResize="0"/>
          <p:nvPr/>
        </p:nvPicPr>
        <p:blipFill rotWithShape="1">
          <a:blip r:embed="rId4">
            <a:alphaModFix/>
          </a:blip>
          <a:srcRect/>
          <a:stretch/>
        </p:blipFill>
        <p:spPr>
          <a:xfrm>
            <a:off x="3551238" y="2304416"/>
            <a:ext cx="2444750" cy="2196148"/>
          </a:xfrm>
          <a:prstGeom prst="rect">
            <a:avLst/>
          </a:prstGeom>
          <a:noFill/>
          <a:ln>
            <a:noFill/>
          </a:ln>
        </p:spPr>
      </p:pic>
      <p:pic>
        <p:nvPicPr>
          <p:cNvPr id="175" name="Google Shape;175;p22" descr="Risultati immagini per tropea PAESE"/>
          <p:cNvPicPr preferRelativeResize="0"/>
          <p:nvPr/>
        </p:nvPicPr>
        <p:blipFill rotWithShape="1">
          <a:blip r:embed="rId5">
            <a:alphaModFix/>
          </a:blip>
          <a:srcRect/>
          <a:stretch/>
        </p:blipFill>
        <p:spPr>
          <a:xfrm>
            <a:off x="340677" y="3762377"/>
            <a:ext cx="2533333" cy="1817053"/>
          </a:xfrm>
          <a:prstGeom prst="rect">
            <a:avLst/>
          </a:prstGeom>
          <a:noFill/>
          <a:ln>
            <a:noFill/>
          </a:ln>
        </p:spPr>
      </p:pic>
      <p:pic>
        <p:nvPicPr>
          <p:cNvPr id="176" name="Google Shape;176;p22" descr="Risultati immagini per tropea CIPOLLA"/>
          <p:cNvPicPr preferRelativeResize="0"/>
          <p:nvPr/>
        </p:nvPicPr>
        <p:blipFill rotWithShape="1">
          <a:blip r:embed="rId6">
            <a:alphaModFix/>
          </a:blip>
          <a:srcRect/>
          <a:stretch/>
        </p:blipFill>
        <p:spPr>
          <a:xfrm>
            <a:off x="7397750" y="388302"/>
            <a:ext cx="2444750" cy="1833245"/>
          </a:xfrm>
          <a:prstGeom prst="rect">
            <a:avLst/>
          </a:prstGeom>
          <a:noFill/>
          <a:ln>
            <a:noFill/>
          </a:ln>
        </p:spPr>
      </p:pic>
      <p:sp>
        <p:nvSpPr>
          <p:cNvPr id="177" name="Google Shape;177;p22"/>
          <p:cNvSpPr/>
          <p:nvPr/>
        </p:nvSpPr>
        <p:spPr>
          <a:xfrm>
            <a:off x="6141494" y="2579426"/>
            <a:ext cx="5900252" cy="41503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2000" b="0" i="0" u="none" strike="noStrike" cap="none">
                <a:solidFill>
                  <a:schemeClr val="lt1"/>
                </a:solidFill>
                <a:latin typeface="Century Gothic"/>
                <a:ea typeface="Century Gothic"/>
                <a:cs typeface="Century Gothic"/>
                <a:sym typeface="Century Gothic"/>
              </a:rPr>
              <a:t>Calabria is rich in fertile land that allows the breeding of different types of animals. The typical breeding animals are sheep, cattle, horses, goats. In addition there are also fish farms. In Calabria it is possible to taste different sausages, salami (‘nduja from Spilinga, for example), the famous red onions from Tropea, mushrooms, chestnuts, some legumes, chili peppers, Sila’s potatoes, tomatoes, olives, oil, mandarines, oranges, cedars and bergamots.</a:t>
            </a:r>
            <a:endParaRPr/>
          </a:p>
          <a:p>
            <a:pPr marL="0" marR="0" lvl="0" indent="0" algn="l" rtl="0">
              <a:lnSpc>
                <a:spcPct val="115000"/>
              </a:lnSpc>
              <a:spcBef>
                <a:spcPts val="0"/>
              </a:spcBef>
              <a:spcAft>
                <a:spcPts val="0"/>
              </a:spcAft>
              <a:buNone/>
            </a:pPr>
            <a:r>
              <a:rPr lang="it-IT" sz="2000">
                <a:solidFill>
                  <a:schemeClr val="lt1"/>
                </a:solidFill>
                <a:latin typeface="Century Gothic"/>
                <a:ea typeface="Century Gothic"/>
                <a:cs typeface="Century Gothic"/>
                <a:sym typeface="Century Gothic"/>
              </a:rPr>
              <a:t> </a:t>
            </a:r>
            <a:endParaRPr/>
          </a:p>
          <a:p>
            <a:pPr marL="0" marR="0" lvl="0" indent="0" algn="l" rtl="0">
              <a:lnSpc>
                <a:spcPct val="115000"/>
              </a:lnSpc>
              <a:spcBef>
                <a:spcPts val="0"/>
              </a:spcBef>
              <a:spcAft>
                <a:spcPts val="0"/>
              </a:spcAft>
              <a:buNone/>
            </a:pPr>
            <a:r>
              <a:rPr lang="it-IT" sz="1800">
                <a:solidFill>
                  <a:schemeClr val="lt1"/>
                </a:solidFill>
                <a:latin typeface="Calibri"/>
                <a:ea typeface="Calibri"/>
                <a:cs typeface="Calibri"/>
                <a:sym typeface="Calibri"/>
              </a:rPr>
              <a:t> </a:t>
            </a:r>
            <a:endParaRPr sz="1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1000"/>
                                        <p:tgtEl>
                                          <p:spTgt spid="17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75"/>
                                        </p:tgtEl>
                                        <p:attrNameLst>
                                          <p:attrName>style.visibility</p:attrName>
                                        </p:attrNameLst>
                                      </p:cBhvr>
                                      <p:to>
                                        <p:strVal val="visible"/>
                                      </p:to>
                                    </p:set>
                                    <p:animEffect transition="in" filter="fade">
                                      <p:cBhvr>
                                        <p:cTn id="15" dur="1000"/>
                                        <p:tgtEl>
                                          <p:spTgt spid="17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1000"/>
                                        <p:tgtEl>
                                          <p:spTgt spid="17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76"/>
                                        </p:tgtEl>
                                        <p:attrNameLst>
                                          <p:attrName>style.visibility</p:attrName>
                                        </p:attrNameLst>
                                      </p:cBhvr>
                                      <p:to>
                                        <p:strVal val="visible"/>
                                      </p:to>
                                    </p:set>
                                    <p:animEffect transition="in" filter="fade">
                                      <p:cBhvr>
                                        <p:cTn id="23" dur="2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p:nvPr/>
        </p:nvSpPr>
        <p:spPr>
          <a:xfrm>
            <a:off x="4637530" y="228002"/>
            <a:ext cx="217399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b="0" cap="none">
                <a:solidFill>
                  <a:schemeClr val="lt1"/>
                </a:solidFill>
                <a:latin typeface="Century Gothic"/>
                <a:ea typeface="Century Gothic"/>
                <a:cs typeface="Century Gothic"/>
                <a:sym typeface="Century Gothic"/>
              </a:rPr>
              <a:t>SIBARI</a:t>
            </a:r>
            <a:endParaRPr sz="5400" b="0" cap="none">
              <a:solidFill>
                <a:schemeClr val="lt1"/>
              </a:solidFill>
              <a:latin typeface="Century Gothic"/>
              <a:ea typeface="Century Gothic"/>
              <a:cs typeface="Century Gothic"/>
              <a:sym typeface="Century Gothic"/>
            </a:endParaRPr>
          </a:p>
        </p:txBody>
      </p:sp>
      <p:pic>
        <p:nvPicPr>
          <p:cNvPr id="183" name="Google Shape;183;p23" descr="Risultati immagini per LAGHI DI SIBARI"/>
          <p:cNvPicPr preferRelativeResize="0"/>
          <p:nvPr/>
        </p:nvPicPr>
        <p:blipFill rotWithShape="1">
          <a:blip r:embed="rId3">
            <a:alphaModFix/>
          </a:blip>
          <a:srcRect/>
          <a:stretch/>
        </p:blipFill>
        <p:spPr>
          <a:xfrm>
            <a:off x="0" y="1203720"/>
            <a:ext cx="7516813" cy="5169695"/>
          </a:xfrm>
          <a:prstGeom prst="rect">
            <a:avLst/>
          </a:prstGeom>
          <a:noFill/>
          <a:ln>
            <a:noFill/>
          </a:ln>
        </p:spPr>
      </p:pic>
      <p:pic>
        <p:nvPicPr>
          <p:cNvPr id="184" name="Google Shape;184;p23" descr="Risultati immagini per scavi sibari"/>
          <p:cNvPicPr preferRelativeResize="0"/>
          <p:nvPr/>
        </p:nvPicPr>
        <p:blipFill rotWithShape="1">
          <a:blip r:embed="rId4">
            <a:alphaModFix/>
          </a:blip>
          <a:srcRect/>
          <a:stretch/>
        </p:blipFill>
        <p:spPr>
          <a:xfrm>
            <a:off x="0" y="1203718"/>
            <a:ext cx="7516813" cy="5131595"/>
          </a:xfrm>
          <a:prstGeom prst="rect">
            <a:avLst/>
          </a:prstGeom>
          <a:noFill/>
          <a:ln>
            <a:noFill/>
          </a:ln>
        </p:spPr>
      </p:pic>
      <p:pic>
        <p:nvPicPr>
          <p:cNvPr id="185" name="Google Shape;185;p23" descr="Risultati immagini per museo archeologico sibari"/>
          <p:cNvPicPr preferRelativeResize="0"/>
          <p:nvPr/>
        </p:nvPicPr>
        <p:blipFill rotWithShape="1">
          <a:blip r:embed="rId5">
            <a:alphaModFix/>
          </a:blip>
          <a:srcRect/>
          <a:stretch/>
        </p:blipFill>
        <p:spPr>
          <a:xfrm>
            <a:off x="0" y="1220845"/>
            <a:ext cx="7516812" cy="5169697"/>
          </a:xfrm>
          <a:prstGeom prst="rect">
            <a:avLst/>
          </a:prstGeom>
          <a:noFill/>
          <a:ln>
            <a:noFill/>
          </a:ln>
        </p:spPr>
      </p:pic>
      <p:pic>
        <p:nvPicPr>
          <p:cNvPr id="186" name="Google Shape;186;p23" descr="Risultati immagini per museo archeologico sibari"/>
          <p:cNvPicPr preferRelativeResize="0"/>
          <p:nvPr/>
        </p:nvPicPr>
        <p:blipFill rotWithShape="1">
          <a:blip r:embed="rId6">
            <a:alphaModFix/>
          </a:blip>
          <a:srcRect/>
          <a:stretch/>
        </p:blipFill>
        <p:spPr>
          <a:xfrm>
            <a:off x="202273" y="1212281"/>
            <a:ext cx="7516814" cy="5411397"/>
          </a:xfrm>
          <a:prstGeom prst="rect">
            <a:avLst/>
          </a:prstGeom>
          <a:noFill/>
          <a:ln>
            <a:noFill/>
          </a:ln>
        </p:spPr>
      </p:pic>
      <p:pic>
        <p:nvPicPr>
          <p:cNvPr id="187" name="Google Shape;187;p23" descr="Risultati immagini per museo archeologico sibari"/>
          <p:cNvPicPr preferRelativeResize="0"/>
          <p:nvPr/>
        </p:nvPicPr>
        <p:blipFill rotWithShape="1">
          <a:blip r:embed="rId7">
            <a:alphaModFix/>
          </a:blip>
          <a:srcRect/>
          <a:stretch/>
        </p:blipFill>
        <p:spPr>
          <a:xfrm>
            <a:off x="0" y="1203718"/>
            <a:ext cx="7567613" cy="5411397"/>
          </a:xfrm>
          <a:prstGeom prst="rect">
            <a:avLst/>
          </a:prstGeom>
          <a:noFill/>
          <a:ln>
            <a:noFill/>
          </a:ln>
        </p:spPr>
      </p:pic>
      <p:pic>
        <p:nvPicPr>
          <p:cNvPr id="188" name="Google Shape;188;p23" descr="Risultati immagini per AZIENDE MANDARINI"/>
          <p:cNvPicPr preferRelativeResize="0"/>
          <p:nvPr/>
        </p:nvPicPr>
        <p:blipFill rotWithShape="1">
          <a:blip r:embed="rId8">
            <a:alphaModFix/>
          </a:blip>
          <a:srcRect/>
          <a:stretch/>
        </p:blipFill>
        <p:spPr>
          <a:xfrm>
            <a:off x="0" y="1212279"/>
            <a:ext cx="7786540" cy="5411397"/>
          </a:xfrm>
          <a:prstGeom prst="rect">
            <a:avLst/>
          </a:prstGeom>
          <a:noFill/>
          <a:ln>
            <a:noFill/>
          </a:ln>
        </p:spPr>
      </p:pic>
      <p:sp>
        <p:nvSpPr>
          <p:cNvPr id="189" name="Google Shape;189;p23"/>
          <p:cNvSpPr/>
          <p:nvPr/>
        </p:nvSpPr>
        <p:spPr>
          <a:xfrm>
            <a:off x="8065826" y="1364776"/>
            <a:ext cx="3807725"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Sibari is near Cassano allo Ionio in Calabria. It was one of the most important cities (poleis) of Magna Grecia on the Ionian sea, overlooking the Gulf of Taranto. The archaeological sites of the Ancient Greek cities of Sybaris and Thurii, which can be found a few kilometers to the south-east of the town are famous. In the 1980s and 1990s beach tourism developed in the town. The local agriculture produces citrus fruits, olives and rice. 	 </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1000"/>
                                        <p:tgtEl>
                                          <p:spTgt spid="184"/>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1500"/>
                                        <p:tgtEl>
                                          <p:spTgt spid="18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fade">
                                      <p:cBhvr>
                                        <p:cTn id="19" dur="1500"/>
                                        <p:tgtEl>
                                          <p:spTgt spid="186"/>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187"/>
                                        </p:tgtEl>
                                        <p:attrNameLst>
                                          <p:attrName>style.visibility</p:attrName>
                                        </p:attrNameLst>
                                      </p:cBhvr>
                                      <p:to>
                                        <p:strVal val="visible"/>
                                      </p:to>
                                    </p:set>
                                    <p:animEffect transition="in" filter="fade">
                                      <p:cBhvr>
                                        <p:cTn id="23" dur="1750"/>
                                        <p:tgtEl>
                                          <p:spTgt spid="187"/>
                                        </p:tgtEl>
                                      </p:cBhvr>
                                    </p:animEffect>
                                  </p:childTnLst>
                                </p:cTn>
                              </p:par>
                            </p:childTnLst>
                          </p:cTn>
                        </p:par>
                        <p:par>
                          <p:cTn id="24" fill="hold">
                            <p:stCondLst>
                              <p:cond delay="6250"/>
                            </p:stCondLst>
                            <p:childTnLst>
                              <p:par>
                                <p:cTn id="25" presetID="10" presetClass="entr" presetSubtype="0" fill="hold" nodeType="afterEffect">
                                  <p:stCondLst>
                                    <p:cond delay="100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1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p:nvPr/>
        </p:nvSpPr>
        <p:spPr>
          <a:xfrm>
            <a:off x="4964543" y="228002"/>
            <a:ext cx="151996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a:solidFill>
                  <a:schemeClr val="lt1"/>
                </a:solidFill>
                <a:latin typeface="Century Gothic"/>
                <a:ea typeface="Century Gothic"/>
                <a:cs typeface="Century Gothic"/>
                <a:sym typeface="Century Gothic"/>
              </a:rPr>
              <a:t>SILA</a:t>
            </a:r>
            <a:endParaRPr sz="5400" b="0" cap="none">
              <a:solidFill>
                <a:schemeClr val="lt1"/>
              </a:solidFill>
              <a:latin typeface="Century Gothic"/>
              <a:ea typeface="Century Gothic"/>
              <a:cs typeface="Century Gothic"/>
              <a:sym typeface="Century Gothic"/>
            </a:endParaRPr>
          </a:p>
        </p:txBody>
      </p:sp>
      <p:pic>
        <p:nvPicPr>
          <p:cNvPr id="195" name="Google Shape;195;p24" descr="Risultati immagini per SILA"/>
          <p:cNvPicPr preferRelativeResize="0"/>
          <p:nvPr/>
        </p:nvPicPr>
        <p:blipFill rotWithShape="1">
          <a:blip r:embed="rId3">
            <a:alphaModFix/>
          </a:blip>
          <a:srcRect/>
          <a:stretch/>
        </p:blipFill>
        <p:spPr>
          <a:xfrm>
            <a:off x="3588385" y="1086803"/>
            <a:ext cx="4255453" cy="3042286"/>
          </a:xfrm>
          <a:prstGeom prst="rect">
            <a:avLst/>
          </a:prstGeom>
          <a:noFill/>
          <a:ln>
            <a:noFill/>
          </a:ln>
        </p:spPr>
      </p:pic>
      <p:pic>
        <p:nvPicPr>
          <p:cNvPr id="196" name="Google Shape;196;p24" descr="Risultati immagini per SILA"/>
          <p:cNvPicPr preferRelativeResize="0"/>
          <p:nvPr/>
        </p:nvPicPr>
        <p:blipFill rotWithShape="1">
          <a:blip r:embed="rId4">
            <a:alphaModFix/>
          </a:blip>
          <a:srcRect/>
          <a:stretch/>
        </p:blipFill>
        <p:spPr>
          <a:xfrm rot="-1141502">
            <a:off x="150495" y="429260"/>
            <a:ext cx="3147060" cy="1713230"/>
          </a:xfrm>
          <a:prstGeom prst="rect">
            <a:avLst/>
          </a:prstGeom>
          <a:noFill/>
          <a:ln>
            <a:noFill/>
          </a:ln>
        </p:spPr>
      </p:pic>
      <p:pic>
        <p:nvPicPr>
          <p:cNvPr id="197" name="Google Shape;197;p24" descr="Risultati immagini per i giganti dellaSILA"/>
          <p:cNvPicPr preferRelativeResize="0"/>
          <p:nvPr/>
        </p:nvPicPr>
        <p:blipFill rotWithShape="1">
          <a:blip r:embed="rId5">
            <a:alphaModFix/>
          </a:blip>
          <a:srcRect/>
          <a:stretch/>
        </p:blipFill>
        <p:spPr>
          <a:xfrm rot="1172664">
            <a:off x="8733789" y="366078"/>
            <a:ext cx="2525395" cy="3792220"/>
          </a:xfrm>
          <a:prstGeom prst="rect">
            <a:avLst/>
          </a:prstGeom>
          <a:noFill/>
          <a:ln>
            <a:noFill/>
          </a:ln>
        </p:spPr>
      </p:pic>
      <p:pic>
        <p:nvPicPr>
          <p:cNvPr id="198" name="Google Shape;198;p24" descr="Risultati immagini per lupo dellaSILA"/>
          <p:cNvPicPr preferRelativeResize="0"/>
          <p:nvPr/>
        </p:nvPicPr>
        <p:blipFill rotWithShape="1">
          <a:blip r:embed="rId6">
            <a:alphaModFix/>
          </a:blip>
          <a:srcRect/>
          <a:stretch/>
        </p:blipFill>
        <p:spPr>
          <a:xfrm rot="786373">
            <a:off x="285433" y="3003868"/>
            <a:ext cx="2272030" cy="1763395"/>
          </a:xfrm>
          <a:prstGeom prst="rect">
            <a:avLst/>
          </a:prstGeom>
          <a:noFill/>
          <a:ln>
            <a:noFill/>
          </a:ln>
        </p:spPr>
      </p:pic>
      <p:pic>
        <p:nvPicPr>
          <p:cNvPr id="199" name="Google Shape;199;p24" descr="Risultati immagini per funghidellaSILA"/>
          <p:cNvPicPr preferRelativeResize="0"/>
          <p:nvPr/>
        </p:nvPicPr>
        <p:blipFill rotWithShape="1">
          <a:blip r:embed="rId7">
            <a:alphaModFix/>
          </a:blip>
          <a:srcRect/>
          <a:stretch/>
        </p:blipFill>
        <p:spPr>
          <a:xfrm rot="-1078819">
            <a:off x="285433" y="5123498"/>
            <a:ext cx="1784351" cy="1629728"/>
          </a:xfrm>
          <a:prstGeom prst="rect">
            <a:avLst/>
          </a:prstGeom>
          <a:noFill/>
          <a:ln>
            <a:noFill/>
          </a:ln>
        </p:spPr>
      </p:pic>
      <p:sp>
        <p:nvSpPr>
          <p:cNvPr id="200" name="Google Shape;200;p24"/>
          <p:cNvSpPr/>
          <p:nvPr/>
        </p:nvSpPr>
        <p:spPr>
          <a:xfrm>
            <a:off x="3056188" y="4471469"/>
            <a:ext cx="8041303" cy="221599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it-IT" sz="2000">
                <a:solidFill>
                  <a:schemeClr val="lt1"/>
                </a:solidFill>
                <a:latin typeface="Century Gothic"/>
                <a:ea typeface="Century Gothic"/>
                <a:cs typeface="Century Gothic"/>
                <a:sym typeface="Century Gothic"/>
              </a:rPr>
              <a:t>In winter it is often possible to ski in Sila, since it snows a lot! . In autumn Sila is rich in mushrooms and chestnuts, which are often exported because they are typical products. Sila is a natural reserve where the wolves, which are at risk of extinction, live.</a:t>
            </a:r>
            <a:endParaRPr sz="2000">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r>
              <a:rPr lang="it-IT" sz="2000">
                <a:solidFill>
                  <a:schemeClr val="lt1"/>
                </a:solidFill>
                <a:latin typeface="Century Gothic"/>
                <a:ea typeface="Century Gothic"/>
                <a:cs typeface="Century Gothic"/>
                <a:sym typeface="Century Gothic"/>
              </a:rPr>
              <a:t>In Calabria there are a lot of mountains, as Pollino chain (in the north) and Aspromonte mountain massif. </a:t>
            </a:r>
            <a:endParaRPr sz="20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8"/>
                                        </p:tgtEl>
                                        <p:attrNameLst>
                                          <p:attrName>style.visibility</p:attrName>
                                        </p:attrNameLst>
                                      </p:cBhvr>
                                      <p:to>
                                        <p:strVal val="visible"/>
                                      </p:to>
                                    </p:set>
                                    <p:animEffect transition="in" filter="fade">
                                      <p:cBhvr>
                                        <p:cTn id="11" dur="1000"/>
                                        <p:tgtEl>
                                          <p:spTgt spid="1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1000"/>
                                        <p:tgtEl>
                                          <p:spTgt spid="19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5"/>
                                        </p:tgtEl>
                                        <p:attrNameLst>
                                          <p:attrName>style.visibility</p:attrName>
                                        </p:attrNameLst>
                                      </p:cBhvr>
                                      <p:to>
                                        <p:strVal val="visible"/>
                                      </p:to>
                                    </p:set>
                                    <p:animEffect transition="in" filter="fade">
                                      <p:cBhvr>
                                        <p:cTn id="19" dur="1000"/>
                                        <p:tgtEl>
                                          <p:spTgt spid="19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97"/>
                                        </p:tgtEl>
                                        <p:attrNameLst>
                                          <p:attrName>style.visibility</p:attrName>
                                        </p:attrNameLst>
                                      </p:cBhvr>
                                      <p:to>
                                        <p:strVal val="visible"/>
                                      </p:to>
                                    </p:set>
                                    <p:animEffect transition="in" filter="fade">
                                      <p:cBhvr>
                                        <p:cTn id="23" dur="1000"/>
                                        <p:tgtEl>
                                          <p:spTgt spid="19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00"/>
                                        </p:tgtEl>
                                        <p:attrNameLst>
                                          <p:attrName>style.visibility</p:attrName>
                                        </p:attrNameLst>
                                      </p:cBhvr>
                                      <p:to>
                                        <p:strVal val="visible"/>
                                      </p:to>
                                    </p:set>
                                    <p:animEffect transition="in" filter="fade">
                                      <p:cBhvr>
                                        <p:cTn id="2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p:nvPr/>
        </p:nvSpPr>
        <p:spPr>
          <a:xfrm>
            <a:off x="2869420" y="228002"/>
            <a:ext cx="5710218"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a:solidFill>
                  <a:schemeClr val="lt1"/>
                </a:solidFill>
                <a:latin typeface="Century Gothic"/>
                <a:ea typeface="Century Gothic"/>
                <a:cs typeface="Century Gothic"/>
                <a:sym typeface="Century Gothic"/>
              </a:rPr>
              <a:t>Reggio Calabria</a:t>
            </a:r>
            <a:endParaRPr sz="5400" b="0" cap="none">
              <a:solidFill>
                <a:schemeClr val="lt1"/>
              </a:solidFill>
              <a:latin typeface="Century Gothic"/>
              <a:ea typeface="Century Gothic"/>
              <a:cs typeface="Century Gothic"/>
              <a:sym typeface="Century Gothic"/>
            </a:endParaRPr>
          </a:p>
        </p:txBody>
      </p:sp>
      <p:pic>
        <p:nvPicPr>
          <p:cNvPr id="206" name="Google Shape;206;p25" descr="Risultati immagini per reggio calabria"/>
          <p:cNvPicPr preferRelativeResize="0"/>
          <p:nvPr/>
        </p:nvPicPr>
        <p:blipFill rotWithShape="1">
          <a:blip r:embed="rId3">
            <a:alphaModFix/>
          </a:blip>
          <a:srcRect/>
          <a:stretch/>
        </p:blipFill>
        <p:spPr>
          <a:xfrm>
            <a:off x="330200" y="1455420"/>
            <a:ext cx="2901950" cy="2175510"/>
          </a:xfrm>
          <a:prstGeom prst="rect">
            <a:avLst/>
          </a:prstGeom>
          <a:noFill/>
          <a:ln>
            <a:noFill/>
          </a:ln>
        </p:spPr>
      </p:pic>
      <p:pic>
        <p:nvPicPr>
          <p:cNvPr id="207" name="Google Shape;207;p25" descr="Risultati immagini per reggio calabria"/>
          <p:cNvPicPr preferRelativeResize="0"/>
          <p:nvPr/>
        </p:nvPicPr>
        <p:blipFill rotWithShape="1">
          <a:blip r:embed="rId4">
            <a:alphaModFix/>
          </a:blip>
          <a:srcRect/>
          <a:stretch/>
        </p:blipFill>
        <p:spPr>
          <a:xfrm>
            <a:off x="639300" y="3978592"/>
            <a:ext cx="4460240" cy="2415540"/>
          </a:xfrm>
          <a:prstGeom prst="rect">
            <a:avLst/>
          </a:prstGeom>
          <a:noFill/>
          <a:ln>
            <a:noFill/>
          </a:ln>
        </p:spPr>
      </p:pic>
      <p:pic>
        <p:nvPicPr>
          <p:cNvPr id="208" name="Google Shape;208;p25" descr="Risultati immagini per fata morgana reggio calabria"/>
          <p:cNvPicPr preferRelativeResize="0"/>
          <p:nvPr/>
        </p:nvPicPr>
        <p:blipFill rotWithShape="1">
          <a:blip r:embed="rId5">
            <a:alphaModFix/>
          </a:blip>
          <a:srcRect/>
          <a:stretch/>
        </p:blipFill>
        <p:spPr>
          <a:xfrm>
            <a:off x="3835621" y="1151332"/>
            <a:ext cx="2861945" cy="2014950"/>
          </a:xfrm>
          <a:prstGeom prst="rect">
            <a:avLst/>
          </a:prstGeom>
          <a:noFill/>
          <a:ln>
            <a:noFill/>
          </a:ln>
        </p:spPr>
      </p:pic>
      <p:pic>
        <p:nvPicPr>
          <p:cNvPr id="209" name="Google Shape;209;p25" descr="Risultati immagini per bronzi reggio calabria"/>
          <p:cNvPicPr preferRelativeResize="0"/>
          <p:nvPr/>
        </p:nvPicPr>
        <p:blipFill rotWithShape="1">
          <a:blip r:embed="rId6">
            <a:alphaModFix/>
          </a:blip>
          <a:srcRect/>
          <a:stretch/>
        </p:blipFill>
        <p:spPr>
          <a:xfrm>
            <a:off x="9249092" y="228002"/>
            <a:ext cx="2275840" cy="2743200"/>
          </a:xfrm>
          <a:prstGeom prst="rect">
            <a:avLst/>
          </a:prstGeom>
          <a:noFill/>
          <a:ln>
            <a:noFill/>
          </a:ln>
        </p:spPr>
      </p:pic>
      <p:sp>
        <p:nvSpPr>
          <p:cNvPr id="210" name="Google Shape;210;p25"/>
          <p:cNvSpPr/>
          <p:nvPr/>
        </p:nvSpPr>
        <p:spPr>
          <a:xfrm>
            <a:off x="5099540" y="3166282"/>
            <a:ext cx="7092460" cy="3596369"/>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it-IT" sz="1800">
                <a:solidFill>
                  <a:schemeClr val="lt1"/>
                </a:solidFill>
                <a:latin typeface="Calibri"/>
                <a:ea typeface="Calibri"/>
                <a:cs typeface="Calibri"/>
                <a:sym typeface="Calibri"/>
              </a:rPr>
              <a:t>In Reggio Calabria there is an important museum where it is possible to admire the Riace Bronzes, two statues of greek origin, datable to the 500 B.C., that we received in an exceptional state of conservation. The statues were found in 1972, in the depths of the sea, near Riace Marina, in the province of Reggio Calabria. The hypothesis on the origin and on the authors of the statues are different, but there are not yet elements that allow to attribute with certainty the works to specific sculptors. The seafront is named after Italo Falcomatà, who was major of the city. It is about 1.7 km long and it occupies the coastal area between the port and the fortress. Walking along the seafront is a unique experience since you can admire the Sicilian coasts standing opposite you!</a:t>
            </a:r>
            <a:endParaRPr sz="16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1500"/>
                                        <p:tgtEl>
                                          <p:spTgt spid="21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1500"/>
                                        <p:tgtEl>
                                          <p:spTgt spid="20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1000"/>
                                        <p:tgtEl>
                                          <p:spTgt spid="206"/>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207"/>
                                        </p:tgtEl>
                                        <p:attrNameLst>
                                          <p:attrName>style.visibility</p:attrName>
                                        </p:attrNameLst>
                                      </p:cBhvr>
                                      <p:to>
                                        <p:strVal val="visible"/>
                                      </p:to>
                                    </p:set>
                                    <p:animEffect transition="in" filter="fade">
                                      <p:cBhvr>
                                        <p:cTn id="23"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6"/>
          <p:cNvSpPr/>
          <p:nvPr/>
        </p:nvSpPr>
        <p:spPr>
          <a:xfrm>
            <a:off x="3759875" y="75602"/>
            <a:ext cx="311014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a:solidFill>
                  <a:schemeClr val="lt1"/>
                </a:solidFill>
                <a:latin typeface="Century Gothic"/>
                <a:ea typeface="Century Gothic"/>
                <a:cs typeface="Century Gothic"/>
                <a:sym typeface="Century Gothic"/>
              </a:rPr>
              <a:t>Cosenza</a:t>
            </a:r>
            <a:endParaRPr sz="5400" b="0" cap="none">
              <a:solidFill>
                <a:schemeClr val="lt1"/>
              </a:solidFill>
              <a:latin typeface="Century Gothic"/>
              <a:ea typeface="Century Gothic"/>
              <a:cs typeface="Century Gothic"/>
              <a:sym typeface="Century Gothic"/>
            </a:endParaRPr>
          </a:p>
        </p:txBody>
      </p:sp>
      <p:pic>
        <p:nvPicPr>
          <p:cNvPr id="216" name="Google Shape;216;p26" descr="Risultati immagini per Cosenza museo all'aperto"/>
          <p:cNvPicPr preferRelativeResize="0"/>
          <p:nvPr/>
        </p:nvPicPr>
        <p:blipFill rotWithShape="1">
          <a:blip r:embed="rId3">
            <a:alphaModFix/>
          </a:blip>
          <a:srcRect/>
          <a:stretch/>
        </p:blipFill>
        <p:spPr>
          <a:xfrm>
            <a:off x="106459" y="235584"/>
            <a:ext cx="3202306" cy="2117091"/>
          </a:xfrm>
          <a:prstGeom prst="rect">
            <a:avLst/>
          </a:prstGeom>
          <a:noFill/>
          <a:ln>
            <a:noFill/>
          </a:ln>
        </p:spPr>
      </p:pic>
      <p:pic>
        <p:nvPicPr>
          <p:cNvPr id="217" name="Google Shape;217;p26" descr="Risultati immagini per Cosenza museo all'aperto"/>
          <p:cNvPicPr preferRelativeResize="0"/>
          <p:nvPr/>
        </p:nvPicPr>
        <p:blipFill rotWithShape="1">
          <a:blip r:embed="rId4">
            <a:alphaModFix/>
          </a:blip>
          <a:srcRect/>
          <a:stretch/>
        </p:blipFill>
        <p:spPr>
          <a:xfrm rot="-754637">
            <a:off x="191994" y="2787969"/>
            <a:ext cx="3238500" cy="2120265"/>
          </a:xfrm>
          <a:prstGeom prst="rect">
            <a:avLst/>
          </a:prstGeom>
          <a:noFill/>
          <a:ln>
            <a:noFill/>
          </a:ln>
        </p:spPr>
      </p:pic>
      <p:pic>
        <p:nvPicPr>
          <p:cNvPr id="218" name="Google Shape;218;p26" descr="Risultati immagini per Cosenza museo all'aperto"/>
          <p:cNvPicPr preferRelativeResize="0"/>
          <p:nvPr/>
        </p:nvPicPr>
        <p:blipFill rotWithShape="1">
          <a:blip r:embed="rId5">
            <a:alphaModFix/>
          </a:blip>
          <a:srcRect/>
          <a:stretch/>
        </p:blipFill>
        <p:spPr>
          <a:xfrm rot="843189">
            <a:off x="4317245" y="1220323"/>
            <a:ext cx="2613025" cy="3541395"/>
          </a:xfrm>
          <a:prstGeom prst="rect">
            <a:avLst/>
          </a:prstGeom>
          <a:noFill/>
          <a:ln>
            <a:noFill/>
          </a:ln>
        </p:spPr>
      </p:pic>
      <p:pic>
        <p:nvPicPr>
          <p:cNvPr id="219" name="Google Shape;219;p26" descr="Risultati immagini per Cosenza museo all'aperto"/>
          <p:cNvPicPr preferRelativeResize="0"/>
          <p:nvPr/>
        </p:nvPicPr>
        <p:blipFill rotWithShape="1">
          <a:blip r:embed="rId6">
            <a:alphaModFix/>
          </a:blip>
          <a:srcRect/>
          <a:stretch/>
        </p:blipFill>
        <p:spPr>
          <a:xfrm rot="-807445">
            <a:off x="7835053" y="255284"/>
            <a:ext cx="1923193" cy="3212544"/>
          </a:xfrm>
          <a:prstGeom prst="rect">
            <a:avLst/>
          </a:prstGeom>
          <a:noFill/>
          <a:ln>
            <a:noFill/>
          </a:ln>
        </p:spPr>
      </p:pic>
      <p:sp>
        <p:nvSpPr>
          <p:cNvPr id="220" name="Google Shape;220;p26"/>
          <p:cNvSpPr/>
          <p:nvPr/>
        </p:nvSpPr>
        <p:spPr>
          <a:xfrm>
            <a:off x="6834277" y="3665736"/>
            <a:ext cx="5030057"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lt1"/>
                </a:solidFill>
                <a:latin typeface="Calibri"/>
                <a:ea typeface="Calibri"/>
                <a:cs typeface="Calibri"/>
                <a:sym typeface="Calibri"/>
              </a:rPr>
              <a:t>Cosenza is a city of art. Along Corso Mazzini we can go shopping while looking at artworks by internationally known artists. The photos are examples of what Bilotti open-air museum is. The works of art were all given  to the municipality of Cosenza by the businessman Carlo Bilotti. The most important square in Cosenza is Piazza Bilotti, whose project was due to the architect Pietro Caruso. It is a modern architecture, whose shape is rectangular. In it there are 12 statues representing «warrior philosophers».</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2000"/>
                                        <p:tgtEl>
                                          <p:spTgt spid="2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7"/>
                                        </p:tgtEl>
                                        <p:attrNameLst>
                                          <p:attrName>style.visibility</p:attrName>
                                        </p:attrNameLst>
                                      </p:cBhvr>
                                      <p:to>
                                        <p:strVal val="visible"/>
                                      </p:to>
                                    </p:set>
                                    <p:animEffect transition="in" filter="fade">
                                      <p:cBhvr>
                                        <p:cTn id="11" dur="2000"/>
                                        <p:tgtEl>
                                          <p:spTgt spid="21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8"/>
                                        </p:tgtEl>
                                        <p:attrNameLst>
                                          <p:attrName>style.visibility</p:attrName>
                                        </p:attrNameLst>
                                      </p:cBhvr>
                                      <p:to>
                                        <p:strVal val="visible"/>
                                      </p:to>
                                    </p:set>
                                    <p:animEffect transition="in" filter="fade">
                                      <p:cBhvr>
                                        <p:cTn id="15" dur="2000"/>
                                        <p:tgtEl>
                                          <p:spTgt spid="21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9"/>
                                        </p:tgtEl>
                                        <p:attrNameLst>
                                          <p:attrName>style.visibility</p:attrName>
                                        </p:attrNameLst>
                                      </p:cBhvr>
                                      <p:to>
                                        <p:strVal val="visible"/>
                                      </p:to>
                                    </p:set>
                                    <p:animEffect transition="in" filter="fade">
                                      <p:cBhvr>
                                        <p:cTn id="19" dur="2000"/>
                                        <p:tgtEl>
                                          <p:spTgt spid="219"/>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20"/>
                                        </p:tgtEl>
                                        <p:attrNameLst>
                                          <p:attrName>style.visibility</p:attrName>
                                        </p:attrNameLst>
                                      </p:cBhvr>
                                      <p:to>
                                        <p:strVal val="visible"/>
                                      </p:to>
                                    </p:set>
                                    <p:animEffect transition="in" filter="fade">
                                      <p:cBhvr>
                                        <p:cTn id="23" dur="2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p:nvPr/>
        </p:nvSpPr>
        <p:spPr>
          <a:xfrm>
            <a:off x="4802862" y="166089"/>
            <a:ext cx="3110147"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t-IT" sz="5400">
                <a:solidFill>
                  <a:schemeClr val="lt1"/>
                </a:solidFill>
                <a:latin typeface="Century Gothic"/>
                <a:ea typeface="Century Gothic"/>
                <a:cs typeface="Century Gothic"/>
                <a:sym typeface="Century Gothic"/>
              </a:rPr>
              <a:t>Cosenza</a:t>
            </a:r>
            <a:endParaRPr sz="5400" b="0" cap="none">
              <a:solidFill>
                <a:schemeClr val="lt1"/>
              </a:solidFill>
              <a:latin typeface="Century Gothic"/>
              <a:ea typeface="Century Gothic"/>
              <a:cs typeface="Century Gothic"/>
              <a:sym typeface="Century Gothic"/>
            </a:endParaRPr>
          </a:p>
        </p:txBody>
      </p:sp>
      <p:pic>
        <p:nvPicPr>
          <p:cNvPr id="226" name="Google Shape;226;p27" descr="Risultati immagini per duomo cosenza"/>
          <p:cNvPicPr preferRelativeResize="0"/>
          <p:nvPr/>
        </p:nvPicPr>
        <p:blipFill rotWithShape="1">
          <a:blip r:embed="rId3">
            <a:alphaModFix/>
          </a:blip>
          <a:srcRect/>
          <a:stretch/>
        </p:blipFill>
        <p:spPr>
          <a:xfrm>
            <a:off x="4166870" y="1908570"/>
            <a:ext cx="1905635" cy="3171825"/>
          </a:xfrm>
          <a:prstGeom prst="rect">
            <a:avLst/>
          </a:prstGeom>
          <a:noFill/>
          <a:ln>
            <a:noFill/>
          </a:ln>
        </p:spPr>
      </p:pic>
      <p:pic>
        <p:nvPicPr>
          <p:cNvPr id="227" name="Google Shape;227;p27" descr="Risultati immagini per duomo cosenza"/>
          <p:cNvPicPr preferRelativeResize="0"/>
          <p:nvPr/>
        </p:nvPicPr>
        <p:blipFill rotWithShape="1">
          <a:blip r:embed="rId4">
            <a:alphaModFix/>
          </a:blip>
          <a:srcRect/>
          <a:stretch/>
        </p:blipFill>
        <p:spPr>
          <a:xfrm>
            <a:off x="0" y="389927"/>
            <a:ext cx="3785870" cy="4253548"/>
          </a:xfrm>
          <a:prstGeom prst="rect">
            <a:avLst/>
          </a:prstGeom>
          <a:noFill/>
          <a:ln>
            <a:noFill/>
          </a:ln>
        </p:spPr>
      </p:pic>
      <p:pic>
        <p:nvPicPr>
          <p:cNvPr id="228" name="Google Shape;228;p27" descr="Risultati immagini per duomo di cosenza interno"/>
          <p:cNvPicPr preferRelativeResize="0"/>
          <p:nvPr/>
        </p:nvPicPr>
        <p:blipFill rotWithShape="1">
          <a:blip r:embed="rId5">
            <a:alphaModFix/>
          </a:blip>
          <a:srcRect/>
          <a:stretch/>
        </p:blipFill>
        <p:spPr>
          <a:xfrm>
            <a:off x="92710" y="4991100"/>
            <a:ext cx="3319780" cy="1866900"/>
          </a:xfrm>
          <a:prstGeom prst="rect">
            <a:avLst/>
          </a:prstGeom>
          <a:noFill/>
          <a:ln>
            <a:noFill/>
          </a:ln>
        </p:spPr>
      </p:pic>
      <p:sp>
        <p:nvSpPr>
          <p:cNvPr id="229" name="Google Shape;229;p27"/>
          <p:cNvSpPr/>
          <p:nvPr/>
        </p:nvSpPr>
        <p:spPr>
          <a:xfrm>
            <a:off x="6357935" y="1089419"/>
            <a:ext cx="5501969"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There are a lot of monuments that characterize the city. The cathedral was built around the middle of the eleventh century and it became sacred in 1222. The church is located in the heart of old Cosenza, at Duomo Square and has several architectural styles. The full name is Cathedral of Santa Maria Assunta and it is the sanctuary of the patron of the city, Madonna del Pilerio, who saved the people from a horrible plague and an earthquake.</a:t>
            </a:r>
            <a:endParaRPr/>
          </a:p>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On 12th October, 2011, the Cathedral was recognized  a UNESCO heritage site.</a:t>
            </a:r>
            <a:endParaRPr/>
          </a:p>
          <a:p>
            <a:pPr marL="0" marR="0" lvl="0" indent="0" algn="l" rtl="0">
              <a:spcBef>
                <a:spcPts val="0"/>
              </a:spcBef>
              <a:spcAft>
                <a:spcPts val="0"/>
              </a:spcAft>
              <a:buNone/>
            </a:pPr>
            <a:r>
              <a:rPr lang="it-IT" sz="1800">
                <a:solidFill>
                  <a:schemeClr val="lt1"/>
                </a:solidFill>
                <a:latin typeface="Century Gothic"/>
                <a:ea typeface="Century Gothic"/>
                <a:cs typeface="Century Gothic"/>
                <a:sym typeface="Century Gothic"/>
              </a:rPr>
              <a:t>Saint Domenico’s church and Saint Francesco from Assisi’s church in Cosenza, Saint Francesco from  Paola’s sanctuary in Paola, Joachim of Fiore’s abbey in San Giovanni in Fiore are astonishing examples of the artistic treasure Calabria owns!</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fade">
                                      <p:cBhvr>
                                        <p:cTn id="11" dur="1000"/>
                                        <p:tgtEl>
                                          <p:spTgt spid="227"/>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26"/>
                                        </p:tgtEl>
                                        <p:attrNameLst>
                                          <p:attrName>style.visibility</p:attrName>
                                        </p:attrNameLst>
                                      </p:cBhvr>
                                      <p:to>
                                        <p:strVal val="visible"/>
                                      </p:to>
                                    </p:set>
                                    <p:animEffect transition="in" filter="fade">
                                      <p:cBhvr>
                                        <p:cTn id="15" dur="1000"/>
                                        <p:tgtEl>
                                          <p:spTgt spid="226"/>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28"/>
                                        </p:tgtEl>
                                        <p:attrNameLst>
                                          <p:attrName>style.visibility</p:attrName>
                                        </p:attrNameLst>
                                      </p:cBhvr>
                                      <p:to>
                                        <p:strVal val="visible"/>
                                      </p:to>
                                    </p:set>
                                    <p:animEffect transition="in" filter="fade">
                                      <p:cBhvr>
                                        <p:cTn id="19"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zione">
  <a:themeElements>
    <a:clrScheme name="Sezion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1288</Words>
  <Application>Microsoft Office PowerPoint</Application>
  <PresentationFormat>Breedbeeld</PresentationFormat>
  <Paragraphs>73</Paragraphs>
  <Slides>27</Slides>
  <Notes>27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27</vt:i4>
      </vt:variant>
    </vt:vector>
  </HeadingPairs>
  <TitlesOfParts>
    <vt:vector size="32" baseType="lpstr">
      <vt:lpstr>Arial</vt:lpstr>
      <vt:lpstr>Calibri</vt:lpstr>
      <vt:lpstr>Century Gothic</vt:lpstr>
      <vt:lpstr>Noto Sans Symbols</vt:lpstr>
      <vt:lpstr>Sezione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Bogaard, N.W.M.</cp:lastModifiedBy>
  <cp:revision>1</cp:revision>
  <dcterms:modified xsi:type="dcterms:W3CDTF">2020-12-02T09:40:18Z</dcterms:modified>
</cp:coreProperties>
</file>