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1" r:id="rId4"/>
    <p:sldId id="265" r:id="rId5"/>
    <p:sldId id="266" r:id="rId6"/>
    <p:sldId id="262" r:id="rId7"/>
    <p:sldId id="264" r:id="rId8"/>
    <p:sldId id="258" r:id="rId9"/>
    <p:sldId id="270" r:id="rId10"/>
    <p:sldId id="268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1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50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97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28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2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6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63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40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83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44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6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0A5DAC-065C-4CE3-BB3B-5EDDD9282543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4DF0BA9-8AA4-4E32-BD11-26A0BB0C2AE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96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998" y="457200"/>
            <a:ext cx="10208655" cy="2852669"/>
          </a:xfrm>
        </p:spPr>
        <p:txBody>
          <a:bodyPr>
            <a:normAutofit/>
          </a:bodyPr>
          <a:lstStyle/>
          <a:p>
            <a:r>
              <a:rPr lang="it-IT" sz="1600" b="1" dirty="0">
                <a:latin typeface="Comic Sans MS" panose="030F0702030302020204" pitchFamily="66" charset="0"/>
              </a:rPr>
              <a:t>Istituto Comprensivo Cosenza III «Via Negroni»</a:t>
            </a:r>
            <a:br>
              <a:rPr lang="it-IT" sz="1400" dirty="0">
                <a:latin typeface="Comic Sans MS" panose="030F0702030302020204" pitchFamily="66" charset="0"/>
              </a:rPr>
            </a:br>
            <a:r>
              <a:rPr lang="it-IT" sz="1400" dirty="0">
                <a:latin typeface="Comic Sans MS" panose="030F0702030302020204" pitchFamily="66" charset="0"/>
              </a:rPr>
              <a:t>Scuole Infanzia, Primaria e Secondaria di Primo Grado</a:t>
            </a:r>
            <a:br>
              <a:rPr lang="it-IT" sz="1400" dirty="0">
                <a:latin typeface="Comic Sans MS" panose="030F0702030302020204" pitchFamily="66" charset="0"/>
              </a:rPr>
            </a:br>
            <a:r>
              <a:rPr lang="it-IT" sz="1600" b="1" dirty="0">
                <a:latin typeface="Comic Sans MS" panose="030F0702030302020204" pitchFamily="66" charset="0"/>
              </a:rPr>
              <a:t>Cosenza</a:t>
            </a:r>
            <a:br>
              <a:rPr lang="it-IT" sz="1600" b="1" dirty="0">
                <a:latin typeface="Comic Sans MS" panose="030F0702030302020204" pitchFamily="66" charset="0"/>
              </a:rPr>
            </a:br>
            <a:r>
              <a:rPr lang="it-IT" sz="1600" b="1" dirty="0">
                <a:latin typeface="Comic Sans MS" panose="030F0702030302020204" pitchFamily="66" charset="0"/>
              </a:rPr>
              <a:t>ERASMUS PLUS KA229</a:t>
            </a:r>
            <a:br>
              <a:rPr lang="it-IT" sz="1600" b="1" dirty="0">
                <a:latin typeface="Comic Sans MS" panose="030F0702030302020204" pitchFamily="66" charset="0"/>
              </a:rPr>
            </a:br>
            <a:r>
              <a:rPr lang="it-IT" sz="1600" b="1" dirty="0">
                <a:latin typeface="Comic Sans MS" panose="030F0702030302020204" pitchFamily="66" charset="0"/>
              </a:rPr>
              <a:t>Codice 2018-1-S101-KA229-046994_4</a:t>
            </a:r>
            <a:br>
              <a:rPr lang="it-IT" sz="1600" b="1" dirty="0">
                <a:latin typeface="Comic Sans MS" panose="030F0702030302020204" pitchFamily="66" charset="0"/>
              </a:rPr>
            </a:br>
            <a:r>
              <a:rPr lang="it-IT" sz="1600" b="1" i="1" dirty="0">
                <a:latin typeface="Comic Sans MS" panose="030F0702030302020204" pitchFamily="66" charset="0"/>
              </a:rPr>
              <a:t>CUP: C89F18000610001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3600" dirty="0" err="1"/>
              <a:t>Our</a:t>
            </a:r>
            <a:r>
              <a:rPr lang="it-IT" sz="3600" dirty="0"/>
              <a:t> Second </a:t>
            </a:r>
            <a:r>
              <a:rPr lang="it-IT" sz="3600" dirty="0" err="1"/>
              <a:t>Pedological</a:t>
            </a:r>
            <a:r>
              <a:rPr lang="it-IT" sz="3600" dirty="0"/>
              <a:t> Workshop</a:t>
            </a:r>
            <a:endParaRPr lang="it-IT" sz="3600" dirty="0">
              <a:latin typeface="Comic Sans MS" panose="030F0702030302020204" pitchFamily="66" charset="0"/>
            </a:endParaRPr>
          </a:p>
          <a:p>
            <a:endParaRPr lang="it-IT" sz="3600" dirty="0">
              <a:latin typeface="Comic Sans MS" panose="030F0702030302020204" pitchFamily="66" charset="0"/>
            </a:endParaRPr>
          </a:p>
          <a:p>
            <a:endParaRPr lang="it-IT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 descr="europa_bandie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901" y="828993"/>
            <a:ext cx="890270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0.gstatic.com/images?q=tbn:ANd9GcSIaCqvkUzT8lQXaUcJBPsn6k5hEG4fNJit-BKJw_naxrufHFz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363" y="1023938"/>
            <a:ext cx="4413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74901" y="845364"/>
            <a:ext cx="25346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C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o-funded by the</a:t>
            </a:r>
            <a:endParaRPr kumimoji="0" 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Erasmus+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endParaRPr kumimoji="0" 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European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Union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magine 8" descr="C:\Users\Liberata\Downloads\LATS logo colour title (2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2114" y="2064525"/>
            <a:ext cx="1388816" cy="1152525"/>
          </a:xfrm>
          <a:prstGeom prst="rect">
            <a:avLst/>
          </a:prstGeom>
          <a:noFill/>
        </p:spPr>
      </p:pic>
      <p:pic>
        <p:nvPicPr>
          <p:cNvPr id="10" name="Immagin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3167" y="645726"/>
            <a:ext cx="609600" cy="676275"/>
          </a:xfrm>
          <a:prstGeom prst="rect">
            <a:avLst/>
          </a:prstGeom>
          <a:noFill/>
          <a:ln w="1">
            <a:miter lim="800000"/>
            <a:headEnd/>
            <a:tailEnd/>
          </a:ln>
        </p:spPr>
      </p:pic>
      <p:pic>
        <p:nvPicPr>
          <p:cNvPr id="11" name="Immagine 10" descr="stemm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389" y="2275027"/>
            <a:ext cx="752987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906488" y="3244334"/>
            <a:ext cx="1519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08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73532" y="785611"/>
            <a:ext cx="4005330" cy="495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noticed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that</a:t>
            </a:r>
            <a:r>
              <a:rPr lang="it-IT" sz="250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the 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first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three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horizons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were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weakly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humid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the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humidity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of the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deeper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one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was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higher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moderately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humid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).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Despite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, the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soil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was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generally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well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drained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without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the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presence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of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stagnant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water,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conceivable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as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temporary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condition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only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in the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lower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horizon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it-IT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2" y="682580"/>
            <a:ext cx="4314422" cy="53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5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239" y="472440"/>
            <a:ext cx="5605530" cy="1356360"/>
          </a:xfrm>
        </p:spPr>
        <p:txBody>
          <a:bodyPr/>
          <a:lstStyle/>
          <a:p>
            <a:pPr algn="just"/>
            <a:r>
              <a:rPr lang="en-US" sz="2500">
                <a:solidFill>
                  <a:schemeClr val="tx1"/>
                </a:solidFill>
                <a:latin typeface="+mn-lt"/>
              </a:rPr>
              <a:t>After 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all these interesting activities, we left around 11.30 and got back to school.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57" y="833908"/>
            <a:ext cx="4242781" cy="5657043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5" y="1828800"/>
            <a:ext cx="6216201" cy="4662151"/>
          </a:xfrm>
        </p:spPr>
      </p:pic>
    </p:spTree>
    <p:extLst>
      <p:ext uri="{BB962C8B-B14F-4D97-AF65-F5344CB8AC3E}">
        <p14:creationId xmlns:p14="http://schemas.microsoft.com/office/powerpoint/2010/main" val="169005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watching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70883" y="4154520"/>
            <a:ext cx="7247186" cy="1363806"/>
          </a:xfrm>
        </p:spPr>
        <p:txBody>
          <a:bodyPr/>
          <a:lstStyle/>
          <a:p>
            <a:pPr algn="r"/>
            <a:r>
              <a:rPr lang="it-IT" dirty="0"/>
              <a:t>Vincenzo Fiorita </a:t>
            </a:r>
          </a:p>
          <a:p>
            <a:pPr algn="r"/>
            <a:r>
              <a:rPr lang="it-IT" dirty="0"/>
              <a:t>Vincenzo Rende</a:t>
            </a:r>
          </a:p>
        </p:txBody>
      </p:sp>
    </p:spTree>
    <p:extLst>
      <p:ext uri="{BB962C8B-B14F-4D97-AF65-F5344CB8AC3E}">
        <p14:creationId xmlns:p14="http://schemas.microsoft.com/office/powerpoint/2010/main" val="121061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68F85ED-3E28-48D0-8107-95852744E40B}"/>
              </a:ext>
            </a:extLst>
          </p:cNvPr>
          <p:cNvSpPr/>
          <p:nvPr/>
        </p:nvSpPr>
        <p:spPr>
          <a:xfrm>
            <a:off x="3825025" y="982176"/>
            <a:ext cx="36447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On Monday, 25th February, some students from different classes of I.C. Cosenza III (2E, 2H and 2G – i.e. students from the second year in a middle class school, according to the Italian school system) were taken to </a:t>
            </a:r>
            <a:r>
              <a:rPr lang="en-US" sz="2500" dirty="0" err="1"/>
              <a:t>Zumpano</a:t>
            </a:r>
            <a:r>
              <a:rPr lang="en-US" sz="2500" dirty="0"/>
              <a:t>, in the </a:t>
            </a:r>
            <a:r>
              <a:rPr lang="en-US" sz="2500" dirty="0" err="1"/>
              <a:t>Mennavence</a:t>
            </a:r>
            <a:r>
              <a:rPr lang="en-US" sz="2500" dirty="0"/>
              <a:t> district, to look at a soil profile.</a:t>
            </a:r>
            <a:endParaRPr lang="it-IT" sz="25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8A32AD-4B9D-4093-B1A7-9965EECF23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8933" y="432244"/>
            <a:ext cx="2960919" cy="275159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1E838F5-A04C-4397-91B9-66C7CEB5DB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539" y="3837904"/>
            <a:ext cx="2574269" cy="232628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E8FBB28-5F72-42DA-A2F0-6B96C4AD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9" y="693811"/>
            <a:ext cx="2574269" cy="25819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D67DF1-7979-4678-92F6-CAD8A9214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933" y="3674128"/>
            <a:ext cx="2960919" cy="27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5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32631" y="669702"/>
            <a:ext cx="307805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 A geology teacher, from the University of Calabria, was waiting for us at </a:t>
            </a:r>
            <a:r>
              <a:rPr lang="en-US" sz="2500" dirty="0" err="1"/>
              <a:t>Zumpano</a:t>
            </a:r>
            <a:r>
              <a:rPr lang="en-US" sz="2500" dirty="0"/>
              <a:t>. </a:t>
            </a:r>
            <a:r>
              <a:rPr lang="it-IT" sz="2500" dirty="0"/>
              <a:t> Mr. </a:t>
            </a:r>
            <a:r>
              <a:rPr lang="it-IT" sz="2500" dirty="0" err="1"/>
              <a:t>Scarciglia</a:t>
            </a:r>
            <a:r>
              <a:rPr lang="it-IT" sz="2500" dirty="0"/>
              <a:t> </a:t>
            </a:r>
            <a:r>
              <a:rPr lang="it-IT" sz="2500" dirty="0" err="1"/>
              <a:t>gave</a:t>
            </a:r>
            <a:r>
              <a:rPr lang="it-IT" sz="2500" dirty="0"/>
              <a:t> </a:t>
            </a:r>
            <a:r>
              <a:rPr lang="it-IT" sz="2500" dirty="0" err="1"/>
              <a:t>us</a:t>
            </a:r>
            <a:r>
              <a:rPr lang="it-IT" sz="2500" dirty="0"/>
              <a:t> a brief </a:t>
            </a:r>
            <a:r>
              <a:rPr lang="it-IT" sz="2500" dirty="0" err="1"/>
              <a:t>overview</a:t>
            </a:r>
            <a:r>
              <a:rPr lang="it-IT" sz="2500" dirty="0"/>
              <a:t> of the </a:t>
            </a:r>
            <a:r>
              <a:rPr lang="it-IT" sz="2500" dirty="0" err="1"/>
              <a:t>geological</a:t>
            </a:r>
            <a:r>
              <a:rPr lang="it-IT" sz="2500" dirty="0"/>
              <a:t> and </a:t>
            </a:r>
            <a:r>
              <a:rPr lang="it-IT" sz="2500" dirty="0" err="1"/>
              <a:t>geomorphological</a:t>
            </a:r>
            <a:r>
              <a:rPr lang="it-IT" sz="2500" dirty="0"/>
              <a:t> </a:t>
            </a:r>
            <a:r>
              <a:rPr lang="it-IT" sz="2500" dirty="0" err="1"/>
              <a:t>features</a:t>
            </a:r>
            <a:r>
              <a:rPr lang="it-IT" sz="2500" dirty="0"/>
              <a:t> of the area and </a:t>
            </a:r>
            <a:r>
              <a:rPr lang="it-IT" sz="2500" dirty="0" err="1"/>
              <a:t>its</a:t>
            </a:r>
            <a:r>
              <a:rPr lang="it-IT" sz="2500" dirty="0"/>
              <a:t> </a:t>
            </a:r>
            <a:r>
              <a:rPr lang="it-IT" sz="2500" dirty="0" err="1"/>
              <a:t>evolution</a:t>
            </a:r>
            <a:r>
              <a:rPr lang="it-IT" sz="2500" dirty="0"/>
              <a:t>, </a:t>
            </a:r>
            <a:r>
              <a:rPr lang="it-IT" sz="2500" dirty="0" err="1"/>
              <a:t>also</a:t>
            </a:r>
            <a:r>
              <a:rPr lang="it-IT" sz="2500" dirty="0"/>
              <a:t> </a:t>
            </a:r>
            <a:r>
              <a:rPr lang="it-IT" sz="2500" dirty="0" err="1"/>
              <a:t>showing</a:t>
            </a:r>
            <a:r>
              <a:rPr lang="it-IT" sz="2500" dirty="0"/>
              <a:t> the </a:t>
            </a:r>
            <a:r>
              <a:rPr lang="it-IT" sz="2500" dirty="0" err="1"/>
              <a:t>students</a:t>
            </a:r>
            <a:r>
              <a:rPr lang="it-IT" sz="2500" dirty="0"/>
              <a:t> the </a:t>
            </a:r>
            <a:r>
              <a:rPr lang="it-IT" sz="2500" dirty="0" err="1"/>
              <a:t>scar</a:t>
            </a:r>
            <a:r>
              <a:rPr lang="it-IT" sz="2500" dirty="0"/>
              <a:t> of a </a:t>
            </a:r>
            <a:r>
              <a:rPr lang="it-IT" sz="2500" dirty="0" err="1"/>
              <a:t>landslide</a:t>
            </a:r>
            <a:r>
              <a:rPr lang="it-IT" sz="2500" dirty="0"/>
              <a:t> </a:t>
            </a:r>
            <a:r>
              <a:rPr lang="it-IT" sz="2500" dirty="0" err="1"/>
              <a:t>that</a:t>
            </a:r>
            <a:r>
              <a:rPr lang="it-IT" sz="2500" dirty="0"/>
              <a:t> </a:t>
            </a:r>
            <a:r>
              <a:rPr lang="it-IT" sz="2500" dirty="0" err="1"/>
              <a:t>had</a:t>
            </a:r>
            <a:r>
              <a:rPr lang="it-IT" sz="2500" dirty="0"/>
              <a:t> </a:t>
            </a:r>
            <a:r>
              <a:rPr lang="it-IT" sz="2500" dirty="0" err="1"/>
              <a:t>recently</a:t>
            </a:r>
            <a:r>
              <a:rPr lang="it-IT" sz="2500" dirty="0"/>
              <a:t> </a:t>
            </a:r>
            <a:r>
              <a:rPr lang="it-IT" sz="2500" dirty="0" err="1"/>
              <a:t>affected</a:t>
            </a:r>
            <a:r>
              <a:rPr lang="it-IT" sz="2500" dirty="0"/>
              <a:t> </a:t>
            </a:r>
            <a:r>
              <a:rPr lang="it-IT" sz="2500" dirty="0" err="1"/>
              <a:t>that</a:t>
            </a:r>
            <a:r>
              <a:rPr lang="it-IT" sz="2500" dirty="0"/>
              <a:t> </a:t>
            </a:r>
            <a:r>
              <a:rPr lang="it-IT" sz="2500" dirty="0" err="1"/>
              <a:t>soil</a:t>
            </a:r>
            <a:r>
              <a:rPr lang="it-IT" sz="2500" dirty="0"/>
              <a:t>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495836"/>
            <a:ext cx="6980350" cy="5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3644" y="1262130"/>
            <a:ext cx="278183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There, we were able to watch the various soil profiles from an existing escarpment. </a:t>
            </a:r>
          </a:p>
          <a:p>
            <a:pPr algn="just"/>
            <a:r>
              <a:rPr lang="en-US" sz="2500" dirty="0"/>
              <a:t>So, we did not have to dig deep to take some soil samples from various layers. </a:t>
            </a:r>
            <a:endParaRPr lang="it-IT" sz="25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 b="12311"/>
          <a:stretch/>
        </p:blipFill>
        <p:spPr>
          <a:xfrm>
            <a:off x="5409127" y="425003"/>
            <a:ext cx="5537915" cy="60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84" y="441101"/>
            <a:ext cx="4481849" cy="59757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0" y="441101"/>
            <a:ext cx="4481849" cy="59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8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84890" y="257577"/>
            <a:ext cx="5615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We used </a:t>
            </a:r>
            <a:r>
              <a:rPr lang="en-US" sz="2500" dirty="0" err="1"/>
              <a:t>Mensell's</a:t>
            </a:r>
            <a:r>
              <a:rPr lang="en-US" sz="2500" dirty="0"/>
              <a:t> table to classify the soil according to its </a:t>
            </a:r>
            <a:r>
              <a:rPr lang="en-US" sz="2500" dirty="0" err="1"/>
              <a:t>colour</a:t>
            </a:r>
            <a:r>
              <a:rPr lang="en-US" sz="2500" dirty="0"/>
              <a:t>. Then the teacher told us various other things about that soil. </a:t>
            </a:r>
            <a:endParaRPr lang="it-IT" sz="25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8" b="11805"/>
          <a:stretch/>
        </p:blipFill>
        <p:spPr>
          <a:xfrm>
            <a:off x="6387921" y="1918952"/>
            <a:ext cx="4417454" cy="44045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b="8031"/>
          <a:stretch/>
        </p:blipFill>
        <p:spPr>
          <a:xfrm>
            <a:off x="410689" y="560231"/>
            <a:ext cx="4998438" cy="57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5" y="386366"/>
            <a:ext cx="4916239" cy="60530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r="21072" b="43441"/>
          <a:stretch/>
        </p:blipFill>
        <p:spPr>
          <a:xfrm>
            <a:off x="6405093" y="386366"/>
            <a:ext cx="5069983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0C968B8-01B3-4CD3-A058-DCB48AC7BA93}"/>
              </a:ext>
            </a:extLst>
          </p:cNvPr>
          <p:cNvSpPr/>
          <p:nvPr/>
        </p:nvSpPr>
        <p:spPr>
          <a:xfrm>
            <a:off x="1805031" y="1417740"/>
            <a:ext cx="858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/>
          </a:p>
        </p:txBody>
      </p:sp>
      <p:sp>
        <p:nvSpPr>
          <p:cNvPr id="3" name="Rettangolo 2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364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118314" y="422410"/>
            <a:ext cx="9955369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The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silt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granules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were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observed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by the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pupils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through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magnifying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glass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which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made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it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possible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to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observe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the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shape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, color and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appearance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in a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better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way, and to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identify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the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minerals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quartz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feldspars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lang="it-IT" sz="25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micas</a:t>
            </a:r>
            <a:r>
              <a:rPr lang="it-IT" sz="25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). </a:t>
            </a:r>
            <a:endParaRPr lang="it-IT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1967636"/>
            <a:ext cx="4521854" cy="42399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63" y="1986492"/>
            <a:ext cx="4293145" cy="42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0" y="309093"/>
            <a:ext cx="5675290" cy="1450805"/>
          </a:xfrm>
        </p:spPr>
        <p:txBody>
          <a:bodyPr>
            <a:noAutofit/>
          </a:bodyPr>
          <a:lstStyle/>
          <a:p>
            <a:pPr algn="just"/>
            <a:r>
              <a:rPr lang="it-IT" sz="2500" dirty="0" err="1">
                <a:solidFill>
                  <a:schemeClr val="tx1"/>
                </a:solidFill>
                <a:latin typeface="+mn-lt"/>
              </a:rPr>
              <a:t>Then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we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took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 some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soil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samples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which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had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 to be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taken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 to the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University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 to be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analyzed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within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 a Science </a:t>
            </a:r>
            <a:r>
              <a:rPr lang="it-IT" sz="2500" dirty="0" err="1">
                <a:solidFill>
                  <a:schemeClr val="tx1"/>
                </a:solidFill>
                <a:latin typeface="+mn-lt"/>
              </a:rPr>
              <a:t>laboratory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,</a:t>
            </a:r>
            <a:r>
              <a:rPr lang="it-IT" sz="2500" dirty="0">
                <a:solidFill>
                  <a:schemeClr val="tx1"/>
                </a:solidFill>
              </a:rPr>
              <a:t> on the </a:t>
            </a:r>
            <a:r>
              <a:rPr lang="it-IT" sz="2500" dirty="0" err="1">
                <a:solidFill>
                  <a:schemeClr val="tx1"/>
                </a:solidFill>
              </a:rPr>
              <a:t>following</a:t>
            </a:r>
            <a:r>
              <a:rPr lang="it-IT" sz="2500" dirty="0">
                <a:solidFill>
                  <a:schemeClr val="tx1"/>
                </a:solidFill>
              </a:rPr>
              <a:t> </a:t>
            </a:r>
            <a:r>
              <a:rPr lang="it-IT" sz="2500" dirty="0" err="1">
                <a:solidFill>
                  <a:schemeClr val="tx1"/>
                </a:solidFill>
              </a:rPr>
              <a:t>days</a:t>
            </a:r>
            <a:r>
              <a:rPr lang="it-IT" sz="2500" dirty="0">
                <a:solidFill>
                  <a:schemeClr val="tx1"/>
                </a:solidFill>
                <a:latin typeface="+mn-lt"/>
              </a:rPr>
              <a:t> 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35" y="553793"/>
            <a:ext cx="4311766" cy="5782614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1798072"/>
            <a:ext cx="4018208" cy="4670738"/>
          </a:xfrm>
        </p:spPr>
      </p:pic>
    </p:spTree>
    <p:extLst>
      <p:ext uri="{BB962C8B-B14F-4D97-AF65-F5344CB8AC3E}">
        <p14:creationId xmlns:p14="http://schemas.microsoft.com/office/powerpoint/2010/main" val="337288883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258</TotalTime>
  <Words>351</Words>
  <Application>Microsoft Office PowerPoint</Application>
  <PresentationFormat>Breedbeeld</PresentationFormat>
  <Paragraphs>17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Corbel</vt:lpstr>
      <vt:lpstr>Verdana</vt:lpstr>
      <vt:lpstr>Base</vt:lpstr>
      <vt:lpstr>Istituto Comprensivo Cosenza III «Via Negroni» Scuole Infanzia, Primaria e Secondaria di Primo Grado Cosenza ERASMUS PLUS KA229 Codice 2018-1-S101-KA229-046994_4 CUP: C89F18000610001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Then, we took some soil samples, which had to be taken to the University to be analyzed, within a Science laboratory, on the following days .</vt:lpstr>
      <vt:lpstr>PowerPoint-presentatie</vt:lpstr>
      <vt:lpstr>After all these interesting activities, we left around 11.30 and got back to school.</vt:lpstr>
      <vt:lpstr>Thank you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soil</dc:title>
  <dc:creator>Fedele</dc:creator>
  <cp:lastModifiedBy>Bogaard, N.W.M.</cp:lastModifiedBy>
  <cp:revision>38</cp:revision>
  <dcterms:created xsi:type="dcterms:W3CDTF">2019-03-08T13:55:29Z</dcterms:created>
  <dcterms:modified xsi:type="dcterms:W3CDTF">2020-12-02T09:35:32Z</dcterms:modified>
</cp:coreProperties>
</file>