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3"/>
  </p:notesMasterIdLst>
  <p:sldIdLst>
    <p:sldId id="269" r:id="rId2"/>
    <p:sldId id="257" r:id="rId3"/>
    <p:sldId id="263" r:id="rId4"/>
    <p:sldId id="258" r:id="rId5"/>
    <p:sldId id="264" r:id="rId6"/>
    <p:sldId id="259" r:id="rId7"/>
    <p:sldId id="265" r:id="rId8"/>
    <p:sldId id="271" r:id="rId9"/>
    <p:sldId id="266" r:id="rId10"/>
    <p:sldId id="261" r:id="rId11"/>
    <p:sldId id="267" r:id="rId12"/>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49" autoAdjust="0"/>
    <p:restoredTop sz="94075" autoAdjust="0"/>
  </p:normalViewPr>
  <p:slideViewPr>
    <p:cSldViewPr>
      <p:cViewPr varScale="1">
        <p:scale>
          <a:sx n="81" d="100"/>
          <a:sy n="81" d="100"/>
        </p:scale>
        <p:origin x="1267"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E2A328F-E044-4EFB-8BDA-ECC67F050551}" type="datetimeFigureOut">
              <a:rPr lang="it-IT" smtClean="0"/>
              <a:t>02/12/2020</a:t>
            </a:fld>
            <a:endParaRPr lang="it-IT"/>
          </a:p>
        </p:txBody>
      </p:sp>
      <p:sp>
        <p:nvSpPr>
          <p:cNvPr id="4" name="Segnaposto immagine diapositiva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589034D-59CA-47E2-AE58-8D855DE05A80}" type="slidenum">
              <a:rPr lang="it-IT" smtClean="0"/>
              <a:t>‹nr.›</a:t>
            </a:fld>
            <a:endParaRPr lang="it-IT"/>
          </a:p>
        </p:txBody>
      </p:sp>
    </p:spTree>
    <p:extLst>
      <p:ext uri="{BB962C8B-B14F-4D97-AF65-F5344CB8AC3E}">
        <p14:creationId xmlns:p14="http://schemas.microsoft.com/office/powerpoint/2010/main" val="652165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589034D-59CA-47E2-AE58-8D855DE05A80}" type="slidenum">
              <a:rPr lang="it-IT" smtClean="0"/>
              <a:t>6</a:t>
            </a:fld>
            <a:endParaRPr lang="it-IT"/>
          </a:p>
        </p:txBody>
      </p:sp>
    </p:spTree>
    <p:extLst>
      <p:ext uri="{BB962C8B-B14F-4D97-AF65-F5344CB8AC3E}">
        <p14:creationId xmlns:p14="http://schemas.microsoft.com/office/powerpoint/2010/main" val="459643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779E1B25-0E33-42A9-8D84-7B340227D756}" type="datetimeFigureOut">
              <a:rPr lang="it-IT" smtClean="0"/>
              <a:t>02/12/2020</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726BD9BC-BA3A-47EE-AAD6-535F3FBF8D2A}" type="slidenum">
              <a:rPr lang="it-IT" smtClean="0"/>
              <a:t>‹nr.›</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779E1B25-0E33-42A9-8D84-7B340227D756}" type="datetimeFigureOut">
              <a:rPr lang="it-IT" smtClean="0"/>
              <a:t>02/12/2020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6BD9BC-BA3A-47EE-AAD6-535F3FBF8D2A}" type="slidenum">
              <a:rPr lang="it-IT" smtClean="0"/>
              <a:t>‹nr.›</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779E1B25-0E33-42A9-8D84-7B340227D756}" type="datetimeFigureOut">
              <a:rPr lang="it-IT" smtClean="0"/>
              <a:t>02/12/2020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6BD9BC-BA3A-47EE-AAD6-535F3FBF8D2A}" type="slidenum">
              <a:rPr lang="it-IT" smtClean="0"/>
              <a:t>‹nr.›</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4"/>
          </p:nvPr>
        </p:nvSpPr>
        <p:spPr/>
        <p:txBody>
          <a:bodyPr rtlCol="0"/>
          <a:lstStyle/>
          <a:p>
            <a:fld id="{779E1B25-0E33-42A9-8D84-7B340227D756}" type="datetimeFigureOut">
              <a:rPr lang="it-IT" smtClean="0"/>
              <a:t>02/12/2020</a:t>
            </a:fld>
            <a:endParaRPr lang="it-IT"/>
          </a:p>
        </p:txBody>
      </p:sp>
      <p:sp>
        <p:nvSpPr>
          <p:cNvPr id="9" name="Segnaposto numero diapositiva 8"/>
          <p:cNvSpPr>
            <a:spLocks noGrp="1"/>
          </p:cNvSpPr>
          <p:nvPr>
            <p:ph type="sldNum" sz="quarter" idx="15"/>
          </p:nvPr>
        </p:nvSpPr>
        <p:spPr/>
        <p:txBody>
          <a:bodyPr rtlCol="0"/>
          <a:lstStyle/>
          <a:p>
            <a:fld id="{726BD9BC-BA3A-47EE-AAD6-535F3FBF8D2A}" type="slidenum">
              <a:rPr lang="it-IT" smtClean="0"/>
              <a:t>‹nr.›</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779E1B25-0E33-42A9-8D84-7B340227D756}" type="datetimeFigureOut">
              <a:rPr lang="it-IT" smtClean="0"/>
              <a:t>02/12/2020</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726BD9BC-BA3A-47EE-AAD6-535F3FBF8D2A}" type="slidenum">
              <a:rPr lang="it-IT" smtClean="0"/>
              <a:t>‹nr.›</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5" name="Segnaposto data 4"/>
          <p:cNvSpPr>
            <a:spLocks noGrp="1"/>
          </p:cNvSpPr>
          <p:nvPr>
            <p:ph type="dt" sz="half" idx="10"/>
          </p:nvPr>
        </p:nvSpPr>
        <p:spPr/>
        <p:txBody>
          <a:bodyPr/>
          <a:lstStyle/>
          <a:p>
            <a:fld id="{779E1B25-0E33-42A9-8D84-7B340227D756}" type="datetimeFigureOut">
              <a:rPr lang="it-IT" smtClean="0"/>
              <a:t>02/12/2020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6BD9BC-BA3A-47EE-AAD6-535F3FBF8D2A}" type="slidenum">
              <a:rPr lang="it-IT" smtClean="0"/>
              <a:t>‹nr.›</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a:t>Fare clic per modificare lo stile del titolo</a:t>
            </a:r>
            <a:endParaRPr kumimoji="0" lang="en-US"/>
          </a:p>
        </p:txBody>
      </p:sp>
      <p:sp>
        <p:nvSpPr>
          <p:cNvPr id="7" name="Segnaposto data 6"/>
          <p:cNvSpPr>
            <a:spLocks noGrp="1"/>
          </p:cNvSpPr>
          <p:nvPr>
            <p:ph type="dt" sz="half" idx="10"/>
          </p:nvPr>
        </p:nvSpPr>
        <p:spPr/>
        <p:txBody>
          <a:bodyPr/>
          <a:lstStyle/>
          <a:p>
            <a:fld id="{779E1B25-0E33-42A9-8D84-7B340227D756}" type="datetimeFigureOut">
              <a:rPr lang="it-IT" smtClean="0"/>
              <a:t>02/12/2020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26BD9BC-BA3A-47EE-AAD6-535F3FBF8D2A}" type="slidenum">
              <a:rPr lang="it-IT" smtClean="0"/>
              <a:t>‹nr.›</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6" name="Segnaposto data 5"/>
          <p:cNvSpPr>
            <a:spLocks noGrp="1"/>
          </p:cNvSpPr>
          <p:nvPr>
            <p:ph type="dt" sz="half" idx="10"/>
          </p:nvPr>
        </p:nvSpPr>
        <p:spPr/>
        <p:txBody>
          <a:bodyPr rtlCol="0"/>
          <a:lstStyle/>
          <a:p>
            <a:fld id="{779E1B25-0E33-42A9-8D84-7B340227D756}" type="datetimeFigureOut">
              <a:rPr lang="it-IT" smtClean="0"/>
              <a:t>02/12/2020</a:t>
            </a:fld>
            <a:endParaRPr lang="it-IT"/>
          </a:p>
        </p:txBody>
      </p:sp>
      <p:sp>
        <p:nvSpPr>
          <p:cNvPr id="7" name="Segnaposto numero diapositiva 6"/>
          <p:cNvSpPr>
            <a:spLocks noGrp="1"/>
          </p:cNvSpPr>
          <p:nvPr>
            <p:ph type="sldNum" sz="quarter" idx="11"/>
          </p:nvPr>
        </p:nvSpPr>
        <p:spPr/>
        <p:txBody>
          <a:bodyPr rtlCol="0"/>
          <a:lstStyle/>
          <a:p>
            <a:fld id="{726BD9BC-BA3A-47EE-AAD6-535F3FBF8D2A}" type="slidenum">
              <a:rPr lang="it-IT" smtClean="0"/>
              <a:t>‹nr.›</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79E1B25-0E33-42A9-8D84-7B340227D756}" type="datetimeFigureOut">
              <a:rPr lang="it-IT" smtClean="0"/>
              <a:t>02/12/2020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6BD9BC-BA3A-47EE-AAD6-535F3FBF8D2A}" type="slidenum">
              <a:rPr lang="it-IT" smtClean="0"/>
              <a:t>‹nr.›</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1" name="Segnaposto data 20"/>
          <p:cNvSpPr>
            <a:spLocks noGrp="1"/>
          </p:cNvSpPr>
          <p:nvPr>
            <p:ph type="dt" sz="half" idx="14"/>
          </p:nvPr>
        </p:nvSpPr>
        <p:spPr/>
        <p:txBody>
          <a:bodyPr rtlCol="0"/>
          <a:lstStyle/>
          <a:p>
            <a:fld id="{779E1B25-0E33-42A9-8D84-7B340227D756}" type="datetimeFigureOut">
              <a:rPr lang="it-IT" smtClean="0"/>
              <a:t>02/12/2020</a:t>
            </a:fld>
            <a:endParaRPr lang="it-IT"/>
          </a:p>
        </p:txBody>
      </p:sp>
      <p:sp>
        <p:nvSpPr>
          <p:cNvPr id="22" name="Segnaposto numero diapositiva 21"/>
          <p:cNvSpPr>
            <a:spLocks noGrp="1"/>
          </p:cNvSpPr>
          <p:nvPr>
            <p:ph type="sldNum" sz="quarter" idx="15"/>
          </p:nvPr>
        </p:nvSpPr>
        <p:spPr/>
        <p:txBody>
          <a:bodyPr rtlCol="0"/>
          <a:lstStyle/>
          <a:p>
            <a:fld id="{726BD9BC-BA3A-47EE-AAD6-535F3FBF8D2A}" type="slidenum">
              <a:rPr lang="it-IT" smtClean="0"/>
              <a:t>‹nr.›</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779E1B25-0E33-42A9-8D84-7B340227D756}" type="datetimeFigureOut">
              <a:rPr lang="it-IT" smtClean="0"/>
              <a:t>02/12/2020</a:t>
            </a:fld>
            <a:endParaRPr lang="it-IT"/>
          </a:p>
        </p:txBody>
      </p:sp>
      <p:sp>
        <p:nvSpPr>
          <p:cNvPr id="18" name="Segnaposto numero diapositiva 17"/>
          <p:cNvSpPr>
            <a:spLocks noGrp="1"/>
          </p:cNvSpPr>
          <p:nvPr>
            <p:ph type="sldNum" sz="quarter" idx="11"/>
          </p:nvPr>
        </p:nvSpPr>
        <p:spPr/>
        <p:txBody>
          <a:bodyPr rtlCol="0"/>
          <a:lstStyle/>
          <a:p>
            <a:fld id="{726BD9BC-BA3A-47EE-AAD6-535F3FBF8D2A}" type="slidenum">
              <a:rPr lang="it-IT" smtClean="0"/>
              <a:t>‹nr.›</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79E1B25-0E33-42A9-8D84-7B340227D756}" type="datetimeFigureOut">
              <a:rPr lang="it-IT" smtClean="0"/>
              <a:t>02/12/2020</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6BD9BC-BA3A-47EE-AAD6-535F3FBF8D2A}" type="slidenum">
              <a:rPr lang="it-IT" smtClean="0"/>
              <a:t>‹nr.›</a:t>
            </a:fld>
            <a:endParaRPr lang="it-IT"/>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341545"/>
            <a:ext cx="6813376" cy="1931360"/>
          </a:xfrm>
        </p:spPr>
        <p:txBody>
          <a:bodyPr>
            <a:normAutofit/>
          </a:bodyPr>
          <a:lstStyle/>
          <a:p>
            <a:pPr algn="ctr"/>
            <a:r>
              <a:rPr lang="it-IT" sz="1200" dirty="0">
                <a:latin typeface="Comic Sans MS" panose="030F0702030302020204" pitchFamily="66" charset="0"/>
              </a:rPr>
              <a:t>Istituto Comprensivo Cosenza III «Via Negroni»</a:t>
            </a:r>
            <a:br>
              <a:rPr lang="it-IT" sz="1050" dirty="0">
                <a:latin typeface="Comic Sans MS" panose="030F0702030302020204" pitchFamily="66" charset="0"/>
              </a:rPr>
            </a:br>
            <a:r>
              <a:rPr lang="it-IT" sz="1050" dirty="0">
                <a:latin typeface="Comic Sans MS" panose="030F0702030302020204" pitchFamily="66" charset="0"/>
              </a:rPr>
              <a:t>Scuole Infanzia, Primaria e Secondaria di Primo Grado</a:t>
            </a:r>
            <a:br>
              <a:rPr lang="it-IT" sz="1050" dirty="0">
                <a:latin typeface="Comic Sans MS" panose="030F0702030302020204" pitchFamily="66" charset="0"/>
              </a:rPr>
            </a:br>
            <a:r>
              <a:rPr lang="it-IT" sz="1200" dirty="0">
                <a:latin typeface="Comic Sans MS" panose="030F0702030302020204" pitchFamily="66" charset="0"/>
              </a:rPr>
              <a:t>Cosenza</a:t>
            </a:r>
            <a:br>
              <a:rPr lang="it-IT" sz="1200" dirty="0">
                <a:latin typeface="Comic Sans MS" panose="030F0702030302020204" pitchFamily="66" charset="0"/>
              </a:rPr>
            </a:br>
            <a:r>
              <a:rPr lang="it-IT" sz="1200" i="1" dirty="0">
                <a:latin typeface="Comic Sans MS" panose="030F0702030302020204" pitchFamily="66" charset="0"/>
              </a:rPr>
              <a:t>CUP: C89F18000610001</a:t>
            </a:r>
            <a:br>
              <a:rPr lang="it-IT" sz="1200" dirty="0">
                <a:latin typeface="Comic Sans MS" panose="030F0702030302020204" pitchFamily="66" charset="0"/>
              </a:rPr>
            </a:br>
            <a:r>
              <a:rPr lang="it-IT" sz="1200" dirty="0">
                <a:latin typeface="Comic Sans MS" panose="030F0702030302020204" pitchFamily="66" charset="0"/>
              </a:rPr>
              <a:t>ERASMUS PLUS KA229</a:t>
            </a:r>
            <a:br>
              <a:rPr lang="it-IT" sz="1200" dirty="0">
                <a:latin typeface="Comic Sans MS" panose="030F0702030302020204" pitchFamily="66" charset="0"/>
              </a:rPr>
            </a:br>
            <a:r>
              <a:rPr lang="it-IT" sz="1200" dirty="0">
                <a:latin typeface="Comic Sans MS" panose="030F0702030302020204" pitchFamily="66" charset="0"/>
              </a:rPr>
              <a:t>Codice 2018-1-S101-KA229-046994_4</a:t>
            </a:r>
            <a:endParaRPr lang="it-IT" sz="1200" i="1" dirty="0">
              <a:latin typeface="Comic Sans MS" panose="030F0702030302020204" pitchFamily="66" charset="0"/>
            </a:endParaRPr>
          </a:p>
        </p:txBody>
      </p:sp>
      <p:sp>
        <p:nvSpPr>
          <p:cNvPr id="3" name="Sottotitolo 2"/>
          <p:cNvSpPr>
            <a:spLocks noGrp="1"/>
          </p:cNvSpPr>
          <p:nvPr>
            <p:ph type="subTitle" idx="1"/>
          </p:nvPr>
        </p:nvSpPr>
        <p:spPr>
          <a:xfrm>
            <a:off x="2195736" y="3768911"/>
            <a:ext cx="6262464" cy="2972458"/>
          </a:xfrm>
        </p:spPr>
        <p:txBody>
          <a:bodyPr>
            <a:noAutofit/>
          </a:bodyPr>
          <a:lstStyle/>
          <a:p>
            <a:pPr algn="ctr"/>
            <a:r>
              <a:rPr lang="it-IT" sz="3600" dirty="0">
                <a:solidFill>
                  <a:srgbClr val="92D050"/>
                </a:solidFill>
                <a:latin typeface="Century Schoolbook" panose="02040604050505020304" pitchFamily="18" charset="0"/>
              </a:rPr>
              <a:t>Workshop </a:t>
            </a:r>
            <a:r>
              <a:rPr lang="it-IT" sz="3600" dirty="0" err="1">
                <a:solidFill>
                  <a:srgbClr val="92D050"/>
                </a:solidFill>
                <a:latin typeface="Century Schoolbook" panose="02040604050505020304" pitchFamily="18" charset="0"/>
              </a:rPr>
              <a:t>at</a:t>
            </a:r>
            <a:r>
              <a:rPr lang="it-IT" sz="3600" dirty="0">
                <a:solidFill>
                  <a:srgbClr val="92D050"/>
                </a:solidFill>
                <a:latin typeface="Century Schoolbook" panose="02040604050505020304" pitchFamily="18" charset="0"/>
              </a:rPr>
              <a:t> UNICAL</a:t>
            </a:r>
            <a:r>
              <a:rPr lang="it-IT"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March 1</a:t>
            </a:r>
            <a:r>
              <a:rPr lang="it-IT" sz="2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st</a:t>
            </a:r>
            <a:r>
              <a:rPr lang="it-IT"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2019</a:t>
            </a:r>
          </a:p>
          <a:p>
            <a:pPr algn="ctr"/>
            <a:endParaRPr lang="it-IT"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r"/>
            <a:endParaRPr lang="en-US" sz="2000"/>
          </a:p>
          <a:p>
            <a:pPr algn="r"/>
            <a:r>
              <a:rPr lang="en-US" sz="2000"/>
              <a:t>Giada </a:t>
            </a:r>
            <a:r>
              <a:rPr lang="en-US" sz="2000" dirty="0" err="1"/>
              <a:t>Filice</a:t>
            </a:r>
            <a:endParaRPr lang="en-US" sz="2000" dirty="0"/>
          </a:p>
          <a:p>
            <a:pPr algn="r"/>
            <a:r>
              <a:rPr lang="en-US" sz="2000" dirty="0"/>
              <a:t> Marianna </a:t>
            </a:r>
            <a:r>
              <a:rPr lang="en-US" sz="2000" dirty="0" err="1"/>
              <a:t>Porcarelli</a:t>
            </a:r>
            <a:endParaRPr lang="it-IT" sz="2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endParaRPr lang="it-IT" sz="2000" dirty="0">
              <a:solidFill>
                <a:srgbClr val="92D050"/>
              </a:solidFill>
              <a:latin typeface="Century Schoolbook" panose="02040604050505020304" pitchFamily="18" charset="0"/>
            </a:endParaRPr>
          </a:p>
          <a:p>
            <a:pPr algn="ctr"/>
            <a:endParaRPr lang="it-IT" sz="3600" dirty="0">
              <a:solidFill>
                <a:srgbClr val="92D050"/>
              </a:solidFill>
              <a:latin typeface="Century Schoolbook" panose="02040604050505020304" pitchFamily="18" charset="0"/>
            </a:endParaRPr>
          </a:p>
        </p:txBody>
      </p:sp>
      <p:pic>
        <p:nvPicPr>
          <p:cNvPr id="4" name="Immagine 3" descr="europa_bandiera"/>
          <p:cNvPicPr/>
          <p:nvPr/>
        </p:nvPicPr>
        <p:blipFill>
          <a:blip r:embed="rId2" cstate="print"/>
          <a:srcRect/>
          <a:stretch>
            <a:fillRect/>
          </a:stretch>
        </p:blipFill>
        <p:spPr bwMode="auto">
          <a:xfrm>
            <a:off x="1331176" y="1478995"/>
            <a:ext cx="667703" cy="440055"/>
          </a:xfrm>
          <a:prstGeom prst="rect">
            <a:avLst/>
          </a:prstGeom>
          <a:noFill/>
          <a:ln w="9525">
            <a:noFill/>
            <a:miter lim="800000"/>
            <a:headEnd/>
            <a:tailEnd/>
          </a:ln>
        </p:spPr>
      </p:pic>
      <p:pic>
        <p:nvPicPr>
          <p:cNvPr id="2050" name="Picture 2" descr="http://t0.gstatic.com/images?q=tbn:ANd9GcSIaCqvkUzT8lQXaUcJBPsn6k5hEG4fNJit-BKJw_naxrufHFz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0273" y="1625204"/>
            <a:ext cx="330994" cy="3929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it-IT" sz="1350"/>
          </a:p>
        </p:txBody>
      </p:sp>
      <p:sp>
        <p:nvSpPr>
          <p:cNvPr id="6" name="Rectangle 4"/>
          <p:cNvSpPr>
            <a:spLocks noChangeArrowheads="1"/>
          </p:cNvSpPr>
          <p:nvPr/>
        </p:nvSpPr>
        <p:spPr bwMode="auto">
          <a:xfrm>
            <a:off x="1331176" y="1491274"/>
            <a:ext cx="189699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1pPr>
            <a:lvl2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2pPr>
            <a:lvl3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3pPr>
            <a:lvl4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4pPr>
            <a:lvl5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5pPr>
            <a:lvl6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6pPr>
            <a:lvl7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7pPr>
            <a:lvl8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8pPr>
            <a:lvl9pPr eaLnBrk="0" fontAlgn="base" hangingPunct="0">
              <a:spcBef>
                <a:spcPct val="0"/>
              </a:spcBef>
              <a:spcAft>
                <a:spcPct val="0"/>
              </a:spcAft>
              <a:tabLst>
                <a:tab pos="3060700" algn="ctr"/>
                <a:tab pos="6119813" algn="r"/>
              </a:tabLst>
              <a:defRPr>
                <a:solidFill>
                  <a:schemeClr val="tx1"/>
                </a:solidFill>
                <a:latin typeface="Arial" panose="020B0604020202020204" pitchFamily="34" charset="0"/>
              </a:defRPr>
            </a:lvl9pPr>
          </a:lstStyle>
          <a:p>
            <a:pPr defTabSz="685800">
              <a:tabLst>
                <a:tab pos="2295525" algn="ctr"/>
                <a:tab pos="4589860" algn="r"/>
              </a:tabLst>
            </a:pPr>
            <a:r>
              <a:rPr lang="en-US" sz="750" dirty="0">
                <a:ea typeface="Times New Roman" panose="02020603050405020304" pitchFamily="18" charset="0"/>
              </a:rPr>
              <a:t>                          C</a:t>
            </a:r>
            <a:r>
              <a:rPr lang="en-US" sz="750" dirty="0">
                <a:latin typeface="Verdana" panose="020B0604030504040204" pitchFamily="34" charset="0"/>
                <a:ea typeface="Times New Roman" panose="02020603050405020304" pitchFamily="18" charset="0"/>
                <a:cs typeface="Arial" panose="020B0604020202020204" pitchFamily="34" charset="0"/>
              </a:rPr>
              <a:t>o-funded by the</a:t>
            </a:r>
            <a:endParaRPr lang="it-IT" sz="825" dirty="0"/>
          </a:p>
          <a:p>
            <a:pPr defTabSz="685800">
              <a:tabLst>
                <a:tab pos="2295525" algn="ctr"/>
                <a:tab pos="4589860" algn="r"/>
              </a:tabLst>
            </a:pPr>
            <a:r>
              <a:rPr lang="en-US" sz="750" dirty="0">
                <a:latin typeface="Verdana" panose="020B0604030504040204" pitchFamily="34" charset="0"/>
                <a:ea typeface="Times New Roman" panose="02020603050405020304" pitchFamily="18" charset="0"/>
                <a:cs typeface="Arial" panose="020B0604020202020204" pitchFamily="34" charset="0"/>
              </a:rPr>
              <a:t>                    Erasmus+ </a:t>
            </a:r>
            <a:r>
              <a:rPr lang="en-US" sz="750" dirty="0" err="1">
                <a:latin typeface="Verdana" panose="020B0604030504040204" pitchFamily="34" charset="0"/>
                <a:ea typeface="Times New Roman" panose="02020603050405020304" pitchFamily="18" charset="0"/>
                <a:cs typeface="Arial" panose="020B0604020202020204" pitchFamily="34" charset="0"/>
              </a:rPr>
              <a:t>Programme</a:t>
            </a:r>
            <a:endParaRPr lang="it-IT" sz="825" dirty="0"/>
          </a:p>
          <a:p>
            <a:pPr defTabSz="685800">
              <a:tabLst>
                <a:tab pos="2295525" algn="ctr"/>
                <a:tab pos="4589860" algn="r"/>
              </a:tabLst>
            </a:pPr>
            <a:r>
              <a:rPr lang="en-US" sz="750" dirty="0">
                <a:latin typeface="Verdana" panose="020B0604030504040204" pitchFamily="34" charset="0"/>
                <a:ea typeface="Times New Roman" panose="02020603050405020304" pitchFamily="18" charset="0"/>
                <a:cs typeface="Arial" panose="020B0604020202020204" pitchFamily="34" charset="0"/>
              </a:rPr>
              <a:t>                    </a:t>
            </a:r>
            <a:r>
              <a:rPr lang="it-IT" sz="750" dirty="0">
                <a:latin typeface="Verdana" panose="020B0604030504040204" pitchFamily="34" charset="0"/>
                <a:ea typeface="Times New Roman" panose="02020603050405020304" pitchFamily="18" charset="0"/>
                <a:cs typeface="Arial" panose="020B0604020202020204" pitchFamily="34" charset="0"/>
              </a:rPr>
              <a:t>of the </a:t>
            </a:r>
            <a:r>
              <a:rPr lang="it-IT" sz="750" dirty="0" err="1">
                <a:latin typeface="Verdana" panose="020B0604030504040204" pitchFamily="34" charset="0"/>
                <a:ea typeface="Times New Roman" panose="02020603050405020304" pitchFamily="18" charset="0"/>
                <a:cs typeface="Arial" panose="020B0604020202020204" pitchFamily="34" charset="0"/>
              </a:rPr>
              <a:t>European</a:t>
            </a:r>
            <a:r>
              <a:rPr lang="it-IT" sz="750" dirty="0">
                <a:latin typeface="Verdana" panose="020B0604030504040204" pitchFamily="34" charset="0"/>
                <a:ea typeface="Times New Roman" panose="02020603050405020304" pitchFamily="18" charset="0"/>
                <a:cs typeface="Arial" panose="020B0604020202020204" pitchFamily="34" charset="0"/>
              </a:rPr>
              <a:t> Union</a:t>
            </a:r>
            <a:endParaRPr lang="it-IT" sz="1350" dirty="0"/>
          </a:p>
        </p:txBody>
      </p:sp>
      <p:pic>
        <p:nvPicPr>
          <p:cNvPr id="9" name="Immagine 8" descr="C:\Users\Liberata\Downloads\LATS logo colour title (2).png"/>
          <p:cNvPicPr/>
          <p:nvPr/>
        </p:nvPicPr>
        <p:blipFill>
          <a:blip r:embed="rId4" cstate="print"/>
          <a:srcRect/>
          <a:stretch>
            <a:fillRect/>
          </a:stretch>
        </p:blipFill>
        <p:spPr bwMode="auto">
          <a:xfrm>
            <a:off x="1276586" y="2405644"/>
            <a:ext cx="1272135" cy="864394"/>
          </a:xfrm>
          <a:prstGeom prst="rect">
            <a:avLst/>
          </a:prstGeom>
          <a:noFill/>
        </p:spPr>
      </p:pic>
      <p:pic>
        <p:nvPicPr>
          <p:cNvPr id="10" name="Immagine 9"/>
          <p:cNvPicPr/>
          <p:nvPr/>
        </p:nvPicPr>
        <p:blipFill>
          <a:blip r:embed="rId5" cstate="print"/>
          <a:srcRect/>
          <a:stretch>
            <a:fillRect/>
          </a:stretch>
        </p:blipFill>
        <p:spPr bwMode="auto">
          <a:xfrm>
            <a:off x="4247375" y="1341545"/>
            <a:ext cx="457200" cy="507206"/>
          </a:xfrm>
          <a:prstGeom prst="rect">
            <a:avLst/>
          </a:prstGeom>
          <a:noFill/>
          <a:ln w="1">
            <a:miter lim="800000"/>
            <a:headEnd/>
            <a:tailEnd/>
          </a:ln>
        </p:spPr>
      </p:pic>
      <p:pic>
        <p:nvPicPr>
          <p:cNvPr id="11" name="Immagine 10" descr="stemma"/>
          <p:cNvPicPr/>
          <p:nvPr/>
        </p:nvPicPr>
        <p:blipFill>
          <a:blip r:embed="rId6" cstate="print"/>
          <a:srcRect/>
          <a:stretch>
            <a:fillRect/>
          </a:stretch>
        </p:blipFill>
        <p:spPr bwMode="auto">
          <a:xfrm>
            <a:off x="6910096" y="2563520"/>
            <a:ext cx="557689" cy="548640"/>
          </a:xfrm>
          <a:prstGeom prst="rect">
            <a:avLst/>
          </a:prstGeom>
          <a:noFill/>
          <a:ln w="9525">
            <a:noFill/>
            <a:miter lim="800000"/>
            <a:headEnd/>
            <a:tailEnd/>
          </a:ln>
        </p:spPr>
      </p:pic>
      <p:sp>
        <p:nvSpPr>
          <p:cNvPr id="8" name="Rettangolo 7"/>
          <p:cNvSpPr/>
          <p:nvPr/>
        </p:nvSpPr>
        <p:spPr>
          <a:xfrm>
            <a:off x="1835696" y="3244334"/>
            <a:ext cx="3507085" cy="369332"/>
          </a:xfrm>
          <a:prstGeom prst="rect">
            <a:avLst/>
          </a:prstGeom>
        </p:spPr>
        <p:txBody>
          <a:bodyPr wrap="square">
            <a:spAutoFit/>
          </a:bodyPr>
          <a:lstStyle/>
          <a:p>
            <a:pPr lvl="0" algn="ctr"/>
            <a:endParaRPr lang="it-IT"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2120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2175855"/>
            <a:ext cx="7467600" cy="2506290"/>
          </a:xfrm>
        </p:spPr>
        <p:txBody>
          <a:bodyPr>
            <a:noAutofit/>
          </a:bodyPr>
          <a:lstStyle/>
          <a:p>
            <a:pPr algn="just"/>
            <a:r>
              <a:rPr lang="en-US" sz="3600" dirty="0"/>
              <a:t>at the end of the experiments we noticed that the soil rich in humus is more porous and acid than that poor in humus.</a:t>
            </a:r>
            <a:endParaRPr lang="it-IT" sz="3600" dirty="0"/>
          </a:p>
        </p:txBody>
      </p:sp>
    </p:spTree>
    <p:extLst>
      <p:ext uri="{BB962C8B-B14F-4D97-AF65-F5344CB8AC3E}">
        <p14:creationId xmlns:p14="http://schemas.microsoft.com/office/powerpoint/2010/main" val="21355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967335"/>
            <a:ext cx="9144000"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9600" b="1" cap="all" spc="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a:t>
            </a:r>
            <a:r>
              <a:rPr lang="it-IT"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END</a:t>
            </a:r>
          </a:p>
        </p:txBody>
      </p:sp>
    </p:spTree>
    <p:extLst>
      <p:ext uri="{BB962C8B-B14F-4D97-AF65-F5344CB8AC3E}">
        <p14:creationId xmlns:p14="http://schemas.microsoft.com/office/powerpoint/2010/main" val="357746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
          </p:nvPr>
        </p:nvSpPr>
        <p:spPr>
          <a:xfrm>
            <a:off x="457200" y="620688"/>
            <a:ext cx="8003232" cy="5386603"/>
          </a:xfrm>
        </p:spPr>
        <p:txBody>
          <a:bodyPr>
            <a:normAutofit/>
          </a:bodyPr>
          <a:lstStyle/>
          <a:p>
            <a:endParaRPr lang="en-US" sz="3200" dirty="0"/>
          </a:p>
          <a:p>
            <a:pPr marL="109728" indent="0" algn="just">
              <a:buNone/>
            </a:pPr>
            <a:r>
              <a:rPr lang="en-US" sz="3600" dirty="0"/>
              <a:t>On Friday, </a:t>
            </a:r>
            <a:r>
              <a:rPr lang="en-US" sz="3600" dirty="0">
                <a:solidFill>
                  <a:srgbClr val="FF0000"/>
                </a:solidFill>
              </a:rPr>
              <a:t>1</a:t>
            </a:r>
            <a:r>
              <a:rPr lang="en-US" sz="3600" baseline="30000" dirty="0">
                <a:solidFill>
                  <a:srgbClr val="FF0000"/>
                </a:solidFill>
              </a:rPr>
              <a:t>st</a:t>
            </a:r>
            <a:r>
              <a:rPr lang="en-US" sz="3600" dirty="0">
                <a:solidFill>
                  <a:srgbClr val="FF0000"/>
                </a:solidFill>
              </a:rPr>
              <a:t> March 2019 </a:t>
            </a:r>
            <a:r>
              <a:rPr lang="en-US" sz="3600" dirty="0"/>
              <a:t>we went to the University of Calabria (UNICAL), together with two teachers of our school. </a:t>
            </a:r>
          </a:p>
          <a:p>
            <a:pPr marL="109728" indent="0" algn="just">
              <a:buNone/>
            </a:pPr>
            <a:r>
              <a:rPr lang="en-US" sz="3600" dirty="0"/>
              <a:t>We visited various laboratories and observed how some very precise devices work. Among the equipment we noticed an electron microscope.</a:t>
            </a:r>
          </a:p>
          <a:p>
            <a:pPr marL="109728" indent="0" algn="just">
              <a:buNone/>
            </a:pPr>
            <a:endParaRPr lang="en-US" sz="3600" dirty="0"/>
          </a:p>
          <a:p>
            <a:pPr marL="109728" indent="0" algn="just">
              <a:buNone/>
            </a:pPr>
            <a:endParaRPr lang="en-US" sz="3600" dirty="0"/>
          </a:p>
          <a:p>
            <a:pPr marL="109728" indent="0" algn="just">
              <a:buNone/>
            </a:pPr>
            <a:endParaRPr lang="en-US" sz="2800" dirty="0"/>
          </a:p>
        </p:txBody>
      </p:sp>
    </p:spTree>
    <p:extLst>
      <p:ext uri="{BB962C8B-B14F-4D97-AF65-F5344CB8AC3E}">
        <p14:creationId xmlns:p14="http://schemas.microsoft.com/office/powerpoint/2010/main" val="146530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764703"/>
            <a:ext cx="3658217" cy="518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764702"/>
            <a:ext cx="4373154" cy="518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469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circle(in)">
                                      <p:cBhvr>
                                        <p:cTn id="12"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467544" y="260648"/>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it-IT" dirty="0"/>
          </a:p>
        </p:txBody>
      </p:sp>
      <p:sp>
        <p:nvSpPr>
          <p:cNvPr id="6" name="Rettangolo 5"/>
          <p:cNvSpPr/>
          <p:nvPr/>
        </p:nvSpPr>
        <p:spPr>
          <a:xfrm>
            <a:off x="564814" y="1656577"/>
            <a:ext cx="7632848" cy="2862322"/>
          </a:xfrm>
          <a:prstGeom prst="rect">
            <a:avLst/>
          </a:prstGeom>
        </p:spPr>
        <p:txBody>
          <a:bodyPr wrap="square">
            <a:spAutoFit/>
          </a:bodyPr>
          <a:lstStyle/>
          <a:p>
            <a:pPr algn="just"/>
            <a:r>
              <a:rPr lang="en-US" sz="3600" dirty="0"/>
              <a:t>It was interesting to look at a computer screen, which showed us some water filtered by a very small filter. There were a lot of living and not living particles in it. </a:t>
            </a:r>
            <a:endParaRPr lang="it-IT" sz="3600" dirty="0"/>
          </a:p>
        </p:txBody>
      </p:sp>
    </p:spTree>
    <p:extLst>
      <p:ext uri="{BB962C8B-B14F-4D97-AF65-F5344CB8AC3E}">
        <p14:creationId xmlns:p14="http://schemas.microsoft.com/office/powerpoint/2010/main" val="187676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924944"/>
            <a:ext cx="6992505" cy="365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188640"/>
            <a:ext cx="5256584" cy="253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46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ipe(down)">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11560" y="908720"/>
            <a:ext cx="6912768" cy="4524315"/>
          </a:xfrm>
          <a:prstGeom prst="rect">
            <a:avLst/>
          </a:prstGeom>
        </p:spPr>
        <p:txBody>
          <a:bodyPr wrap="square">
            <a:spAutoFit/>
          </a:bodyPr>
          <a:lstStyle/>
          <a:p>
            <a:pPr algn="just"/>
            <a:r>
              <a:rPr lang="en-US" sz="3600" dirty="0"/>
              <a:t>After that, we did various experiments with some soil samples (both rich and poor in humus) that we had taken on Monday 25th February, 2019. For example we checked the weight, we measured the porosity. </a:t>
            </a:r>
          </a:p>
        </p:txBody>
      </p:sp>
    </p:spTree>
    <p:extLst>
      <p:ext uri="{BB962C8B-B14F-4D97-AF65-F5344CB8AC3E}">
        <p14:creationId xmlns:p14="http://schemas.microsoft.com/office/powerpoint/2010/main" val="329054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flipV="1">
            <a:off x="467544" y="1575125"/>
            <a:ext cx="1800200" cy="2573953"/>
          </a:xfrm>
        </p:spPr>
        <p:txBody>
          <a:bodyPr>
            <a:normAutofit/>
          </a:bodyPr>
          <a:lstStyle/>
          <a:p>
            <a:br>
              <a:rPr lang="it-IT" dirty="0"/>
            </a:br>
            <a:br>
              <a:rPr lang="it-IT" dirty="0"/>
            </a:br>
            <a:br>
              <a:rPr lang="it-IT" dirty="0"/>
            </a:br>
            <a:endParaRPr lang="it-I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4655724"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2361" y="908720"/>
            <a:ext cx="3096344"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64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anim calcmode="lin" valueType="num">
                                      <p:cBhvr>
                                        <p:cTn id="15" dur="1000" fill="hold"/>
                                        <p:tgtEl>
                                          <p:spTgt spid="4099"/>
                                        </p:tgtEl>
                                        <p:attrNameLst>
                                          <p:attrName>ppt_w</p:attrName>
                                        </p:attrNameLst>
                                      </p:cBhvr>
                                      <p:tavLst>
                                        <p:tav tm="0">
                                          <p:val>
                                            <p:fltVal val="0"/>
                                          </p:val>
                                        </p:tav>
                                        <p:tav tm="100000">
                                          <p:val>
                                            <p:strVal val="#ppt_w"/>
                                          </p:val>
                                        </p:tav>
                                      </p:tavLst>
                                    </p:anim>
                                    <p:anim calcmode="lin" valueType="num">
                                      <p:cBhvr>
                                        <p:cTn id="16" dur="1000" fill="hold"/>
                                        <p:tgtEl>
                                          <p:spTgt spid="4099"/>
                                        </p:tgtEl>
                                        <p:attrNameLst>
                                          <p:attrName>ppt_h</p:attrName>
                                        </p:attrNameLst>
                                      </p:cBhvr>
                                      <p:tavLst>
                                        <p:tav tm="0">
                                          <p:val>
                                            <p:fltVal val="0"/>
                                          </p:val>
                                        </p:tav>
                                        <p:tav tm="100000">
                                          <p:val>
                                            <p:strVal val="#ppt_h"/>
                                          </p:val>
                                        </p:tav>
                                      </p:tavLst>
                                    </p:anim>
                                    <p:anim calcmode="lin" valueType="num">
                                      <p:cBhvr>
                                        <p:cTn id="17" dur="1000" fill="hold"/>
                                        <p:tgtEl>
                                          <p:spTgt spid="4099"/>
                                        </p:tgtEl>
                                        <p:attrNameLst>
                                          <p:attrName>style.rotation</p:attrName>
                                        </p:attrNameLst>
                                      </p:cBhvr>
                                      <p:tavLst>
                                        <p:tav tm="0">
                                          <p:val>
                                            <p:fltVal val="90"/>
                                          </p:val>
                                        </p:tav>
                                        <p:tav tm="100000">
                                          <p:val>
                                            <p:fltVal val="0"/>
                                          </p:val>
                                        </p:tav>
                                      </p:tavLst>
                                    </p:anim>
                                    <p:animEffect transition="in" filter="fade">
                                      <p:cBhvr>
                                        <p:cTn id="18"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3" y="332656"/>
            <a:ext cx="7920879" cy="6740307"/>
          </a:xfrm>
          <a:prstGeom prst="rect">
            <a:avLst/>
          </a:prstGeom>
        </p:spPr>
        <p:txBody>
          <a:bodyPr wrap="square">
            <a:spAutoFit/>
          </a:bodyPr>
          <a:lstStyle/>
          <a:p>
            <a:pPr algn="just"/>
            <a:r>
              <a:rPr lang="en-US" sz="3600" dirty="0"/>
              <a:t>We also observed what happens when hydrochloric acid, diluted with distilled water (10%), is poured onto a soil sample taken from a different ground (the soil sample was at our disposal in the lab. and it had been taken in Crotone).</a:t>
            </a:r>
            <a:r>
              <a:rPr lang="it-IT" sz="3600" dirty="0"/>
              <a:t> </a:t>
            </a:r>
            <a:r>
              <a:rPr lang="it-IT" sz="3600" dirty="0" err="1"/>
              <a:t>It</a:t>
            </a:r>
            <a:r>
              <a:rPr lang="it-IT" sz="3600" dirty="0"/>
              <a:t> </a:t>
            </a:r>
            <a:r>
              <a:rPr lang="it-IT" sz="3600" dirty="0" err="1"/>
              <a:t>immediately</a:t>
            </a:r>
            <a:r>
              <a:rPr lang="it-IT" sz="3600" dirty="0"/>
              <a:t> </a:t>
            </a:r>
            <a:r>
              <a:rPr lang="it-IT" sz="3600" dirty="0" err="1"/>
              <a:t>gave</a:t>
            </a:r>
            <a:r>
              <a:rPr lang="it-IT" sz="3600" dirty="0"/>
              <a:t> a strong </a:t>
            </a:r>
            <a:r>
              <a:rPr lang="it-IT" sz="3600" dirty="0" err="1"/>
              <a:t>effervescence</a:t>
            </a:r>
            <a:r>
              <a:rPr lang="it-IT" sz="3600" dirty="0"/>
              <a:t> </a:t>
            </a:r>
            <a:r>
              <a:rPr lang="it-IT" sz="3600" dirty="0" err="1"/>
              <a:t>reaction</a:t>
            </a:r>
            <a:r>
              <a:rPr lang="it-IT" sz="3600" dirty="0"/>
              <a:t>, </a:t>
            </a:r>
            <a:r>
              <a:rPr lang="it-IT" sz="3600" dirty="0" err="1"/>
              <a:t>forming</a:t>
            </a:r>
            <a:r>
              <a:rPr lang="it-IT" sz="3600" dirty="0"/>
              <a:t> </a:t>
            </a:r>
            <a:r>
              <a:rPr lang="it-IT" sz="3600" dirty="0" err="1"/>
              <a:t>bubbles</a:t>
            </a:r>
            <a:r>
              <a:rPr lang="it-IT" sz="3600" dirty="0"/>
              <a:t> of </a:t>
            </a:r>
            <a:r>
              <a:rPr lang="it-IT" sz="3600" dirty="0" err="1"/>
              <a:t>several</a:t>
            </a:r>
            <a:r>
              <a:rPr lang="it-IT" sz="3600" dirty="0"/>
              <a:t> </a:t>
            </a:r>
            <a:r>
              <a:rPr lang="it-IT" sz="3600" dirty="0" err="1"/>
              <a:t>millimeters</a:t>
            </a:r>
            <a:r>
              <a:rPr lang="it-IT" sz="3600" dirty="0"/>
              <a:t>, </a:t>
            </a:r>
            <a:r>
              <a:rPr lang="it-IT" sz="3600" dirty="0" err="1"/>
              <a:t>testifying</a:t>
            </a:r>
            <a:r>
              <a:rPr lang="it-IT" sz="3600" dirty="0"/>
              <a:t> the </a:t>
            </a:r>
            <a:r>
              <a:rPr lang="it-IT" sz="3600" dirty="0" err="1"/>
              <a:t>presence</a:t>
            </a:r>
            <a:r>
              <a:rPr lang="it-IT" sz="3600" dirty="0"/>
              <a:t> of </a:t>
            </a:r>
            <a:r>
              <a:rPr lang="it-IT" sz="3600" dirty="0" err="1"/>
              <a:t>limestone</a:t>
            </a:r>
            <a:r>
              <a:rPr lang="it-IT" sz="3600" dirty="0"/>
              <a:t>.</a:t>
            </a:r>
          </a:p>
          <a:p>
            <a:pPr algn="just"/>
            <a:endParaRPr lang="it-IT" sz="3600" dirty="0"/>
          </a:p>
        </p:txBody>
      </p:sp>
    </p:spTree>
    <p:extLst>
      <p:ext uri="{BB962C8B-B14F-4D97-AF65-F5344CB8AC3E}">
        <p14:creationId xmlns:p14="http://schemas.microsoft.com/office/powerpoint/2010/main" val="2397246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60648"/>
            <a:ext cx="5173847" cy="4788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1115616" y="5229200"/>
            <a:ext cx="6840760" cy="1224136"/>
          </a:xfrm>
          <a:prstGeom prst="rect">
            <a:avLst/>
          </a:prstGeom>
        </p:spPr>
        <p:txBody>
          <a:bodyPr wrap="square">
            <a:spAutoFit/>
          </a:bodyPr>
          <a:lstStyle/>
          <a:p>
            <a:r>
              <a:rPr lang="en-US" sz="3600" dirty="0"/>
              <a:t>We kept on calculating its ph.</a:t>
            </a:r>
            <a:r>
              <a:rPr lang="en-US" sz="3000" dirty="0"/>
              <a:t> </a:t>
            </a:r>
            <a:r>
              <a:rPr lang="en-US" sz="3600" dirty="0"/>
              <a:t>by using a </a:t>
            </a:r>
            <a:r>
              <a:rPr lang="en-US" sz="3600"/>
              <a:t>litmus test.</a:t>
            </a:r>
            <a:endParaRPr lang="it-IT" sz="3600" dirty="0"/>
          </a:p>
        </p:txBody>
      </p:sp>
    </p:spTree>
    <p:extLst>
      <p:ext uri="{BB962C8B-B14F-4D97-AF65-F5344CB8AC3E}">
        <p14:creationId xmlns:p14="http://schemas.microsoft.com/office/powerpoint/2010/main" val="278349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228</TotalTime>
  <Words>264</Words>
  <Application>Microsoft Office PowerPoint</Application>
  <PresentationFormat>Diavoorstelling (4:3)</PresentationFormat>
  <Paragraphs>21</Paragraphs>
  <Slides>11</Slides>
  <Notes>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11</vt:i4>
      </vt:variant>
    </vt:vector>
  </HeadingPairs>
  <TitlesOfParts>
    <vt:vector size="19" baseType="lpstr">
      <vt:lpstr>Arial</vt:lpstr>
      <vt:lpstr>Calibri</vt:lpstr>
      <vt:lpstr>Century Schoolbook</vt:lpstr>
      <vt:lpstr>Comic Sans MS</vt:lpstr>
      <vt:lpstr>Verdana</vt:lpstr>
      <vt:lpstr>Wingdings</vt:lpstr>
      <vt:lpstr>Wingdings 2</vt:lpstr>
      <vt:lpstr>Loggia</vt:lpstr>
      <vt:lpstr>Istituto Comprensivo Cosenza III «Via Negroni» Scuole Infanzia, Primaria e Secondaria di Primo Grado Cosenza CUP: C89F18000610001 ERASMUS PLUS KA229 Codice 2018-1-S101-KA229-046994_4</vt:lpstr>
      <vt:lpstr>PowerPoint-presentatie</vt:lpstr>
      <vt:lpstr>PowerPoint-presentatie</vt:lpstr>
      <vt:lpstr>PowerPoint-presentatie</vt:lpstr>
      <vt:lpstr>PowerPoint-presentatie</vt:lpstr>
      <vt:lpstr>PowerPoint-presentatie</vt:lpstr>
      <vt:lpstr>   </vt:lpstr>
      <vt:lpstr>PowerPoint-presentatie</vt:lpstr>
      <vt:lpstr>PowerPoint-presentatie</vt:lpstr>
      <vt:lpstr>at the end of the experiments we noticed that the soil rich in humus is more porous and acid than that poor in humus.</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Bogaard, N.W.M.</cp:lastModifiedBy>
  <cp:revision>36</cp:revision>
  <cp:lastPrinted>2019-03-12T16:56:20Z</cp:lastPrinted>
  <dcterms:created xsi:type="dcterms:W3CDTF">2019-03-07T14:36:46Z</dcterms:created>
  <dcterms:modified xsi:type="dcterms:W3CDTF">2020-12-02T09:26:19Z</dcterms:modified>
</cp:coreProperties>
</file>