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4" roundtripDataSignature="AMtx7miHSoLVIgGgmfO0GlZw8a8U5/mH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6" name="Google Shape;26;p5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5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4" name="Google Shape;54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6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dhoYWQmojAo&amp;list=PLCE1B81E0620B9012&amp;t=7s" TargetMode="External"/><Relationship Id="rId4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g"/><Relationship Id="rId4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uxrLw7C5_Pw" TargetMode="External"/><Relationship Id="rId4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Relationship Id="rId4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facebook.com/WarsztatyCeramiczneCzarne/videos/1033899513359903" TargetMode="External"/><Relationship Id="rId4" Type="http://schemas.openxmlformats.org/officeDocument/2006/relationships/image" Target="../media/image39.jpg"/><Relationship Id="rId5" Type="http://schemas.openxmlformats.org/officeDocument/2006/relationships/image" Target="../media/image48.jpg"/><Relationship Id="rId6" Type="http://schemas.openxmlformats.org/officeDocument/2006/relationships/image" Target="../media/image4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png"/><Relationship Id="rId4" Type="http://schemas.openxmlformats.org/officeDocument/2006/relationships/image" Target="../media/image4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Relationship Id="rId4" Type="http://schemas.openxmlformats.org/officeDocument/2006/relationships/image" Target="../media/image5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jpg"/><Relationship Id="rId4" Type="http://schemas.openxmlformats.org/officeDocument/2006/relationships/image" Target="../media/image50.jpg"/><Relationship Id="rId5" Type="http://schemas.openxmlformats.org/officeDocument/2006/relationships/image" Target="../media/image5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g"/><Relationship Id="rId4" Type="http://schemas.openxmlformats.org/officeDocument/2006/relationships/image" Target="../media/image5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jpg"/><Relationship Id="rId4" Type="http://schemas.openxmlformats.org/officeDocument/2006/relationships/image" Target="../media/image6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youtube.com/watch?v=WTxtoPE9Tn8" TargetMode="External"/><Relationship Id="rId4" Type="http://schemas.openxmlformats.org/officeDocument/2006/relationships/image" Target="../media/image5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jpg"/><Relationship Id="rId4" Type="http://schemas.openxmlformats.org/officeDocument/2006/relationships/image" Target="../media/image6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jpg"/><Relationship Id="rId4" Type="http://schemas.openxmlformats.org/officeDocument/2006/relationships/image" Target="../media/image6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7.jpg"/><Relationship Id="rId4" Type="http://schemas.openxmlformats.org/officeDocument/2006/relationships/image" Target="../media/image74.jpg"/><Relationship Id="rId5" Type="http://schemas.openxmlformats.org/officeDocument/2006/relationships/image" Target="../media/image6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jpg"/><Relationship Id="rId4" Type="http://schemas.openxmlformats.org/officeDocument/2006/relationships/image" Target="../media/image70.jpg"/><Relationship Id="rId5" Type="http://schemas.openxmlformats.org/officeDocument/2006/relationships/image" Target="../media/image7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youtube.com/watch?v=OGrxQ4MlD9c" TargetMode="External"/><Relationship Id="rId4" Type="http://schemas.openxmlformats.org/officeDocument/2006/relationships/image" Target="../media/image73.jpg"/><Relationship Id="rId5" Type="http://schemas.openxmlformats.org/officeDocument/2006/relationships/image" Target="../media/image66.jpg"/><Relationship Id="rId6" Type="http://schemas.openxmlformats.org/officeDocument/2006/relationships/image" Target="../media/image77.jpg"/><Relationship Id="rId7" Type="http://schemas.openxmlformats.org/officeDocument/2006/relationships/image" Target="../media/image6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272956"/>
            <a:ext cx="9144000" cy="688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Gorlice region – traditional life based on the natural environment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5813946"/>
            <a:ext cx="9144000" cy="835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381" y="960958"/>
            <a:ext cx="8834841" cy="5673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>
            <p:ph type="title"/>
          </p:nvPr>
        </p:nvSpPr>
        <p:spPr>
          <a:xfrm>
            <a:off x="1097280" y="286604"/>
            <a:ext cx="6245629" cy="1015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MPN in Folusz – natural beech forest in the spring.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56" y="1471016"/>
            <a:ext cx="7359745" cy="488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4953" y="26394"/>
            <a:ext cx="4488164" cy="675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>
            <p:ph type="title"/>
          </p:nvPr>
        </p:nvSpPr>
        <p:spPr>
          <a:xfrm>
            <a:off x="313899" y="259308"/>
            <a:ext cx="6974005" cy="1499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Beaver lodges – you can see  them on our rivers more and more often.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216" y="2006885"/>
            <a:ext cx="7104688" cy="471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208" y="107977"/>
            <a:ext cx="4621372" cy="661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>
            <p:ph idx="1" type="subTitle"/>
          </p:nvPr>
        </p:nvSpPr>
        <p:spPr>
          <a:xfrm>
            <a:off x="122617" y="6020873"/>
            <a:ext cx="5878938" cy="837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pl-PL" sz="1400"/>
              <a:t>Autorstwa Klaudiusz Muchowski - https://picasaweb.google.com/114025505682426955097/Ssaki?authuser=0&amp;amp;feat=directlink#5800552717512853698, CC BY-SA 3.0, https://commons.wikimedia.org/w/index.php?curid=22928968</a:t>
            </a:r>
            <a:endParaRPr/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17" y="173451"/>
            <a:ext cx="8151708" cy="543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2192" y="173451"/>
            <a:ext cx="4921649" cy="656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>
            <p:ph type="title"/>
          </p:nvPr>
        </p:nvSpPr>
        <p:spPr>
          <a:xfrm>
            <a:off x="838200" y="163773"/>
            <a:ext cx="10515600" cy="859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The Beskid Niski is an area with infertile soil, mountain climate and difficult conditions for life and economy.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5149" y="1088449"/>
            <a:ext cx="8771614" cy="574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 txBox="1"/>
          <p:nvPr>
            <p:ph type="title"/>
          </p:nvPr>
        </p:nvSpPr>
        <p:spPr>
          <a:xfrm>
            <a:off x="838200" y="206062"/>
            <a:ext cx="10515600" cy="924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This part of the Carpathian Mountains is rarely populated.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3" name="Google Shape;173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424" y="1130817"/>
            <a:ext cx="8465152" cy="5621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type="title"/>
          </p:nvPr>
        </p:nvSpPr>
        <p:spPr>
          <a:xfrm>
            <a:off x="341193" y="95535"/>
            <a:ext cx="11600597" cy="1139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 southern part of Poland is place of residence of Lemko people. They are the first inhabitants of the mountains and created their own culture – language, music and architecture.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Google Shape;179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555" y="1235248"/>
            <a:ext cx="10020235" cy="532590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5"/>
          <p:cNvSpPr txBox="1"/>
          <p:nvPr/>
        </p:nvSpPr>
        <p:spPr>
          <a:xfrm>
            <a:off x="341193" y="2073499"/>
            <a:ext cx="15391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Gorlice</a:t>
            </a:r>
            <a:endParaRPr b="1" sz="3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15"/>
          <p:cNvSpPr txBox="1"/>
          <p:nvPr/>
        </p:nvSpPr>
        <p:spPr>
          <a:xfrm>
            <a:off x="5215944" y="5756857"/>
            <a:ext cx="260153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Slovakia</a:t>
            </a:r>
            <a:endParaRPr b="1" sz="32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15"/>
          <p:cNvSpPr txBox="1"/>
          <p:nvPr/>
        </p:nvSpPr>
        <p:spPr>
          <a:xfrm>
            <a:off x="9362941" y="2200210"/>
            <a:ext cx="216365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Poland</a:t>
            </a:r>
            <a:endParaRPr b="1" sz="3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3" name="Google Shape;183;p15"/>
          <p:cNvCxnSpPr/>
          <p:nvPr/>
        </p:nvCxnSpPr>
        <p:spPr>
          <a:xfrm>
            <a:off x="1921555" y="2382592"/>
            <a:ext cx="2701960" cy="27568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>
            <p:ph type="title"/>
          </p:nvPr>
        </p:nvSpPr>
        <p:spPr>
          <a:xfrm>
            <a:off x="193183" y="90153"/>
            <a:ext cx="11706896" cy="76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i="1" lang="pl-PL" sz="3200">
                <a:latin typeface="Times New Roman"/>
                <a:ea typeface="Times New Roman"/>
                <a:cs typeface="Times New Roman"/>
                <a:sym typeface="Times New Roman"/>
              </a:rPr>
              <a:t>Lemkowyna –</a:t>
            </a: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 landscape of Lemko territory, mailny beautiful valleys with only a few bulidings, for people who like silence and open space. </a:t>
            </a:r>
            <a:endParaRPr i="1"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014" y="985713"/>
            <a:ext cx="8822028" cy="585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/>
          <p:nvPr>
            <p:ph type="title"/>
          </p:nvPr>
        </p:nvSpPr>
        <p:spPr>
          <a:xfrm>
            <a:off x="68160" y="365125"/>
            <a:ext cx="716967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Czarne – the door is a symbol of old settlement, which was destroyed by communist authorities. That is way so many valleys are empty.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60" y="1899878"/>
            <a:ext cx="7169676" cy="485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8787" y="142472"/>
            <a:ext cx="4404290" cy="663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/>
          <p:nvPr>
            <p:ph type="title"/>
          </p:nvPr>
        </p:nvSpPr>
        <p:spPr>
          <a:xfrm>
            <a:off x="838200" y="365126"/>
            <a:ext cx="10515600" cy="6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Traditional Lemko clothes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34" y="1788153"/>
            <a:ext cx="6346209" cy="423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4">
            <a:alphaModFix/>
          </a:blip>
          <a:srcRect b="0" l="11044" r="0" t="-1762"/>
          <a:stretch/>
        </p:blipFill>
        <p:spPr>
          <a:xfrm>
            <a:off x="6469038" y="1706265"/>
            <a:ext cx="5654722" cy="431388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8"/>
          <p:cNvSpPr/>
          <p:nvPr/>
        </p:nvSpPr>
        <p:spPr>
          <a:xfrm>
            <a:off x="300251" y="6020153"/>
            <a:ext cx="28250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https://www.etnozagroda.pl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>
            <p:ph type="title"/>
          </p:nvPr>
        </p:nvSpPr>
        <p:spPr>
          <a:xfrm>
            <a:off x="313899" y="365125"/>
            <a:ext cx="1103990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Krywulka – it is necklace made from beads in different colours.</a:t>
            </a: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12" y="2019867"/>
            <a:ext cx="6402098" cy="426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0233" y="2019868"/>
            <a:ext cx="5225955" cy="4268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/>
          <p:nvPr/>
        </p:nvSpPr>
        <p:spPr>
          <a:xfrm>
            <a:off x="155812" y="6287932"/>
            <a:ext cx="38507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https://www.uniwlud.pl/tag/krywulka/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9364" y="272954"/>
            <a:ext cx="9020339" cy="6346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2"/>
          <p:cNvCxnSpPr/>
          <p:nvPr/>
        </p:nvCxnSpPr>
        <p:spPr>
          <a:xfrm flipH="1">
            <a:off x="6782937" y="2197290"/>
            <a:ext cx="4012442" cy="109182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3" name="Google Shape;93;p2"/>
          <p:cNvSpPr txBox="1"/>
          <p:nvPr/>
        </p:nvSpPr>
        <p:spPr>
          <a:xfrm>
            <a:off x="10795379" y="1965278"/>
            <a:ext cx="116006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GORLICE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206062" y="0"/>
            <a:ext cx="11771290" cy="907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pl-PL" sz="2800">
                <a:latin typeface="Times New Roman"/>
                <a:ea typeface="Times New Roman"/>
                <a:cs typeface="Times New Roman"/>
                <a:sym typeface="Times New Roman"/>
              </a:rPr>
              <a:t>Anna Maria Zygmunt, a fashion designer, creates collection of clothes which were  inspired by traditional Lemko style. 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8" name="Google Shape;218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5054" y="907615"/>
            <a:ext cx="8809670" cy="587311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/>
          <p:nvPr/>
        </p:nvSpPr>
        <p:spPr>
          <a:xfrm>
            <a:off x="10424724" y="6377069"/>
            <a:ext cx="17672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Fot. Mateusz Gurgul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/>
          <p:nvPr>
            <p:ph type="title"/>
          </p:nvPr>
        </p:nvSpPr>
        <p:spPr>
          <a:xfrm>
            <a:off x="245660" y="365125"/>
            <a:ext cx="70194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i="1" lang="pl-PL" sz="3600">
                <a:latin typeface="Times New Roman"/>
                <a:ea typeface="Times New Roman"/>
                <a:cs typeface="Times New Roman"/>
                <a:sym typeface="Times New Roman"/>
              </a:rPr>
              <a:t>Vatra </a:t>
            </a: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means  bonfire and is a symbol of celebration of Lemko Culture. Every year in summer open air festiwal is organized in Zdynia</a:t>
            </a: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5" name="Google Shape;225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5111" y="105148"/>
            <a:ext cx="4731272" cy="668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511" y="2099599"/>
            <a:ext cx="7050656" cy="466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/>
          <p:nvPr>
            <p:ph type="title"/>
          </p:nvPr>
        </p:nvSpPr>
        <p:spPr>
          <a:xfrm>
            <a:off x="283335" y="365125"/>
            <a:ext cx="44045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Julia Doszna</a:t>
            </a: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famous Lemko singer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23"/>
          <p:cNvSpPr txBox="1"/>
          <p:nvPr>
            <p:ph idx="1" type="body"/>
          </p:nvPr>
        </p:nvSpPr>
        <p:spPr>
          <a:xfrm>
            <a:off x="386366" y="1825625"/>
            <a:ext cx="1096743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l-PL" sz="1600"/>
              <a:t>					Fot. Press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u="sng">
                <a:solidFill>
                  <a:schemeClr val="hlink"/>
                </a:solidFill>
                <a:hlinkClick r:id="rId3"/>
              </a:rPr>
              <a:t>https://www.youtube.com/watch?v=dhoYWQmojAo&amp;list=PLCE1B81E0620B9012&amp;t=7s</a:t>
            </a:r>
            <a:endParaRPr/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3820" y="365125"/>
            <a:ext cx="6794465" cy="3556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/>
          <p:nvPr>
            <p:ph type="title"/>
          </p:nvPr>
        </p:nvSpPr>
        <p:spPr>
          <a:xfrm>
            <a:off x="0" y="1"/>
            <a:ext cx="12136315" cy="682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pl-PL" sz="2800">
                <a:latin typeface="Times New Roman"/>
                <a:ea typeface="Times New Roman"/>
                <a:cs typeface="Times New Roman"/>
                <a:sym typeface="Times New Roman"/>
              </a:rPr>
              <a:t>There are many wooden churches hidden in the valleys where Lemko people lived.</a:t>
            </a:r>
            <a:endParaRPr/>
          </a:p>
        </p:txBody>
      </p:sp>
      <p:pic>
        <p:nvPicPr>
          <p:cNvPr id="239" name="Google Shape;23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8576" y="682580"/>
            <a:ext cx="9151063" cy="607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>
            <p:ph type="title"/>
          </p:nvPr>
        </p:nvSpPr>
        <p:spPr>
          <a:xfrm>
            <a:off x="0" y="607650"/>
            <a:ext cx="3992451" cy="12340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Some of them are listed on the UNESCO Heritage List.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5" name="Google Shape;245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6931" y="244699"/>
            <a:ext cx="8208086" cy="646029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>
            <p:ph idx="2" type="body"/>
          </p:nvPr>
        </p:nvSpPr>
        <p:spPr>
          <a:xfrm>
            <a:off x="105497" y="4876800"/>
            <a:ext cx="3053339" cy="1075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400">
                <a:latin typeface="Times New Roman"/>
                <a:ea typeface="Times New Roman"/>
                <a:cs typeface="Times New Roman"/>
                <a:sym typeface="Times New Roman"/>
              </a:rPr>
              <a:t>Bartne – orthodox church dedicated to Saints Kosma and Damian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>
            <p:ph type="title"/>
          </p:nvPr>
        </p:nvSpPr>
        <p:spPr>
          <a:xfrm>
            <a:off x="163774" y="1"/>
            <a:ext cx="7311467" cy="14910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There is Wooden Architecture Trail in the Carphatian Mountains. </a:t>
            </a: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 orthodox church in Owczary.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774" y="1491005"/>
            <a:ext cx="7311467" cy="511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78" y="1"/>
            <a:ext cx="4414500" cy="6648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title"/>
          </p:nvPr>
        </p:nvSpPr>
        <p:spPr>
          <a:xfrm>
            <a:off x="244699" y="122830"/>
            <a:ext cx="11655380" cy="721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Kwiatoń – an orthodox wooden church dedicated to Saint Paraskewa.</a:t>
            </a:r>
            <a:endParaRPr sz="3200"/>
          </a:p>
        </p:txBody>
      </p:sp>
      <p:pic>
        <p:nvPicPr>
          <p:cNvPr id="259" name="Google Shape;259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3642" y="844132"/>
            <a:ext cx="8984026" cy="596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type="title"/>
          </p:nvPr>
        </p:nvSpPr>
        <p:spPr>
          <a:xfrm>
            <a:off x="600501" y="6207618"/>
            <a:ext cx="10493991" cy="650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pl-PL" sz="2000"/>
            </a:br>
            <a:r>
              <a:rPr i="1" lang="pl-PL" sz="2000">
                <a:latin typeface="Times New Roman"/>
                <a:ea typeface="Times New Roman"/>
                <a:cs typeface="Times New Roman"/>
                <a:sym typeface="Times New Roman"/>
              </a:rPr>
              <a:t>Kwiatoń - Ikonostasis designed by Michał Bogdański in 1904 r.		Source: Michał Oleksiuk</a:t>
            </a:r>
            <a:endParaRPr i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5" name="Google Shape;265;p28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2448" y="97500"/>
            <a:ext cx="8297863" cy="622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title"/>
          </p:nvPr>
        </p:nvSpPr>
        <p:spPr>
          <a:xfrm>
            <a:off x="838200" y="138546"/>
            <a:ext cx="11062648" cy="540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Świątkowa Wielka – traditional coloured wooden church.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1" name="Google Shape;271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181" y="765045"/>
            <a:ext cx="8063346" cy="595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/>
          <p:nvPr>
            <p:ph type="title"/>
          </p:nvPr>
        </p:nvSpPr>
        <p:spPr>
          <a:xfrm>
            <a:off x="1662544" y="1"/>
            <a:ext cx="8807335" cy="8728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Gładyszów – Greek orthodox church.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7" name="Google Shape;277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1920" y="768144"/>
            <a:ext cx="9088582" cy="6034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838200" y="365125"/>
            <a:ext cx="10515600" cy="753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 Carpathian Mountains are the highest in Poland. The Low Beskids (Beskid Niski) is the main range in Gorlice region.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0872" y="1140238"/>
            <a:ext cx="5936776" cy="55478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3"/>
          <p:cNvCxnSpPr/>
          <p:nvPr/>
        </p:nvCxnSpPr>
        <p:spPr>
          <a:xfrm flipH="1">
            <a:off x="6277970" y="1842448"/>
            <a:ext cx="3384645" cy="25930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1" name="Google Shape;101;p3"/>
          <p:cNvSpPr txBox="1"/>
          <p:nvPr/>
        </p:nvSpPr>
        <p:spPr>
          <a:xfrm>
            <a:off x="9676262" y="1578535"/>
            <a:ext cx="22791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Beskid Niski</a:t>
            </a:r>
            <a:endParaRPr b="1" sz="28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type="ctrTitle"/>
          </p:nvPr>
        </p:nvSpPr>
        <p:spPr>
          <a:xfrm flipH="1">
            <a:off x="11818513" y="5188161"/>
            <a:ext cx="38252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sz="3600"/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846160" y="3833856"/>
            <a:ext cx="10603157" cy="2708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sz="3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https://www.youtube.com/watch?v=uxrLw7C5_Pw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231820" y="403373"/>
            <a:ext cx="394093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rgbClr val="03030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Song performed by the Lemko group "Serencza" ("Серенчa")</a:t>
            </a:r>
            <a:endParaRPr sz="3200">
              <a:solidFill>
                <a:srgbClr val="03030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3030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8835" y="450005"/>
            <a:ext cx="7429678" cy="4179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type="title"/>
          </p:nvPr>
        </p:nvSpPr>
        <p:spPr>
          <a:xfrm>
            <a:off x="838200" y="491319"/>
            <a:ext cx="10515600" cy="559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Wood and stones are natural resources used to build houses, churches, chapels or things for everyday use.</a:t>
            </a:r>
            <a:br>
              <a:rPr lang="pl-PL" sz="3600"/>
            </a:br>
            <a:endParaRPr sz="3600"/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3">
            <a:alphaModFix/>
          </a:blip>
          <a:srcRect b="26369" l="-159" r="-118" t="-424"/>
          <a:stretch/>
        </p:blipFill>
        <p:spPr>
          <a:xfrm>
            <a:off x="838200" y="1050878"/>
            <a:ext cx="10466699" cy="5807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838200" y="365126"/>
            <a:ext cx="10515600" cy="598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Traditional Lemko house is called </a:t>
            </a:r>
            <a:r>
              <a:rPr i="1" lang="pl-PL" sz="3200">
                <a:latin typeface="Times New Roman"/>
                <a:ea typeface="Times New Roman"/>
                <a:cs typeface="Times New Roman"/>
                <a:sym typeface="Times New Roman"/>
              </a:rPr>
              <a:t>chyża.</a:t>
            </a:r>
            <a:endParaRPr i="1"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7" name="Google Shape;297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82" y="963828"/>
            <a:ext cx="8686635" cy="5769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4"/>
          <p:cNvSpPr txBox="1"/>
          <p:nvPr>
            <p:ph type="title"/>
          </p:nvPr>
        </p:nvSpPr>
        <p:spPr>
          <a:xfrm>
            <a:off x="204716" y="365125"/>
            <a:ext cx="1114908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Typical old houses in our region. Nowadays many of them are renovated and popular for resting or agroturism.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34"/>
          <p:cNvPicPr preferRelativeResize="0"/>
          <p:nvPr/>
        </p:nvPicPr>
        <p:blipFill rotWithShape="1">
          <a:blip r:embed="rId3">
            <a:alphaModFix/>
          </a:blip>
          <a:srcRect b="0" l="24404" r="0" t="32879"/>
          <a:stretch/>
        </p:blipFill>
        <p:spPr>
          <a:xfrm>
            <a:off x="5540991" y="1893863"/>
            <a:ext cx="6651009" cy="446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1893863"/>
            <a:ext cx="5959523" cy="4469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/>
          <p:nvPr>
            <p:ph type="title"/>
          </p:nvPr>
        </p:nvSpPr>
        <p:spPr>
          <a:xfrm>
            <a:off x="150125" y="150125"/>
            <a:ext cx="11203675" cy="9930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Usually, people in villages have animals living around.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0" name="Google Shape;310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0187" y="953037"/>
            <a:ext cx="8812950" cy="580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/>
          <p:nvPr>
            <p:ph type="title"/>
          </p:nvPr>
        </p:nvSpPr>
        <p:spPr>
          <a:xfrm>
            <a:off x="267969" y="594359"/>
            <a:ext cx="2151214" cy="12067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Nowica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36"/>
          <p:cNvSpPr txBox="1"/>
          <p:nvPr>
            <p:ph idx="2" type="body"/>
          </p:nvPr>
        </p:nvSpPr>
        <p:spPr>
          <a:xfrm>
            <a:off x="0" y="2388358"/>
            <a:ext cx="2552131" cy="2838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Inhabitants of Carphatian villages made wooden spoons and other tools.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7" name="Google Shape;31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0746" y="96043"/>
            <a:ext cx="8627858" cy="646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/>
          <p:nvPr>
            <p:ph type="title"/>
          </p:nvPr>
        </p:nvSpPr>
        <p:spPr>
          <a:xfrm>
            <a:off x="296214" y="0"/>
            <a:ext cx="11057586" cy="1441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Ceramic bowls, plates and cups were commonly used in the past, but now art workshops are popular. 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37"/>
          <p:cNvSpPr txBox="1"/>
          <p:nvPr>
            <p:ph idx="1" type="body"/>
          </p:nvPr>
        </p:nvSpPr>
        <p:spPr>
          <a:xfrm>
            <a:off x="296214" y="4494728"/>
            <a:ext cx="4984126" cy="2301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u="sng">
                <a:solidFill>
                  <a:schemeClr val="hlink"/>
                </a:solidFill>
                <a:hlinkClick r:id="rId3"/>
              </a:rPr>
              <a:t>https://www.facebook.com/WarsztatyCeramiczneCzarne/videos/1033899513359903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1600"/>
              <a:t>https://www.facebook.com/WarsztatyCeramiczneCzarne/</a:t>
            </a:r>
            <a:endParaRPr sz="1600"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1718" y="1441361"/>
            <a:ext cx="3562082" cy="53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32255" y="1441361"/>
            <a:ext cx="5885644" cy="285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0339" y="4380965"/>
            <a:ext cx="2415257" cy="2415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/>
          <p:nvPr>
            <p:ph type="title"/>
          </p:nvPr>
        </p:nvSpPr>
        <p:spPr>
          <a:xfrm>
            <a:off x="244699" y="150125"/>
            <a:ext cx="11642501" cy="798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 villages of Bodaki and Bartne – here specialized in using natural stones to build houses or sculptures.</a:t>
            </a:r>
            <a:endParaRPr/>
          </a:p>
        </p:txBody>
      </p:sp>
      <p:pic>
        <p:nvPicPr>
          <p:cNvPr id="332" name="Google Shape;332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279" y="1184764"/>
            <a:ext cx="8461612" cy="5620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type="title"/>
          </p:nvPr>
        </p:nvSpPr>
        <p:spPr>
          <a:xfrm>
            <a:off x="218365" y="0"/>
            <a:ext cx="7067426" cy="10334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Chapel in Izby – as many others was made from local sandstone.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8" name="Google Shape;338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163" l="29971" r="154" t="264"/>
          <a:stretch/>
        </p:blipFill>
        <p:spPr>
          <a:xfrm>
            <a:off x="584475" y="1033477"/>
            <a:ext cx="6073519" cy="582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7063" y="147872"/>
            <a:ext cx="4409676" cy="6639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/>
          <p:nvPr>
            <p:ph type="title"/>
          </p:nvPr>
        </p:nvSpPr>
        <p:spPr>
          <a:xfrm>
            <a:off x="131229" y="193965"/>
            <a:ext cx="11469368" cy="80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Nowadays sheep and cattle grazing is one of the main parts of agriculture in the Beskidy Mountains.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5" name="Google Shape;345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11" y="1723824"/>
            <a:ext cx="6019799" cy="39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1723824"/>
            <a:ext cx="6019800" cy="39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96982" y="594357"/>
            <a:ext cx="2438400" cy="32133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i="1" lang="pl-PL" sz="5300"/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Lackowa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997 m n.p.m.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- the highest pick of the Beskid Niski in Poland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6685" y="308455"/>
            <a:ext cx="9494747" cy="613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>
            <p:ph idx="2" type="body"/>
          </p:nvPr>
        </p:nvSpPr>
        <p:spPr>
          <a:xfrm>
            <a:off x="96982" y="4435522"/>
            <a:ext cx="2438400" cy="1869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br>
              <a:rPr i="1"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>
            <p:ph type="title"/>
          </p:nvPr>
        </p:nvSpPr>
        <p:spPr>
          <a:xfrm>
            <a:off x="270456" y="502275"/>
            <a:ext cx="5988676" cy="19060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Banica Farmhouse – one of a few places where ecological goat cheese is made following an original recipe. </a:t>
            </a: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https://www.facebook.com/ZagrodaBanickaKozieSery</a:t>
            </a:r>
            <a:endParaRPr/>
          </a:p>
        </p:txBody>
      </p:sp>
      <p:pic>
        <p:nvPicPr>
          <p:cNvPr id="352" name="Google Shape;352;p4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268" y="3820599"/>
            <a:ext cx="3800876" cy="285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 rotWithShape="1">
          <a:blip r:embed="rId4">
            <a:alphaModFix/>
          </a:blip>
          <a:srcRect b="394" l="12065" r="12195" t="10901"/>
          <a:stretch/>
        </p:blipFill>
        <p:spPr>
          <a:xfrm>
            <a:off x="141668" y="2665927"/>
            <a:ext cx="7598535" cy="4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8998" l="718" r="0" t="3885"/>
          <a:stretch/>
        </p:blipFill>
        <p:spPr>
          <a:xfrm>
            <a:off x="6367289" y="90152"/>
            <a:ext cx="5695921" cy="3748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/>
          <p:nvPr>
            <p:ph type="title"/>
          </p:nvPr>
        </p:nvSpPr>
        <p:spPr>
          <a:xfrm>
            <a:off x="96403" y="365125"/>
            <a:ext cx="11627023" cy="9041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Honey bee hives – natural environment is still good for  insects. Honey is also a local product – very good quality.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0" name="Google Shape;360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59" y="1730091"/>
            <a:ext cx="6045090" cy="404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2808" y="1730091"/>
            <a:ext cx="6065334" cy="404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/>
          <p:nvPr>
            <p:ph type="title"/>
          </p:nvPr>
        </p:nvSpPr>
        <p:spPr>
          <a:xfrm>
            <a:off x="4264760" y="365126"/>
            <a:ext cx="7089040" cy="919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Izby</a:t>
            </a:r>
            <a:r>
              <a:rPr i="1" lang="pl-PL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7" name="Google Shape;367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70" y="528713"/>
            <a:ext cx="4028301" cy="606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4760" y="1285103"/>
            <a:ext cx="7803670" cy="5308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4"/>
          <p:cNvSpPr txBox="1"/>
          <p:nvPr>
            <p:ph type="ctrTitle"/>
          </p:nvPr>
        </p:nvSpPr>
        <p:spPr>
          <a:xfrm>
            <a:off x="180304" y="2803548"/>
            <a:ext cx="6020337" cy="798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b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Kapela Maliszów</a:t>
            </a:r>
            <a:b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  <a:t>The Familly Band </a:t>
            </a:r>
            <a:b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pl-PL" sz="36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44"/>
          <p:cNvSpPr txBox="1"/>
          <p:nvPr>
            <p:ph idx="1" type="subTitle"/>
          </p:nvPr>
        </p:nvSpPr>
        <p:spPr>
          <a:xfrm>
            <a:off x="283336" y="3602038"/>
            <a:ext cx="5447763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u="sng">
                <a:solidFill>
                  <a:schemeClr val="hlink"/>
                </a:solidFill>
                <a:hlinkClick r:id="rId3"/>
              </a:rPr>
              <a:t>https://www.youtube.com/watch?v=WTxtoPE9Tn8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75" name="Google Shape;37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0641" y="288164"/>
            <a:ext cx="5715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/>
          <p:nvPr>
            <p:ph type="title"/>
          </p:nvPr>
        </p:nvSpPr>
        <p:spPr>
          <a:xfrm>
            <a:off x="334851" y="272955"/>
            <a:ext cx="10820829" cy="1140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 village Krzywa – winter in the Beskid Niski Mountains.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40" y="1448506"/>
            <a:ext cx="6291618" cy="447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1742" y="1454502"/>
            <a:ext cx="5682018" cy="446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/>
          <p:nvPr>
            <p:ph type="title"/>
          </p:nvPr>
        </p:nvSpPr>
        <p:spPr>
          <a:xfrm>
            <a:off x="1097280" y="91065"/>
            <a:ext cx="10058400" cy="9203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Cemetery of the I World War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46"/>
          <p:cNvSpPr txBox="1"/>
          <p:nvPr>
            <p:ph idx="1" type="body"/>
          </p:nvPr>
        </p:nvSpPr>
        <p:spPr>
          <a:xfrm>
            <a:off x="137890" y="1011382"/>
            <a:ext cx="5897150" cy="6511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0" lang="pl-PL" sz="3200">
                <a:latin typeface="Times New Roman"/>
                <a:ea typeface="Times New Roman"/>
                <a:cs typeface="Times New Roman"/>
                <a:sym typeface="Times New Roman"/>
              </a:rPr>
              <a:t>Długie</a:t>
            </a:r>
            <a:endParaRPr b="0"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9" name="Google Shape;389;p4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890" y="1814945"/>
            <a:ext cx="5929746" cy="4447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6"/>
          <p:cNvSpPr txBox="1"/>
          <p:nvPr>
            <p:ph idx="3" type="body"/>
          </p:nvPr>
        </p:nvSpPr>
        <p:spPr>
          <a:xfrm>
            <a:off x="6217919" y="1011382"/>
            <a:ext cx="5884797" cy="6511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0" lang="pl-PL" sz="3200">
                <a:latin typeface="Times New Roman"/>
                <a:ea typeface="Times New Roman"/>
                <a:cs typeface="Times New Roman"/>
                <a:sym typeface="Times New Roman"/>
              </a:rPr>
              <a:t>Ożenna</a:t>
            </a:r>
            <a:endParaRPr b="0"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46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6024" y="1787236"/>
            <a:ext cx="5966693" cy="4475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 txBox="1"/>
          <p:nvPr>
            <p:ph type="title"/>
          </p:nvPr>
        </p:nvSpPr>
        <p:spPr>
          <a:xfrm>
            <a:off x="825137" y="417825"/>
            <a:ext cx="10515600" cy="743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Cemetery on Rotunda peak – one of the most interesting objects, designed by Slovak Dusan Jurkovic.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7" name="Google Shape;397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1631" y="1161064"/>
            <a:ext cx="8420668" cy="559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"/>
          <p:cNvSpPr txBox="1"/>
          <p:nvPr>
            <p:ph type="title"/>
          </p:nvPr>
        </p:nvSpPr>
        <p:spPr>
          <a:xfrm>
            <a:off x="122305" y="156755"/>
            <a:ext cx="4070871" cy="1053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Biecz – medieval town</a:t>
            </a:r>
            <a:br>
              <a:rPr lang="pl-PL" sz="3200"/>
            </a:b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called small Cracow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3" name="Google Shape;403;p4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6255" l="9988" r="0" t="0"/>
          <a:stretch/>
        </p:blipFill>
        <p:spPr>
          <a:xfrm>
            <a:off x="3855515" y="720837"/>
            <a:ext cx="3706922" cy="579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8"/>
          <p:cNvPicPr preferRelativeResize="0"/>
          <p:nvPr/>
        </p:nvPicPr>
        <p:blipFill rotWithShape="1">
          <a:blip r:embed="rId4">
            <a:alphaModFix/>
          </a:blip>
          <a:srcRect b="6255" l="-259" r="0" t="0"/>
          <a:stretch/>
        </p:blipFill>
        <p:spPr>
          <a:xfrm>
            <a:off x="7680901" y="720839"/>
            <a:ext cx="4128902" cy="57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233" y="1426107"/>
            <a:ext cx="3377819" cy="5085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/>
          <p:nvPr>
            <p:ph type="title"/>
          </p:nvPr>
        </p:nvSpPr>
        <p:spPr>
          <a:xfrm>
            <a:off x="6645673" y="5064665"/>
            <a:ext cx="5469274" cy="1464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One of the most specific professions which Biecz was famous for was an executioner ☺.</a:t>
            </a: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1" name="Google Shape;411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4480" y="286604"/>
            <a:ext cx="6410467" cy="427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30" y="286604"/>
            <a:ext cx="5492050" cy="366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6221" y="2674328"/>
            <a:ext cx="5499452" cy="411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0"/>
          <p:cNvSpPr txBox="1"/>
          <p:nvPr>
            <p:ph idx="1" type="body"/>
          </p:nvPr>
        </p:nvSpPr>
        <p:spPr>
          <a:xfrm>
            <a:off x="3987086" y="5589431"/>
            <a:ext cx="7868990" cy="7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u="sng">
                <a:solidFill>
                  <a:schemeClr val="hlink"/>
                </a:solidFill>
                <a:hlinkClick r:id="rId3"/>
              </a:rPr>
              <a:t>https://www.youtube.com/watch?v=OGrxQ4MlD9c</a:t>
            </a:r>
            <a:endParaRPr u="sng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19" name="Google Shape;419;p5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9785" y="365125"/>
            <a:ext cx="6936291" cy="4644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k opisu." id="420" name="Google Shape;42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304" y="2305643"/>
            <a:ext cx="2640790" cy="175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k opisu." id="421" name="Google Shape;42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52346" y="2305643"/>
            <a:ext cx="1755383" cy="175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k opisu." id="422" name="Google Shape;422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480" y="751480"/>
            <a:ext cx="4589249" cy="1309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type="title"/>
          </p:nvPr>
        </p:nvSpPr>
        <p:spPr>
          <a:xfrm>
            <a:off x="180304" y="163773"/>
            <a:ext cx="11500833" cy="7369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From Lackowa you can see the Tatras – the highest range in Poland.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8233" y="1023693"/>
            <a:ext cx="8143164" cy="5783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0" y="166254"/>
            <a:ext cx="12192000" cy="693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Klimkówka Lake was created on Ropa river to protect people from flooding.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" name="Google Shape;120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2943" y="946020"/>
            <a:ext cx="7882639" cy="5911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>
            <p:ph type="title"/>
          </p:nvPr>
        </p:nvSpPr>
        <p:spPr>
          <a:xfrm>
            <a:off x="374177" y="354841"/>
            <a:ext cx="6363532" cy="1542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The Carpathian flysh – sandstone and shale are bedrocks for brown soil. </a:t>
            </a:r>
            <a:b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It is a typical type of soil in Gorlice region.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Google Shape;126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256" y="2033516"/>
            <a:ext cx="6649414" cy="4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0714" y="1132764"/>
            <a:ext cx="5258764" cy="5330802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/>
          <p:nvPr>
            <p:ph type="title"/>
          </p:nvPr>
        </p:nvSpPr>
        <p:spPr>
          <a:xfrm>
            <a:off x="382137" y="365125"/>
            <a:ext cx="3725839" cy="5899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Magurski National Park is an area protecting natural forest, animals and environment of low mountains in the borderland of Poland and Slovakia.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2868" y="109769"/>
            <a:ext cx="7438029" cy="6588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>
            <p:ph type="title"/>
          </p:nvPr>
        </p:nvSpPr>
        <p:spPr>
          <a:xfrm>
            <a:off x="401782" y="286603"/>
            <a:ext cx="6916184" cy="9880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Magurski National Park – typical forest and sandstone rocks.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07" y="1418470"/>
            <a:ext cx="7439328" cy="494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9278" y="197122"/>
            <a:ext cx="4352386" cy="6553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2020-06-23T07:47:01Z</dcterms:created>
  <dc:creator>HP</dc:creator>
</cp:coreProperties>
</file>