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0" r:id="rId2"/>
    <p:sldId id="264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1" r:id="rId27"/>
    <p:sldId id="302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84" d="100"/>
          <a:sy n="84" d="100"/>
        </p:scale>
        <p:origin x="-624" y="-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CB3C3-EE2B-469E-9A22-7BE2512D4587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BDAB2-CB98-4303-A062-073076B5E2F5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2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8963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515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5442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653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641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908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77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870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1814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26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682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680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461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433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87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25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90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11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897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41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414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562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175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20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94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53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4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76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17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43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78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5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9EDCEB-D9B3-4E84-B794-D09B6B8832A3}" type="datetimeFigureOut">
              <a:rPr lang="it-IT" smtClean="0"/>
              <a:pPr/>
              <a:t>24/10/2018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125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78371" y="551347"/>
            <a:ext cx="80794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ISTITUTO COMPRENSIVO</a:t>
            </a:r>
          </a:p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COSENZA III</a:t>
            </a:r>
          </a:p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VIA NEGRONI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40959" y="4007241"/>
            <a:ext cx="87190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ERASMUS PROJECT KA229</a:t>
            </a:r>
          </a:p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TALK ABOUT SOIL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02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sultati immagini per teatro rendano cosenz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5" y="848042"/>
            <a:ext cx="3672841" cy="275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Risultati immagini per teatro rendano cosenz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636">
            <a:off x="314446" y="4038321"/>
            <a:ext cx="2093595" cy="1265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4183737" y="124737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Cosenza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magine 4" descr="Risultati immagini per castello normanno svevo cosenz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855">
            <a:off x="4540884" y="1307781"/>
            <a:ext cx="3386455" cy="175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Risultati immagini per ponte di calatra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342264"/>
            <a:ext cx="3624958" cy="241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517469" y="3683569"/>
            <a:ext cx="97791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Rendano </a:t>
            </a:r>
            <a:r>
              <a:rPr lang="it-IT" dirty="0" err="1"/>
              <a:t>theatre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in the 1700s. </a:t>
            </a:r>
            <a:r>
              <a:rPr lang="it-IT" dirty="0" err="1"/>
              <a:t>It’s</a:t>
            </a:r>
            <a:r>
              <a:rPr lang="it-IT" dirty="0"/>
              <a:t> a </a:t>
            </a:r>
            <a:r>
              <a:rPr lang="it-IT" dirty="0" err="1"/>
              <a:t>famous</a:t>
            </a:r>
            <a:r>
              <a:rPr lang="it-IT" dirty="0"/>
              <a:t> </a:t>
            </a:r>
            <a:r>
              <a:rPr lang="it-IT" dirty="0" err="1" smtClean="0"/>
              <a:t>theatre</a:t>
            </a:r>
            <a:r>
              <a:rPr lang="it-IT" dirty="0"/>
              <a:t> </a:t>
            </a:r>
            <a:r>
              <a:rPr lang="it-IT" dirty="0" smtClean="0"/>
              <a:t>and </a:t>
            </a:r>
            <a:r>
              <a:rPr lang="it-IT" dirty="0" err="1" smtClean="0"/>
              <a:t>its</a:t>
            </a:r>
            <a:r>
              <a:rPr lang="it-IT" dirty="0" smtClean="0"/>
              <a:t> shows </a:t>
            </a:r>
            <a:r>
              <a:rPr lang="it-IT" dirty="0" err="1" smtClean="0"/>
              <a:t>attract</a:t>
            </a:r>
            <a:r>
              <a:rPr lang="it-IT" dirty="0" smtClean="0"/>
              <a:t> </a:t>
            </a:r>
            <a:r>
              <a:rPr lang="it-IT" dirty="0"/>
              <a:t>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 smtClean="0"/>
              <a:t>people</a:t>
            </a:r>
            <a:r>
              <a:rPr lang="it-IT" dirty="0" smtClean="0"/>
              <a:t> </a:t>
            </a:r>
            <a:r>
              <a:rPr lang="it-IT" dirty="0" err="1" smtClean="0"/>
              <a:t>every</a:t>
            </a:r>
            <a:r>
              <a:rPr lang="it-IT" dirty="0" smtClean="0"/>
              <a:t> </a:t>
            </a:r>
            <a:r>
              <a:rPr lang="it-IT" dirty="0" err="1" smtClean="0"/>
              <a:t>year</a:t>
            </a:r>
            <a:r>
              <a:rPr lang="it-IT" dirty="0" smtClean="0"/>
              <a:t>. </a:t>
            </a:r>
          </a:p>
          <a:p>
            <a:r>
              <a:rPr lang="it-IT" dirty="0" smtClean="0"/>
              <a:t>The Norman-</a:t>
            </a:r>
            <a:r>
              <a:rPr lang="it-IT" dirty="0" err="1" smtClean="0"/>
              <a:t>Swabian</a:t>
            </a:r>
            <a:r>
              <a:rPr lang="it-IT" dirty="0" smtClean="0"/>
              <a:t> </a:t>
            </a:r>
            <a:r>
              <a:rPr lang="it-IT" dirty="0" err="1" smtClean="0"/>
              <a:t>castle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 and </a:t>
            </a:r>
            <a:r>
              <a:rPr lang="it-IT" dirty="0" err="1"/>
              <a:t>it’s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monuments</a:t>
            </a:r>
            <a:r>
              <a:rPr lang="it-IT" dirty="0"/>
              <a:t> in </a:t>
            </a:r>
            <a:r>
              <a:rPr lang="it-IT" dirty="0" smtClean="0"/>
              <a:t>Cosenza.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restored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earthquake</a:t>
            </a:r>
            <a:r>
              <a:rPr lang="it-IT" dirty="0"/>
              <a:t> in 1184.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rises</a:t>
            </a:r>
            <a:r>
              <a:rPr lang="it-IT" dirty="0" smtClean="0"/>
              <a:t> on </a:t>
            </a:r>
            <a:r>
              <a:rPr lang="it-IT" dirty="0" err="1" smtClean="0"/>
              <a:t>one</a:t>
            </a:r>
            <a:r>
              <a:rPr lang="it-IT" dirty="0" smtClean="0"/>
              <a:t> of the </a:t>
            </a:r>
            <a:r>
              <a:rPr lang="it-IT" dirty="0" err="1" smtClean="0"/>
              <a:t>highest</a:t>
            </a:r>
            <a:r>
              <a:rPr lang="it-IT" dirty="0" smtClean="0"/>
              <a:t> </a:t>
            </a:r>
            <a:r>
              <a:rPr lang="it-IT" dirty="0" err="1" smtClean="0"/>
              <a:t>points</a:t>
            </a:r>
            <a:r>
              <a:rPr lang="it-IT" dirty="0" smtClean="0"/>
              <a:t> of the city, the Pancrazio </a:t>
            </a:r>
            <a:r>
              <a:rPr lang="it-IT" dirty="0" err="1" smtClean="0"/>
              <a:t>hill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383 </a:t>
            </a:r>
            <a:r>
              <a:rPr lang="it-IT" dirty="0" err="1" smtClean="0"/>
              <a:t>metres</a:t>
            </a:r>
            <a:r>
              <a:rPr lang="it-IT" dirty="0" smtClean="0"/>
              <a:t> </a:t>
            </a:r>
            <a:r>
              <a:rPr lang="it-IT" dirty="0" err="1" smtClean="0"/>
              <a:t>above</a:t>
            </a:r>
            <a:r>
              <a:rPr lang="it-IT" dirty="0" smtClean="0"/>
              <a:t> </a:t>
            </a:r>
            <a:r>
              <a:rPr lang="it-IT" dirty="0"/>
              <a:t>t</a:t>
            </a:r>
            <a:r>
              <a:rPr lang="it-IT" dirty="0" smtClean="0"/>
              <a:t>he </a:t>
            </a:r>
            <a:r>
              <a:rPr lang="it-IT" dirty="0" err="1" smtClean="0"/>
              <a:t>level</a:t>
            </a:r>
            <a:r>
              <a:rPr lang="it-IT" dirty="0" smtClean="0"/>
              <a:t> of the </a:t>
            </a:r>
            <a:r>
              <a:rPr lang="it-IT" dirty="0" err="1" smtClean="0"/>
              <a:t>sea</a:t>
            </a:r>
            <a:r>
              <a:rPr lang="it-IT" dirty="0" smtClean="0"/>
              <a:t>. Cosenza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got</a:t>
            </a:r>
            <a:r>
              <a:rPr lang="it-IT" dirty="0" smtClean="0"/>
              <a:t> </a:t>
            </a:r>
            <a:r>
              <a:rPr lang="it-IT" dirty="0" err="1" smtClean="0"/>
              <a:t>seven</a:t>
            </a:r>
            <a:r>
              <a:rPr lang="it-IT" dirty="0" smtClean="0"/>
              <a:t> </a:t>
            </a:r>
            <a:r>
              <a:rPr lang="it-IT" dirty="0" err="1" smtClean="0"/>
              <a:t>hills</a:t>
            </a:r>
            <a:r>
              <a:rPr lang="it-IT" dirty="0" smtClean="0"/>
              <a:t>, </a:t>
            </a:r>
            <a:r>
              <a:rPr lang="it-IT" dirty="0" err="1" smtClean="0"/>
              <a:t>Triglio,Mussano</a:t>
            </a:r>
            <a:r>
              <a:rPr lang="it-IT" dirty="0" smtClean="0"/>
              <a:t>, </a:t>
            </a:r>
            <a:r>
              <a:rPr lang="it-IT" dirty="0" err="1" smtClean="0"/>
              <a:t>Venneri</a:t>
            </a:r>
            <a:r>
              <a:rPr lang="it-IT" dirty="0" smtClean="0"/>
              <a:t>, </a:t>
            </a:r>
            <a:r>
              <a:rPr lang="it-IT" dirty="0" err="1" smtClean="0"/>
              <a:t>Gramazio</a:t>
            </a:r>
            <a:r>
              <a:rPr lang="it-IT" dirty="0" smtClean="0"/>
              <a:t>, </a:t>
            </a:r>
            <a:r>
              <a:rPr lang="it-IT" dirty="0" err="1" smtClean="0"/>
              <a:t>Guarassano</a:t>
            </a:r>
            <a:r>
              <a:rPr lang="it-IT" dirty="0" smtClean="0"/>
              <a:t>, </a:t>
            </a:r>
            <a:r>
              <a:rPr lang="it-IT" dirty="0" err="1" smtClean="0"/>
              <a:t>Torrevetere</a:t>
            </a:r>
            <a:r>
              <a:rPr lang="it-IT" dirty="0" smtClean="0"/>
              <a:t> and Pancrazio, of </a:t>
            </a:r>
            <a:r>
              <a:rPr lang="it-IT" dirty="0" err="1" smtClean="0"/>
              <a:t>course</a:t>
            </a:r>
            <a:r>
              <a:rPr lang="it-IT" dirty="0" smtClean="0"/>
              <a:t>!</a:t>
            </a:r>
            <a:endParaRPr lang="it-IT" dirty="0"/>
          </a:p>
          <a:p>
            <a:r>
              <a:rPr lang="it-IT" dirty="0" smtClean="0"/>
              <a:t>Calatrava bridge </a:t>
            </a:r>
            <a:r>
              <a:rPr lang="it-IT" dirty="0" err="1" smtClean="0"/>
              <a:t>is</a:t>
            </a:r>
            <a:r>
              <a:rPr lang="it-IT" dirty="0" smtClean="0"/>
              <a:t> in the </a:t>
            </a:r>
            <a:r>
              <a:rPr lang="it-IT" dirty="0" err="1" smtClean="0"/>
              <a:t>south-east</a:t>
            </a:r>
            <a:r>
              <a:rPr lang="it-IT" dirty="0"/>
              <a:t> </a:t>
            </a:r>
            <a:r>
              <a:rPr lang="it-IT" dirty="0" smtClean="0"/>
              <a:t>side of Cosenza and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connects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parts</a:t>
            </a:r>
            <a:r>
              <a:rPr lang="it-IT" dirty="0" smtClean="0"/>
              <a:t> of the city </a:t>
            </a:r>
            <a:r>
              <a:rPr lang="it-IT" dirty="0" err="1" smtClean="0"/>
              <a:t>divided</a:t>
            </a:r>
            <a:r>
              <a:rPr lang="it-IT" dirty="0" smtClean="0"/>
              <a:t> by the </a:t>
            </a:r>
            <a:r>
              <a:rPr lang="it-IT" dirty="0" err="1" smtClean="0"/>
              <a:t>river</a:t>
            </a:r>
            <a:r>
              <a:rPr lang="it-IT" dirty="0" smtClean="0"/>
              <a:t> Crati. The bridge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named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architect-engineer</a:t>
            </a:r>
            <a:r>
              <a:rPr lang="it-IT" dirty="0" smtClean="0"/>
              <a:t> Santiago Calatrava and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highest</a:t>
            </a:r>
            <a:r>
              <a:rPr lang="it-IT" dirty="0" smtClean="0"/>
              <a:t> </a:t>
            </a:r>
            <a:r>
              <a:rPr lang="it-IT" dirty="0" err="1" smtClean="0"/>
              <a:t>cable-stayed</a:t>
            </a:r>
            <a:r>
              <a:rPr lang="it-IT" dirty="0" smtClean="0"/>
              <a:t> bridge in Europe.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inaugurated</a:t>
            </a:r>
            <a:r>
              <a:rPr lang="it-IT" dirty="0" smtClean="0"/>
              <a:t> on 2018, 26th </a:t>
            </a:r>
            <a:r>
              <a:rPr lang="it-IT" dirty="0" err="1" smtClean="0"/>
              <a:t>Jan</a:t>
            </a:r>
            <a:r>
              <a:rPr lang="it-IT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083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9" descr="D:\stefa\Download\20181008_104805-1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254076" y="1307666"/>
            <a:ext cx="4861644" cy="400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/>
          <p:nvPr/>
        </p:nvSpPr>
        <p:spPr>
          <a:xfrm>
            <a:off x="3047210" y="250243"/>
            <a:ext cx="53832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I.C. COSENZA III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7" name="Google Shape;247;p29" descr="D:\stefa\Download\IMG-20181008-WA0016.jp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 rot="-984947">
            <a:off x="285551" y="4236129"/>
            <a:ext cx="3883633" cy="205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 rot="960668">
            <a:off x="169326" y="820046"/>
            <a:ext cx="3238510" cy="215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40" y="2403444"/>
            <a:ext cx="2327831" cy="41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3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/>
          <p:nvPr/>
        </p:nvSpPr>
        <p:spPr>
          <a:xfrm>
            <a:off x="323557" y="886265"/>
            <a:ext cx="1135262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Istituto Comprensivo Cosenza III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composed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a Nursery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a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plus a hospital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located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Cosenza. </a:t>
            </a:r>
            <a:endParaRPr sz="24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from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building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green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facade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quite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big.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floors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hall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entrance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On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both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floors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administrative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toilets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Students can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sports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Physical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Education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gyms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In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laboratories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 the Science lab,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lab and the ICT lab.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part to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competitions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Last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prices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robotics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Moreover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interesting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trips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around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Calabria, Italy or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abroad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</a:t>
            </a:r>
            <a:r>
              <a:rPr lang="it-IT" sz="24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8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60523"/>
            <a:ext cx="7841978" cy="440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831756" y="993121"/>
            <a:ext cx="4007221" cy="22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/>
          <p:nvPr/>
        </p:nvSpPr>
        <p:spPr>
          <a:xfrm>
            <a:off x="3807308" y="162859"/>
            <a:ext cx="410400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Technology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7091" y="2396543"/>
            <a:ext cx="7691716" cy="43244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8079476" y="1086190"/>
            <a:ext cx="411252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Rulers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goniometers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compasses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pencils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rubbers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commitment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work! 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01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22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22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/>
          <p:nvPr/>
        </p:nvSpPr>
        <p:spPr>
          <a:xfrm>
            <a:off x="4417252" y="162859"/>
            <a:ext cx="2884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2" descr="blob:https://web.whatsapp.com/1a2fa7d5-9faf-4a06-8bb1-a33abe1537b6"/>
          <p:cNvSpPr/>
          <p:nvPr/>
        </p:nvSpPr>
        <p:spPr>
          <a:xfrm>
            <a:off x="155575" y="-144463"/>
            <a:ext cx="3533110" cy="353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8" name="Google Shape;268;p32"/>
          <p:cNvGrpSpPr/>
          <p:nvPr/>
        </p:nvGrpSpPr>
        <p:grpSpPr>
          <a:xfrm>
            <a:off x="3244731" y="1338024"/>
            <a:ext cx="4531247" cy="4020790"/>
            <a:chOff x="486541" y="1427965"/>
            <a:chExt cx="4531247" cy="4020790"/>
          </a:xfrm>
        </p:grpSpPr>
        <p:pic>
          <p:nvPicPr>
            <p:cNvPr id="269" name="Google Shape;269;p32" descr="D:\stefa\Download\WhatsApp Image 2018-10-08 at 18.38.16.jpe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6025" y="1427965"/>
              <a:ext cx="4272280" cy="3204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32"/>
            <p:cNvSpPr/>
            <p:nvPr/>
          </p:nvSpPr>
          <p:spPr>
            <a:xfrm>
              <a:off x="486541" y="4740869"/>
              <a:ext cx="453124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 smtClea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DEMINERALIZATION OF A CHICKEN BONE</a:t>
              </a:r>
              <a:endParaRPr sz="2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71" name="Google Shape;271;p32"/>
          <p:cNvGrpSpPr/>
          <p:nvPr/>
        </p:nvGrpSpPr>
        <p:grpSpPr>
          <a:xfrm>
            <a:off x="8154648" y="1489551"/>
            <a:ext cx="3285867" cy="3232351"/>
            <a:chOff x="7600036" y="1489551"/>
            <a:chExt cx="3840480" cy="3484400"/>
          </a:xfrm>
        </p:grpSpPr>
        <p:pic>
          <p:nvPicPr>
            <p:cNvPr id="272" name="Google Shape;272;p32" descr="D:\stefa\Download\WhatsApp Image 2018-10-08 at 18.38.16 (2).jpe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00036" y="1489551"/>
              <a:ext cx="3840480" cy="2880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32"/>
            <p:cNvSpPr/>
            <p:nvPr/>
          </p:nvSpPr>
          <p:spPr>
            <a:xfrm>
              <a:off x="7600036" y="4573841"/>
              <a:ext cx="27183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 smtClea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GERMINATOR</a:t>
              </a:r>
              <a:endParaRPr sz="2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5" name="Google Shape;275;p32"/>
          <p:cNvSpPr/>
          <p:nvPr/>
        </p:nvSpPr>
        <p:spPr>
          <a:xfrm>
            <a:off x="3688684" y="5321508"/>
            <a:ext cx="5538443" cy="1130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doing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Science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vinegar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sodium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bicarbonate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simulate a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volcanic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eruption</a:t>
            </a: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f8c901f7-92f2-4d0d-8cf6-1dbddc9466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3240323" cy="49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/>
          <p:nvPr/>
        </p:nvSpPr>
        <p:spPr>
          <a:xfrm>
            <a:off x="5259631" y="162859"/>
            <a:ext cx="11993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ICT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1" name="Google Shape;281;p33" descr="D:\stefa\Download\WhatsApp Image 2018-10-08 at 18.41.3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087" y="1345378"/>
            <a:ext cx="2661920" cy="473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 descr="D:\stefa\Download\WhatsApp Image 2018-10-08 at 18.41.38 (1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8770" y="479612"/>
            <a:ext cx="3523241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 descr="D:\stefa\Download\WhatsApp Image 2018-10-08 at 18.41.38 (2)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523" y="1281112"/>
            <a:ext cx="4655820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332523" y="4503760"/>
            <a:ext cx="4951668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in the ICT 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lab, </a:t>
            </a:r>
            <a:r>
              <a:rPr lang="it-IT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having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/>
          <p:nvPr/>
        </p:nvSpPr>
        <p:spPr>
          <a:xfrm rot="440705">
            <a:off x="4636063" y="162859"/>
            <a:ext cx="24465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MATHS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9" name="Google Shape;289;p34" descr="D:\stefa\Download\WhatsApp Image 2018-10-08 at 18.42.4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28701">
            <a:off x="298319" y="464670"/>
            <a:ext cx="3126199" cy="592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 descr="D:\stefa\Download\WhatsApp Image 2018-10-08 at 18.42.47 (2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97563">
            <a:off x="4772339" y="1408157"/>
            <a:ext cx="3278093" cy="502919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/>
          <p:nvPr/>
        </p:nvSpPr>
        <p:spPr>
          <a:xfrm>
            <a:off x="8529403" y="2083633"/>
            <a:ext cx="3462727" cy="3043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are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listening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their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they’re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some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Math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rules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49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 descr="D:\stefa\Download\WhatsApp Image 2018-10-08 at 18.43.23 (1)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452" y="805422"/>
            <a:ext cx="3779520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 descr="D:\stefa\Download\WhatsApp Image 2018-10-08 at 18.43.23 (2)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3588" y="2770095"/>
            <a:ext cx="371030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5"/>
          <p:cNvSpPr/>
          <p:nvPr/>
        </p:nvSpPr>
        <p:spPr>
          <a:xfrm>
            <a:off x="4484059" y="198717"/>
            <a:ext cx="6856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SPORTS...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WhatsApp Video 2018-10-08 at 19.36.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4422" y="1427910"/>
            <a:ext cx="2425036" cy="44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/>
          <p:nvPr/>
        </p:nvSpPr>
        <p:spPr>
          <a:xfrm>
            <a:off x="4362877" y="295421"/>
            <a:ext cx="7622797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…AND INDOOR ACTIVITIES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OUR COMFORTABLE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GYM!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5" name="Google Shape;305;p36" descr="D:\stefa\Download\WhatsApp Image 2018-10-08 at 18.43.2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3196">
            <a:off x="489024" y="152400"/>
            <a:ext cx="3701975" cy="6552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94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735" y="1319753"/>
            <a:ext cx="3623933" cy="41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 descr="D:\stefa\Download\WhatsApp Image 2018-10-10 at 12.38.54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0023" y="1319753"/>
            <a:ext cx="4832985" cy="271272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7"/>
          <p:cNvSpPr/>
          <p:nvPr/>
        </p:nvSpPr>
        <p:spPr>
          <a:xfrm>
            <a:off x="3308967" y="156296"/>
            <a:ext cx="55018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 LAB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37"/>
          <p:cNvSpPr/>
          <p:nvPr/>
        </p:nvSpPr>
        <p:spPr>
          <a:xfrm>
            <a:off x="4009292" y="5111646"/>
            <a:ext cx="7847928" cy="81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listening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foreign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recording</a:t>
            </a: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14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Risultati immagini per CALABR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953" y="105654"/>
            <a:ext cx="2312035" cy="360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eografia | mol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4" y="243766"/>
            <a:ext cx="3947147" cy="44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460659" y="162222"/>
            <a:ext cx="48763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it-IT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</a:p>
          <a:p>
            <a:pPr algn="ctr"/>
            <a:r>
              <a:rPr lang="it-IT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it-IT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  <a:p>
            <a:pPr algn="ctr"/>
            <a:r>
              <a:rPr lang="it-IT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it-IT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0499172" y="295572"/>
            <a:ext cx="39305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3066358" y="3114675"/>
            <a:ext cx="4307970" cy="1514194"/>
            <a:chOff x="3052482" y="2986088"/>
            <a:chExt cx="4307970" cy="1514194"/>
          </a:xfrm>
        </p:grpSpPr>
        <p:sp>
          <p:nvSpPr>
            <p:cNvPr id="2" name="Ovale 1"/>
            <p:cNvSpPr/>
            <p:nvPr/>
          </p:nvSpPr>
          <p:spPr>
            <a:xfrm>
              <a:off x="3052482" y="3366247"/>
              <a:ext cx="1169894" cy="1134035"/>
            </a:xfrm>
            <a:prstGeom prst="ellipse">
              <a:avLst/>
            </a:prstGeom>
            <a:noFill/>
            <a:ln w="53975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" name="Connettore 2 3"/>
            <p:cNvCxnSpPr>
              <a:stCxn id="2" idx="6"/>
            </p:cNvCxnSpPr>
            <p:nvPr/>
          </p:nvCxnSpPr>
          <p:spPr>
            <a:xfrm flipV="1">
              <a:off x="4222376" y="2986088"/>
              <a:ext cx="3138076" cy="947177"/>
            </a:xfrm>
            <a:prstGeom prst="straightConnector1">
              <a:avLst/>
            </a:prstGeom>
            <a:ln w="66675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tangolo 2"/>
          <p:cNvSpPr/>
          <p:nvPr/>
        </p:nvSpPr>
        <p:spPr>
          <a:xfrm>
            <a:off x="4948292" y="3714994"/>
            <a:ext cx="648170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000" dirty="0"/>
              <a:t>Calabria </a:t>
            </a:r>
            <a:r>
              <a:rPr lang="it-IT" sz="2000" dirty="0" err="1"/>
              <a:t>is</a:t>
            </a:r>
            <a:r>
              <a:rPr lang="it-IT" sz="2000" dirty="0"/>
              <a:t> in the </a:t>
            </a:r>
            <a:r>
              <a:rPr lang="it-IT" sz="2000" dirty="0" err="1"/>
              <a:t>south</a:t>
            </a:r>
            <a:r>
              <a:rPr lang="it-IT" sz="2000" dirty="0"/>
              <a:t> of </a:t>
            </a:r>
            <a:r>
              <a:rPr lang="it-IT" sz="2000" dirty="0" err="1"/>
              <a:t>Italy</a:t>
            </a:r>
            <a:r>
              <a:rPr lang="it-IT" sz="2000" dirty="0"/>
              <a:t>. The </a:t>
            </a:r>
            <a:r>
              <a:rPr lang="it-IT" sz="2000" dirty="0" err="1" smtClean="0"/>
              <a:t>soil</a:t>
            </a:r>
            <a:r>
              <a:rPr lang="it-IT" sz="2000" dirty="0" smtClean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rich</a:t>
            </a:r>
            <a:r>
              <a:rPr lang="it-IT" sz="2000" dirty="0"/>
              <a:t> in </a:t>
            </a:r>
            <a:r>
              <a:rPr lang="it-IT" sz="2000" dirty="0" err="1" smtClean="0"/>
              <a:t>calcareous</a:t>
            </a:r>
            <a:r>
              <a:rPr lang="it-IT" sz="2000" dirty="0" smtClean="0"/>
              <a:t> </a:t>
            </a:r>
            <a:r>
              <a:rPr lang="it-IT" sz="2000" dirty="0" err="1"/>
              <a:t>rocks</a:t>
            </a:r>
            <a:r>
              <a:rPr lang="it-IT" sz="2000" dirty="0"/>
              <a:t> and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includes</a:t>
            </a:r>
            <a:r>
              <a:rPr lang="it-IT" sz="2000" dirty="0"/>
              <a:t> </a:t>
            </a:r>
            <a:r>
              <a:rPr lang="it-IT" sz="2000" dirty="0" err="1" smtClean="0"/>
              <a:t>alluvial</a:t>
            </a:r>
            <a:r>
              <a:rPr lang="it-IT" sz="2000" dirty="0" smtClean="0"/>
              <a:t> </a:t>
            </a:r>
            <a:r>
              <a:rPr lang="it-IT" sz="2000" dirty="0"/>
              <a:t>and </a:t>
            </a:r>
            <a:r>
              <a:rPr lang="it-IT" sz="2000" dirty="0" err="1"/>
              <a:t>coastal</a:t>
            </a:r>
            <a:r>
              <a:rPr lang="it-IT" sz="2000" dirty="0"/>
              <a:t> </a:t>
            </a:r>
            <a:r>
              <a:rPr lang="it-IT" sz="2000" dirty="0" err="1"/>
              <a:t>plains</a:t>
            </a:r>
            <a:r>
              <a:rPr lang="it-IT" sz="2000" dirty="0"/>
              <a:t>. The </a:t>
            </a:r>
            <a:r>
              <a:rPr lang="it-IT" sz="2000" dirty="0" err="1"/>
              <a:t>climate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 smtClean="0"/>
              <a:t>mediterranean</a:t>
            </a:r>
            <a:r>
              <a:rPr lang="it-IT" sz="2000" dirty="0" smtClean="0"/>
              <a:t>. </a:t>
            </a:r>
            <a:r>
              <a:rPr lang="it-IT" sz="2000" dirty="0"/>
              <a:t>The </a:t>
            </a:r>
            <a:r>
              <a:rPr lang="it-IT" sz="2000" dirty="0" err="1"/>
              <a:t>rainiest</a:t>
            </a:r>
            <a:r>
              <a:rPr lang="it-IT" sz="2000" dirty="0"/>
              <a:t> </a:t>
            </a:r>
            <a:r>
              <a:rPr lang="it-IT" sz="2000" dirty="0" err="1"/>
              <a:t>months</a:t>
            </a:r>
            <a:r>
              <a:rPr lang="it-IT" sz="2000" dirty="0"/>
              <a:t> are from </a:t>
            </a:r>
            <a:r>
              <a:rPr lang="it-IT" sz="2000" dirty="0" err="1"/>
              <a:t>October</a:t>
            </a:r>
            <a:r>
              <a:rPr lang="it-IT" sz="2000" dirty="0"/>
              <a:t> to </a:t>
            </a:r>
            <a:r>
              <a:rPr lang="it-IT" sz="2000" dirty="0" err="1"/>
              <a:t>January</a:t>
            </a:r>
            <a:r>
              <a:rPr lang="it-IT" sz="2000" dirty="0"/>
              <a:t>, </a:t>
            </a:r>
            <a:r>
              <a:rPr lang="it-IT" sz="2000" dirty="0" err="1"/>
              <a:t>while</a:t>
            </a:r>
            <a:r>
              <a:rPr lang="it-IT" sz="2000" dirty="0"/>
              <a:t> the </a:t>
            </a:r>
            <a:r>
              <a:rPr lang="it-IT" sz="2000" dirty="0" err="1"/>
              <a:t>driest</a:t>
            </a:r>
            <a:r>
              <a:rPr lang="it-IT" sz="2000" dirty="0"/>
              <a:t> </a:t>
            </a:r>
            <a:r>
              <a:rPr lang="it-IT" sz="2000" dirty="0" err="1"/>
              <a:t>months</a:t>
            </a:r>
            <a:r>
              <a:rPr lang="it-IT" sz="2000" dirty="0"/>
              <a:t> are from </a:t>
            </a:r>
            <a:r>
              <a:rPr lang="it-IT" sz="2000" dirty="0" err="1"/>
              <a:t>June</a:t>
            </a:r>
            <a:r>
              <a:rPr lang="it-IT" sz="2000" dirty="0"/>
              <a:t> to </a:t>
            </a:r>
            <a:r>
              <a:rPr lang="it-IT" sz="2000" dirty="0" err="1"/>
              <a:t>September</a:t>
            </a:r>
            <a:r>
              <a:rPr lang="it-IT" sz="2000" dirty="0"/>
              <a:t>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000" dirty="0" err="1"/>
              <a:t>Unfortunately</a:t>
            </a:r>
            <a:r>
              <a:rPr lang="it-IT" sz="2000" dirty="0"/>
              <a:t>, Calabria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sismic</a:t>
            </a:r>
            <a:r>
              <a:rPr lang="it-IT" sz="2000" dirty="0"/>
              <a:t> </a:t>
            </a:r>
            <a:r>
              <a:rPr lang="it-IT" sz="2000" dirty="0" err="1"/>
              <a:t>land</a:t>
            </a:r>
            <a:r>
              <a:rPr lang="it-IT" sz="2000" dirty="0"/>
              <a:t> and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smtClean="0"/>
              <a:t> </a:t>
            </a:r>
            <a:r>
              <a:rPr lang="it-IT" sz="2000" dirty="0" err="1" smtClean="0"/>
              <a:t>often</a:t>
            </a:r>
            <a:r>
              <a:rPr lang="it-IT" sz="2000" dirty="0" smtClean="0"/>
              <a:t> </a:t>
            </a:r>
            <a:r>
              <a:rPr lang="it-IT" sz="2000" dirty="0" err="1" smtClean="0"/>
              <a:t>been</a:t>
            </a:r>
            <a:r>
              <a:rPr lang="it-IT" sz="2000" dirty="0" smtClean="0"/>
              <a:t> </a:t>
            </a:r>
            <a:r>
              <a:rPr lang="it-IT" sz="2000" dirty="0"/>
              <a:t>hit by </a:t>
            </a:r>
            <a:r>
              <a:rPr lang="it-IT" sz="2000" dirty="0" err="1"/>
              <a:t>numerous</a:t>
            </a:r>
            <a:r>
              <a:rPr lang="it-IT" sz="2000" dirty="0"/>
              <a:t> </a:t>
            </a:r>
            <a:r>
              <a:rPr lang="it-IT" sz="2000" dirty="0" err="1"/>
              <a:t>earthquakes</a:t>
            </a:r>
            <a:r>
              <a:rPr lang="it-IT" sz="2000" dirty="0"/>
              <a:t>.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8" descr="D:\stefa\Download\WhatsApp Image 2018-10-10 at 14.01.4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4986">
            <a:off x="286953" y="1476514"/>
            <a:ext cx="6120130" cy="344297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8"/>
          <p:cNvSpPr/>
          <p:nvPr/>
        </p:nvSpPr>
        <p:spPr>
          <a:xfrm>
            <a:off x="2063826" y="208143"/>
            <a:ext cx="69268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STUDENTS AND THEIR ART…</a:t>
            </a:r>
            <a:endParaRPr sz="32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0" name="Google Shape;32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48002">
            <a:off x="8474486" y="986365"/>
            <a:ext cx="2782032" cy="367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77651">
            <a:off x="7752188" y="1359846"/>
            <a:ext cx="4409780" cy="297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8647" y="1211902"/>
            <a:ext cx="5221542" cy="291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251033">
            <a:off x="7094742" y="1493078"/>
            <a:ext cx="4957035" cy="33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8178764" y="1678654"/>
            <a:ext cx="3178872" cy="473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40815" y="1526074"/>
            <a:ext cx="2745572" cy="4298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5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92965">
            <a:off x="4259450" y="1830939"/>
            <a:ext cx="7346055" cy="189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84078">
            <a:off x="6407381" y="1811570"/>
            <a:ext cx="5220583" cy="279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16620">
            <a:off x="335180" y="1761395"/>
            <a:ext cx="5188572" cy="3467926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/>
          <p:nvPr/>
        </p:nvSpPr>
        <p:spPr>
          <a:xfrm>
            <a:off x="5655643" y="5290894"/>
            <a:ext cx="24000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 WORKS</a:t>
            </a:r>
            <a:endParaRPr sz="3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9" y="3044907"/>
            <a:ext cx="3076961" cy="35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/>
          <p:nvPr/>
        </p:nvSpPr>
        <p:spPr>
          <a:xfrm>
            <a:off x="418697" y="351692"/>
            <a:ext cx="1082143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really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proud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studying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Music, Art,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History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Geography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Science, Math, Spanish or French, English,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Italian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Latin,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Citizenship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I.C.T. or P.E.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makes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«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faster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higher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stronger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 !</a:t>
            </a: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40" descr="D:\stefa\Download\WhatsApp Image 2018-10-12 at 15.51.12 (1)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9046" y="2297820"/>
            <a:ext cx="7360737" cy="4192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646" y="1854875"/>
            <a:ext cx="3209400" cy="366973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1"/>
          <p:cNvSpPr/>
          <p:nvPr/>
        </p:nvSpPr>
        <p:spPr>
          <a:xfrm>
            <a:off x="6243383" y="1474687"/>
            <a:ext cx="5521269" cy="231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Playing</a:t>
            </a:r>
            <a:r>
              <a:rPr lang="it-IT" sz="5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musical </a:t>
            </a:r>
            <a:r>
              <a:rPr lang="it-IT" sz="5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</a:t>
            </a:r>
            <a:r>
              <a:rPr lang="it-IT" sz="5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the </a:t>
            </a:r>
            <a:r>
              <a:rPr lang="it-IT" sz="5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keyboard</a:t>
            </a:r>
            <a:endParaRPr sz="5400" b="0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WhatsApp Video 2018-10-12 at 15.28.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3706" y="732358"/>
            <a:ext cx="1812253" cy="32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/>
          <p:nvPr/>
        </p:nvSpPr>
        <p:spPr>
          <a:xfrm>
            <a:off x="270175" y="208143"/>
            <a:ext cx="8532631" cy="93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</a:t>
            </a:r>
            <a:r>
              <a:rPr lang="it-IT" sz="3200" b="0" i="1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Latin</a:t>
            </a:r>
            <a:r>
              <a:rPr lang="it-IT" sz="3200" b="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3200" b="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</a:t>
            </a:r>
            <a:r>
              <a:rPr lang="it-IT" sz="3200" b="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3200" b="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discovering</a:t>
            </a:r>
            <a:r>
              <a:rPr lang="it-IT" sz="3200" b="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3200" b="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origins</a:t>
            </a:r>
            <a:r>
              <a:rPr lang="it-IT" sz="3200" b="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the </a:t>
            </a:r>
            <a:r>
              <a:rPr lang="it-IT" sz="3200" b="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Italian</a:t>
            </a:r>
            <a:r>
              <a:rPr lang="it-IT" sz="3200" b="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3200" b="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</a:t>
            </a:r>
            <a:r>
              <a:rPr lang="it-IT" sz="3200" b="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200" b="0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2" name="Google Shape;35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174" y="1480007"/>
            <a:ext cx="4792020" cy="468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001566">
            <a:off x="6676986" y="1263189"/>
            <a:ext cx="3324853" cy="4897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9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862260">
            <a:off x="1190175" y="1600200"/>
            <a:ext cx="3923897" cy="430333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3"/>
          <p:cNvSpPr/>
          <p:nvPr/>
        </p:nvSpPr>
        <p:spPr>
          <a:xfrm>
            <a:off x="834330" y="208143"/>
            <a:ext cx="93859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Cooperative </a:t>
            </a:r>
            <a:r>
              <a:rPr lang="it-IT" sz="3600" b="0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</a:t>
            </a:r>
            <a:endParaRPr sz="3600" b="0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2280">
            <a:off x="6975834" y="1409307"/>
            <a:ext cx="4105374" cy="4685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9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5" y="278089"/>
            <a:ext cx="3263049" cy="43507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30" y="3209826"/>
            <a:ext cx="4325332" cy="32439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487">
            <a:off x="4250266" y="3667027"/>
            <a:ext cx="2565313" cy="27300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475">
            <a:off x="811338" y="5059996"/>
            <a:ext cx="2021429" cy="126793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083660" y="955344"/>
            <a:ext cx="7069540" cy="72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last</a:t>
            </a:r>
            <a:r>
              <a:rPr lang="it-IT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it-IT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it-IT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least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it-IT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mascot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NEGRONAU, the </a:t>
            </a:r>
            <a:r>
              <a:rPr lang="it-IT" sz="2000" i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robot </a:t>
            </a:r>
            <a:r>
              <a:rPr lang="it-IT" sz="2000" i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let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win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prizes</a:t>
            </a:r>
            <a:r>
              <a:rPr lang="it-IT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  </a:t>
            </a:r>
            <a:endParaRPr lang="it-IT" sz="20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85" y="353505"/>
            <a:ext cx="8380714" cy="62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970050">
            <a:off x="2604880" y="2595697"/>
            <a:ext cx="69035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</a:t>
            </a:r>
            <a:endParaRPr lang="it-IT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50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46794" y="171748"/>
            <a:ext cx="2545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 i z </a:t>
            </a:r>
            <a:r>
              <a:rPr lang="it-IT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magine 4" descr="Risultati immagini per pizzo calabr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450">
            <a:off x="311467" y="657543"/>
            <a:ext cx="2882265" cy="216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pizzo calabr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914">
            <a:off x="3419477" y="1613218"/>
            <a:ext cx="3228975" cy="242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Risultati immagini per pizzo calabro CASTELL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261">
            <a:off x="7600316" y="422083"/>
            <a:ext cx="2755265" cy="208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Risultati immagini per pizzo calabro CASTELL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586">
            <a:off x="8587423" y="2203766"/>
            <a:ext cx="2988310" cy="199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Risultati immagini per pizzo calabro TARTUF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765" y="4757102"/>
            <a:ext cx="2569845" cy="19824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2970940" y="4469074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000" dirty="0" err="1"/>
              <a:t>T</a:t>
            </a:r>
            <a:r>
              <a:rPr lang="it-IT" sz="2000" dirty="0" err="1" smtClean="0"/>
              <a:t>ourists</a:t>
            </a:r>
            <a:r>
              <a:rPr lang="it-IT" sz="2000" dirty="0" smtClean="0"/>
              <a:t> </a:t>
            </a:r>
            <a:r>
              <a:rPr lang="it-IT" sz="2000" dirty="0" err="1"/>
              <a:t>that</a:t>
            </a:r>
            <a:r>
              <a:rPr lang="it-IT" sz="2000" dirty="0"/>
              <a:t> come to </a:t>
            </a:r>
            <a:r>
              <a:rPr lang="it-IT" sz="2000" dirty="0" smtClean="0"/>
              <a:t>Calabria love </a:t>
            </a:r>
            <a:r>
              <a:rPr lang="it-IT" sz="2000" dirty="0" err="1"/>
              <a:t>our</a:t>
            </a:r>
            <a:r>
              <a:rPr lang="it-IT" sz="2000" dirty="0"/>
              <a:t> </a:t>
            </a:r>
            <a:r>
              <a:rPr lang="it-IT" sz="2000" dirty="0" err="1"/>
              <a:t>coasts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they’re</a:t>
            </a:r>
            <a:r>
              <a:rPr lang="it-IT" sz="2000" dirty="0"/>
              <a:t> </a:t>
            </a:r>
            <a:r>
              <a:rPr lang="it-IT" sz="2000" dirty="0" err="1"/>
              <a:t>amazing</a:t>
            </a:r>
            <a:r>
              <a:rPr lang="it-IT" sz="2000" dirty="0"/>
              <a:t>. </a:t>
            </a:r>
            <a:r>
              <a:rPr lang="it-IT" sz="2000" dirty="0" err="1"/>
              <a:t>There</a:t>
            </a:r>
            <a:r>
              <a:rPr lang="it-IT" sz="2000" dirty="0"/>
              <a:t> are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/>
              <a:t>types</a:t>
            </a:r>
            <a:r>
              <a:rPr lang="it-IT" sz="2000" dirty="0"/>
              <a:t> of </a:t>
            </a:r>
            <a:r>
              <a:rPr lang="it-IT" sz="2000" dirty="0" err="1"/>
              <a:t>coasts</a:t>
            </a:r>
            <a:r>
              <a:rPr lang="it-IT" sz="2000" dirty="0"/>
              <a:t>:  </a:t>
            </a:r>
            <a:r>
              <a:rPr lang="it-IT" sz="2000" dirty="0" smtClean="0"/>
              <a:t>the </a:t>
            </a:r>
            <a:r>
              <a:rPr lang="it-IT" sz="2000" dirty="0" err="1" smtClean="0"/>
              <a:t>flat</a:t>
            </a:r>
            <a:r>
              <a:rPr lang="it-IT" sz="2000" dirty="0" smtClean="0"/>
              <a:t> and </a:t>
            </a:r>
            <a:r>
              <a:rPr lang="it-IT" sz="2000" dirty="0" err="1" smtClean="0"/>
              <a:t>sandy</a:t>
            </a:r>
            <a:r>
              <a:rPr lang="it-IT" sz="2000" dirty="0" smtClean="0"/>
              <a:t> </a:t>
            </a:r>
            <a:r>
              <a:rPr lang="it-IT" sz="2000" dirty="0" err="1" smtClean="0"/>
              <a:t>coasts</a:t>
            </a:r>
            <a:r>
              <a:rPr lang="it-IT" sz="2000" dirty="0" smtClean="0"/>
              <a:t> on the </a:t>
            </a:r>
            <a:r>
              <a:rPr lang="it-IT" sz="2000" dirty="0" err="1" smtClean="0"/>
              <a:t>Ionian</a:t>
            </a:r>
            <a:r>
              <a:rPr lang="it-IT" sz="2000" dirty="0" smtClean="0"/>
              <a:t> </a:t>
            </a:r>
            <a:r>
              <a:rPr lang="it-IT" sz="2000" dirty="0" err="1" smtClean="0"/>
              <a:t>sea</a:t>
            </a:r>
            <a:r>
              <a:rPr lang="it-IT" sz="2000" dirty="0" smtClean="0"/>
              <a:t> and the </a:t>
            </a:r>
            <a:r>
              <a:rPr lang="it-IT" sz="2000" dirty="0" err="1" smtClean="0"/>
              <a:t>rocky</a:t>
            </a:r>
            <a:r>
              <a:rPr lang="it-IT" sz="2000" dirty="0" smtClean="0"/>
              <a:t> </a:t>
            </a:r>
            <a:r>
              <a:rPr lang="it-IT" sz="2000" dirty="0" err="1" smtClean="0"/>
              <a:t>ones</a:t>
            </a:r>
            <a:r>
              <a:rPr lang="it-IT" sz="2000" dirty="0" smtClean="0"/>
              <a:t> on the </a:t>
            </a:r>
            <a:r>
              <a:rPr lang="it-IT" sz="2000" dirty="0" err="1"/>
              <a:t>Tyrrhenian</a:t>
            </a:r>
            <a:r>
              <a:rPr lang="it-IT" sz="2000" dirty="0"/>
              <a:t> </a:t>
            </a:r>
            <a:r>
              <a:rPr lang="it-IT" sz="2000" dirty="0" err="1" smtClean="0"/>
              <a:t>sea</a:t>
            </a:r>
            <a:r>
              <a:rPr lang="it-IT" sz="2000" dirty="0" smtClean="0"/>
              <a:t>.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sultati immagini per pizzo calabr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" y="989330"/>
            <a:ext cx="2964498" cy="20491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4250801" y="171748"/>
            <a:ext cx="2537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Tropea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magine 4" descr="Risultati immagini per tropea ma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2304416"/>
            <a:ext cx="2444750" cy="219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tropea PAES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" y="3762377"/>
            <a:ext cx="2533333" cy="181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Risultati immagini per tropea CIPOLL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388302"/>
            <a:ext cx="2444750" cy="18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6141494" y="2579426"/>
            <a:ext cx="5900252" cy="415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Calabria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rich</a:t>
            </a:r>
            <a:r>
              <a:rPr lang="it-IT" sz="2000" dirty="0" smtClean="0"/>
              <a:t> in fertile </a:t>
            </a:r>
            <a:r>
              <a:rPr lang="it-IT" sz="2000" dirty="0" err="1" smtClean="0"/>
              <a:t>land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allows</a:t>
            </a:r>
            <a:r>
              <a:rPr lang="it-IT" sz="2000" dirty="0" smtClean="0"/>
              <a:t> the breeding of </a:t>
            </a: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types</a:t>
            </a:r>
            <a:r>
              <a:rPr lang="it-IT" sz="2000" dirty="0" smtClean="0"/>
              <a:t> of </a:t>
            </a:r>
            <a:r>
              <a:rPr lang="it-IT" sz="2000" dirty="0" err="1" smtClean="0"/>
              <a:t>animals</a:t>
            </a:r>
            <a:r>
              <a:rPr lang="it-IT" sz="2000" dirty="0" smtClean="0"/>
              <a:t>. The </a:t>
            </a:r>
            <a:r>
              <a:rPr lang="it-IT" sz="2000" dirty="0" err="1" smtClean="0"/>
              <a:t>typical</a:t>
            </a:r>
            <a:r>
              <a:rPr lang="it-IT" sz="2000" dirty="0" smtClean="0"/>
              <a:t> breeding </a:t>
            </a:r>
            <a:r>
              <a:rPr lang="it-IT" sz="2000" dirty="0" err="1" smtClean="0"/>
              <a:t>animals</a:t>
            </a:r>
            <a:r>
              <a:rPr lang="it-IT" sz="2000" dirty="0" smtClean="0"/>
              <a:t> are </a:t>
            </a:r>
            <a:r>
              <a:rPr lang="it-IT" sz="2000" dirty="0" err="1" smtClean="0"/>
              <a:t>sheep</a:t>
            </a:r>
            <a:r>
              <a:rPr lang="it-IT" sz="2000" dirty="0" smtClean="0"/>
              <a:t>, </a:t>
            </a:r>
            <a:r>
              <a:rPr lang="it-IT" sz="2000" dirty="0" err="1" smtClean="0"/>
              <a:t>cattle</a:t>
            </a:r>
            <a:r>
              <a:rPr lang="it-IT" sz="2000" dirty="0" smtClean="0"/>
              <a:t>, </a:t>
            </a:r>
            <a:r>
              <a:rPr lang="it-IT" sz="2000" dirty="0" err="1" smtClean="0"/>
              <a:t>horses</a:t>
            </a:r>
            <a:r>
              <a:rPr lang="it-IT" sz="2000" dirty="0" smtClean="0"/>
              <a:t>, </a:t>
            </a:r>
            <a:r>
              <a:rPr lang="it-IT" sz="2000" dirty="0" err="1" smtClean="0"/>
              <a:t>goats</a:t>
            </a:r>
            <a:r>
              <a:rPr lang="it-IT" sz="2000" dirty="0" smtClean="0"/>
              <a:t>. </a:t>
            </a:r>
            <a:r>
              <a:rPr lang="it-IT" sz="2000" dirty="0"/>
              <a:t>In </a:t>
            </a:r>
            <a:r>
              <a:rPr lang="it-IT" sz="2000" dirty="0" err="1"/>
              <a:t>addition</a:t>
            </a:r>
            <a:r>
              <a:rPr lang="it-IT" sz="2000" dirty="0"/>
              <a:t> </a:t>
            </a:r>
            <a:r>
              <a:rPr lang="it-IT" sz="2000" dirty="0" err="1"/>
              <a:t>there</a:t>
            </a:r>
            <a:r>
              <a:rPr lang="it-IT" sz="2000" dirty="0"/>
              <a:t> are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fish</a:t>
            </a:r>
            <a:r>
              <a:rPr lang="it-IT" sz="2000" dirty="0"/>
              <a:t> </a:t>
            </a:r>
            <a:r>
              <a:rPr lang="it-IT" sz="2000" dirty="0" err="1" smtClean="0"/>
              <a:t>farms</a:t>
            </a:r>
            <a:r>
              <a:rPr lang="it-IT" sz="2000" dirty="0" smtClean="0"/>
              <a:t>. In </a:t>
            </a:r>
            <a:r>
              <a:rPr lang="it-IT" sz="2000" dirty="0"/>
              <a:t>Calabria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possible</a:t>
            </a:r>
            <a:r>
              <a:rPr lang="it-IT" sz="2000" dirty="0"/>
              <a:t> to taste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sausages</a:t>
            </a:r>
            <a:r>
              <a:rPr lang="it-IT" sz="2000" dirty="0"/>
              <a:t>, salami (‘</a:t>
            </a:r>
            <a:r>
              <a:rPr lang="it-IT" sz="2000" dirty="0" err="1"/>
              <a:t>nduja</a:t>
            </a:r>
            <a:r>
              <a:rPr lang="it-IT" sz="2000" dirty="0"/>
              <a:t> from Spilinga, for </a:t>
            </a:r>
            <a:r>
              <a:rPr lang="it-IT" sz="2000" dirty="0" err="1" smtClean="0"/>
              <a:t>example</a:t>
            </a:r>
            <a:r>
              <a:rPr lang="it-IT" sz="2000" dirty="0" smtClean="0"/>
              <a:t>), </a:t>
            </a:r>
            <a:r>
              <a:rPr lang="it-IT" sz="2000" dirty="0"/>
              <a:t>the </a:t>
            </a:r>
            <a:r>
              <a:rPr lang="it-IT" sz="2000" dirty="0" err="1"/>
              <a:t>famous</a:t>
            </a:r>
            <a:r>
              <a:rPr lang="it-IT" sz="2000" dirty="0"/>
              <a:t> 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onions</a:t>
            </a:r>
            <a:r>
              <a:rPr lang="it-IT" sz="2000" dirty="0"/>
              <a:t> from Tropea, </a:t>
            </a:r>
            <a:r>
              <a:rPr lang="it-IT" sz="2000" dirty="0" err="1"/>
              <a:t>mushrooms</a:t>
            </a:r>
            <a:r>
              <a:rPr lang="it-IT" sz="2000" dirty="0"/>
              <a:t>, </a:t>
            </a:r>
            <a:r>
              <a:rPr lang="it-IT" sz="2000" dirty="0" err="1" smtClean="0"/>
              <a:t>chestnuts</a:t>
            </a:r>
            <a:r>
              <a:rPr lang="it-IT" sz="2000" dirty="0" smtClean="0"/>
              <a:t>, </a:t>
            </a:r>
            <a:r>
              <a:rPr lang="it-IT" sz="2000" dirty="0"/>
              <a:t>some </a:t>
            </a:r>
            <a:r>
              <a:rPr lang="it-IT" sz="2000" dirty="0" err="1" smtClean="0"/>
              <a:t>legumes</a:t>
            </a:r>
            <a:r>
              <a:rPr lang="it-IT" sz="2000" dirty="0" smtClean="0"/>
              <a:t>, chili </a:t>
            </a:r>
            <a:r>
              <a:rPr lang="it-IT" sz="2000" dirty="0" err="1"/>
              <a:t>peppers</a:t>
            </a:r>
            <a:r>
              <a:rPr lang="it-IT" sz="2000" dirty="0"/>
              <a:t>, </a:t>
            </a:r>
            <a:r>
              <a:rPr lang="it-IT" sz="2000" dirty="0" err="1"/>
              <a:t>Sila’s</a:t>
            </a:r>
            <a:r>
              <a:rPr lang="it-IT" sz="2000" dirty="0"/>
              <a:t> </a:t>
            </a:r>
            <a:r>
              <a:rPr lang="it-IT" sz="2000" dirty="0" err="1"/>
              <a:t>potatoes</a:t>
            </a:r>
            <a:r>
              <a:rPr lang="it-IT" sz="2000" dirty="0"/>
              <a:t>, </a:t>
            </a:r>
            <a:r>
              <a:rPr lang="it-IT" sz="2000" dirty="0" err="1"/>
              <a:t>tomatoes</a:t>
            </a:r>
            <a:r>
              <a:rPr lang="it-IT" sz="2000" dirty="0"/>
              <a:t>, </a:t>
            </a:r>
            <a:r>
              <a:rPr lang="it-IT" sz="2000" dirty="0" err="1" smtClean="0"/>
              <a:t>olives</a:t>
            </a:r>
            <a:r>
              <a:rPr lang="it-IT" sz="2000" dirty="0" smtClean="0"/>
              <a:t>, </a:t>
            </a:r>
            <a:r>
              <a:rPr lang="it-IT" sz="2000" dirty="0" err="1" smtClean="0"/>
              <a:t>oil</a:t>
            </a:r>
            <a:r>
              <a:rPr lang="it-IT" sz="2000" dirty="0" smtClean="0"/>
              <a:t>, </a:t>
            </a:r>
            <a:r>
              <a:rPr lang="it-IT" sz="2000" dirty="0" err="1" smtClean="0"/>
              <a:t>mandarines</a:t>
            </a:r>
            <a:r>
              <a:rPr lang="it-IT" sz="2000" dirty="0"/>
              <a:t>, </a:t>
            </a:r>
            <a:r>
              <a:rPr lang="it-IT" sz="2000" dirty="0" err="1" smtClean="0"/>
              <a:t>oranges</a:t>
            </a:r>
            <a:r>
              <a:rPr lang="it-IT" sz="2000" dirty="0" smtClean="0"/>
              <a:t>, </a:t>
            </a:r>
            <a:r>
              <a:rPr lang="it-IT" sz="2000" dirty="0" err="1" smtClean="0"/>
              <a:t>cedars</a:t>
            </a:r>
            <a:r>
              <a:rPr lang="it-IT" sz="2000" dirty="0" smtClean="0"/>
              <a:t> and </a:t>
            </a:r>
            <a:r>
              <a:rPr lang="it-IT" sz="2000" dirty="0" err="1" smtClean="0"/>
              <a:t>bergamots</a:t>
            </a:r>
            <a:r>
              <a:rPr lang="it-IT" sz="2000" dirty="0"/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000" dirty="0"/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3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37530" y="228002"/>
            <a:ext cx="2173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SIBARI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Risultati immagini per LAGHI DI SIBA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720"/>
            <a:ext cx="7516813" cy="51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Risultati immagini per scavi sibar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718"/>
            <a:ext cx="7516813" cy="51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museo archeologico sibar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0845"/>
            <a:ext cx="7516812" cy="516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Risultati immagini per museo archeologico siba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3" y="1212281"/>
            <a:ext cx="7516814" cy="54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Risultati immagini per museo archeologico sibari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718"/>
            <a:ext cx="7567613" cy="541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Risultati immagini per AZIENDE MANDARINI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279"/>
            <a:ext cx="7786540" cy="541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8065826" y="1364776"/>
            <a:ext cx="38077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Sibari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near</a:t>
            </a:r>
            <a:r>
              <a:rPr lang="it-IT" dirty="0" smtClean="0"/>
              <a:t> Cassano allo Ionio in Calabria.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of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important</a:t>
            </a:r>
            <a:r>
              <a:rPr lang="it-IT" dirty="0" smtClean="0"/>
              <a:t> </a:t>
            </a:r>
            <a:r>
              <a:rPr lang="it-IT" dirty="0" err="1" smtClean="0"/>
              <a:t>cities</a:t>
            </a:r>
            <a:r>
              <a:rPr lang="it-IT" dirty="0" smtClean="0"/>
              <a:t> (</a:t>
            </a:r>
            <a:r>
              <a:rPr lang="it-IT" dirty="0" err="1" smtClean="0"/>
              <a:t>poleis</a:t>
            </a:r>
            <a:r>
              <a:rPr lang="it-IT" dirty="0" smtClean="0"/>
              <a:t>) of Magna Grecia on the </a:t>
            </a:r>
            <a:r>
              <a:rPr lang="it-IT" dirty="0" err="1" smtClean="0"/>
              <a:t>Ionian</a:t>
            </a:r>
            <a:r>
              <a:rPr lang="it-IT" dirty="0" smtClean="0"/>
              <a:t> </a:t>
            </a:r>
            <a:r>
              <a:rPr lang="it-IT" dirty="0" err="1" smtClean="0"/>
              <a:t>sea</a:t>
            </a:r>
            <a:r>
              <a:rPr lang="it-IT" dirty="0" smtClean="0"/>
              <a:t>, </a:t>
            </a:r>
            <a:r>
              <a:rPr lang="it-IT" dirty="0" err="1" smtClean="0"/>
              <a:t>overlooking</a:t>
            </a:r>
            <a:r>
              <a:rPr lang="it-IT" dirty="0" smtClean="0"/>
              <a:t> the </a:t>
            </a:r>
            <a:r>
              <a:rPr lang="it-IT" dirty="0" err="1" smtClean="0"/>
              <a:t>Gulf</a:t>
            </a:r>
            <a:r>
              <a:rPr lang="it-IT" dirty="0" smtClean="0"/>
              <a:t> of Taranto. T</a:t>
            </a:r>
            <a:r>
              <a:rPr lang="en-US" dirty="0" smtClean="0"/>
              <a:t>he </a:t>
            </a:r>
            <a:r>
              <a:rPr lang="en-US" dirty="0"/>
              <a:t>archaeological sites of the Ancient Greek cities of Sybaris and </a:t>
            </a:r>
            <a:r>
              <a:rPr lang="en-US" dirty="0" err="1" smtClean="0"/>
              <a:t>Thurii</a:t>
            </a:r>
            <a:r>
              <a:rPr lang="en-US" dirty="0" smtClean="0"/>
              <a:t>, </a:t>
            </a:r>
            <a:r>
              <a:rPr lang="en-US" dirty="0"/>
              <a:t>which can be found a few kilometers to the </a:t>
            </a:r>
            <a:r>
              <a:rPr lang="en-US" dirty="0" smtClean="0"/>
              <a:t>south-east </a:t>
            </a:r>
            <a:r>
              <a:rPr lang="en-US" dirty="0"/>
              <a:t>of the </a:t>
            </a:r>
            <a:r>
              <a:rPr lang="en-US" dirty="0" smtClean="0"/>
              <a:t>town are famous. In </a:t>
            </a:r>
            <a:r>
              <a:rPr lang="en-US" dirty="0"/>
              <a:t>the 1980s and 1990s beach tourism developed in the town. The local agriculture produces citrus fruits, olives and rice. </a:t>
            </a:r>
            <a:r>
              <a:rPr lang="it-IT" dirty="0" smtClean="0"/>
              <a:t>	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25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25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4543" y="228002"/>
            <a:ext cx="1519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 descr="Risultati immagini per SIL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85" y="1086803"/>
            <a:ext cx="4255453" cy="304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Risultati immagini per SI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498">
            <a:off x="150495" y="429260"/>
            <a:ext cx="3147060" cy="171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i giganti dellaSIL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664">
            <a:off x="8733789" y="366078"/>
            <a:ext cx="2525395" cy="379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lupo dellaSIL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373">
            <a:off x="285433" y="3003868"/>
            <a:ext cx="2272030" cy="176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Risultati immagini per funghidellaSIL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1181">
            <a:off x="285433" y="5123498"/>
            <a:ext cx="1784351" cy="16297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/>
          <p:cNvSpPr/>
          <p:nvPr/>
        </p:nvSpPr>
        <p:spPr>
          <a:xfrm>
            <a:off x="3056188" y="4471469"/>
            <a:ext cx="804130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000" dirty="0"/>
              <a:t>In </a:t>
            </a:r>
            <a:r>
              <a:rPr lang="it-IT" sz="2000" dirty="0" err="1"/>
              <a:t>winter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possible</a:t>
            </a:r>
            <a:r>
              <a:rPr lang="it-IT" sz="2000" dirty="0"/>
              <a:t> to ski in Sila,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snows</a:t>
            </a:r>
            <a:r>
              <a:rPr lang="it-IT" sz="2000" dirty="0"/>
              <a:t> a </a:t>
            </a:r>
            <a:r>
              <a:rPr lang="it-IT" sz="2000" dirty="0" err="1"/>
              <a:t>lot</a:t>
            </a:r>
            <a:r>
              <a:rPr lang="it-IT" sz="2000" dirty="0"/>
              <a:t>! . In </a:t>
            </a:r>
            <a:r>
              <a:rPr lang="it-IT" sz="2000" dirty="0" err="1"/>
              <a:t>autumn</a:t>
            </a:r>
            <a:r>
              <a:rPr lang="it-IT" sz="2000" dirty="0"/>
              <a:t> Sila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rich</a:t>
            </a:r>
            <a:r>
              <a:rPr lang="it-IT" sz="2000" dirty="0"/>
              <a:t> in </a:t>
            </a:r>
            <a:r>
              <a:rPr lang="it-IT" sz="2000" dirty="0" err="1"/>
              <a:t>mushrooms</a:t>
            </a:r>
            <a:r>
              <a:rPr lang="it-IT" sz="2000" dirty="0"/>
              <a:t> and </a:t>
            </a:r>
            <a:r>
              <a:rPr lang="it-IT" sz="2000" dirty="0" err="1"/>
              <a:t>chestnuts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are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exported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 smtClean="0"/>
              <a:t>typical</a:t>
            </a:r>
            <a:r>
              <a:rPr lang="it-IT" sz="2000" dirty="0" smtClean="0"/>
              <a:t> </a:t>
            </a:r>
            <a:r>
              <a:rPr lang="it-IT" sz="2000" dirty="0" err="1" smtClean="0"/>
              <a:t>products</a:t>
            </a:r>
            <a:r>
              <a:rPr lang="it-IT" sz="2000" dirty="0" smtClean="0"/>
              <a:t>. </a:t>
            </a:r>
            <a:r>
              <a:rPr lang="it-IT" sz="2000" dirty="0"/>
              <a:t>Sila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smtClean="0"/>
              <a:t>a </a:t>
            </a:r>
            <a:r>
              <a:rPr lang="it-IT" sz="2000" dirty="0" err="1" smtClean="0"/>
              <a:t>natural</a:t>
            </a:r>
            <a:r>
              <a:rPr lang="it-IT" sz="2000" dirty="0" smtClean="0"/>
              <a:t> </a:t>
            </a:r>
            <a:r>
              <a:rPr lang="it-IT" sz="2000" dirty="0" err="1" smtClean="0"/>
              <a:t>reserve</a:t>
            </a:r>
            <a:r>
              <a:rPr lang="it-IT" sz="2000" dirty="0" smtClean="0"/>
              <a:t> </a:t>
            </a:r>
            <a:r>
              <a:rPr lang="it-IT" sz="2000" dirty="0" err="1" smtClean="0"/>
              <a:t>where</a:t>
            </a:r>
            <a:r>
              <a:rPr lang="it-IT" sz="2000" dirty="0" smtClean="0"/>
              <a:t> the </a:t>
            </a:r>
            <a:r>
              <a:rPr lang="it-IT" sz="2000" dirty="0" err="1" smtClean="0"/>
              <a:t>wolves</a:t>
            </a:r>
            <a:r>
              <a:rPr lang="it-IT" sz="2000" dirty="0" smtClean="0"/>
              <a:t>, </a:t>
            </a:r>
            <a:r>
              <a:rPr lang="it-IT" sz="2000" dirty="0" err="1" smtClean="0"/>
              <a:t>which</a:t>
            </a:r>
            <a:r>
              <a:rPr lang="it-IT" sz="2000" dirty="0" smtClean="0"/>
              <a:t> are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/>
              <a:t>risk</a:t>
            </a:r>
            <a:r>
              <a:rPr lang="it-IT" sz="2000" dirty="0" smtClean="0"/>
              <a:t> of </a:t>
            </a:r>
            <a:r>
              <a:rPr lang="it-IT" sz="2000" dirty="0" err="1" smtClean="0"/>
              <a:t>extinction</a:t>
            </a:r>
            <a:r>
              <a:rPr lang="it-IT" sz="2000" dirty="0" smtClean="0"/>
              <a:t>, live.</a:t>
            </a:r>
            <a:endParaRPr lang="it-IT" sz="2000" dirty="0"/>
          </a:p>
          <a:p>
            <a:pPr>
              <a:lnSpc>
                <a:spcPct val="115000"/>
              </a:lnSpc>
            </a:pPr>
            <a:r>
              <a:rPr lang="it-IT" sz="2000" dirty="0"/>
              <a:t>In Calabria </a:t>
            </a:r>
            <a:r>
              <a:rPr lang="it-IT" sz="2000" dirty="0" err="1"/>
              <a:t>there</a:t>
            </a:r>
            <a:r>
              <a:rPr lang="it-IT" sz="2000" dirty="0"/>
              <a:t> are a </a:t>
            </a:r>
            <a:r>
              <a:rPr lang="it-IT" sz="2000" dirty="0" err="1"/>
              <a:t>lot</a:t>
            </a:r>
            <a:r>
              <a:rPr lang="it-IT" sz="2000" dirty="0"/>
              <a:t> of </a:t>
            </a:r>
            <a:r>
              <a:rPr lang="it-IT" sz="2000" dirty="0" err="1"/>
              <a:t>mountains</a:t>
            </a:r>
            <a:r>
              <a:rPr lang="it-IT" sz="2000" dirty="0"/>
              <a:t>, </a:t>
            </a:r>
            <a:r>
              <a:rPr lang="it-IT" sz="2000" dirty="0" err="1" smtClean="0"/>
              <a:t>as</a:t>
            </a:r>
            <a:r>
              <a:rPr lang="it-IT" sz="2000" dirty="0" smtClean="0"/>
              <a:t> </a:t>
            </a:r>
            <a:r>
              <a:rPr lang="it-IT" sz="2000" dirty="0"/>
              <a:t>Pollino </a:t>
            </a:r>
            <a:r>
              <a:rPr lang="it-IT" sz="2000" dirty="0" err="1" smtClean="0"/>
              <a:t>chain</a:t>
            </a:r>
            <a:r>
              <a:rPr lang="it-IT" sz="2000" dirty="0" smtClean="0"/>
              <a:t> (in </a:t>
            </a:r>
            <a:r>
              <a:rPr lang="it-IT" sz="2000" dirty="0"/>
              <a:t>the </a:t>
            </a:r>
            <a:r>
              <a:rPr lang="it-IT" sz="2000" dirty="0" err="1"/>
              <a:t>north</a:t>
            </a:r>
            <a:r>
              <a:rPr lang="it-IT" sz="2000" dirty="0"/>
              <a:t>) </a:t>
            </a:r>
            <a:r>
              <a:rPr lang="it-IT" sz="2000" dirty="0" smtClean="0"/>
              <a:t>and Aspromonte mountain </a:t>
            </a:r>
            <a:r>
              <a:rPr lang="it-IT" sz="2000" dirty="0" err="1" smtClean="0"/>
              <a:t>massif</a:t>
            </a:r>
            <a:r>
              <a:rPr lang="it-IT" sz="2000" dirty="0" smtClean="0"/>
              <a:t>.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62220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69420" y="228002"/>
            <a:ext cx="5710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Reggio Calabria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 descr="Risultati immagini per reggio calabr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455420"/>
            <a:ext cx="2901950" cy="217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reggio calabr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0" y="3978592"/>
            <a:ext cx="4460240" cy="241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fata morgana reggio calabr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21" y="1151332"/>
            <a:ext cx="2861945" cy="20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Risultati immagini per bronzi reggio calabr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92" y="228002"/>
            <a:ext cx="227584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5099540" y="3166282"/>
            <a:ext cx="7092460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Reggio Calabria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museum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admire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Riace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Bronzes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statues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greek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datable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500 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received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an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exceptional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state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conservation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1972,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depths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Riace 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Marina, in the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province of Reggio 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Calabria.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on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certainty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sculptors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seafront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named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Italo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Falcomatà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major of the city.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1.7 km long and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occupies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coastal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area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fortress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Walking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along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seafront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admire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Sicilian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coasts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standing opposite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it-IT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59875" y="75602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Cosenza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 descr="Risultati immagini per Cosenza museo all'aper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9" y="235584"/>
            <a:ext cx="3202306" cy="211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Risultati immagini per Cosenza museo all'aper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363">
            <a:off x="191994" y="2787969"/>
            <a:ext cx="3238500" cy="212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Cosenza museo all'aper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189">
            <a:off x="4317245" y="1220323"/>
            <a:ext cx="2613025" cy="354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Cosenza museo all'apert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555">
            <a:off x="7835053" y="255284"/>
            <a:ext cx="1923193" cy="32125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6834277" y="3665736"/>
            <a:ext cx="50300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Cosenza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a city of art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. Along Corso Mazzini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can go shopping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looking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at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artworks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by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internationally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known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artists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.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photos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examples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what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Bilotti open-air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museum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.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works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of art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were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all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given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 to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municipality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of Cosenza by the businessman Carlo Bilotti.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most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important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square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in Cosenza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Piazza Bilotti,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whose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project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was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due to the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architect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Pietro Caruso.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modern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architecture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whose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shape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rectangular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. In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there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are 12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statues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representing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«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warrior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philosophers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</a:rPr>
              <a:t>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158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02862" y="166089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Cosenza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 descr="Risultati immagini per duomo cosenz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70" y="1908570"/>
            <a:ext cx="1905635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Risultati immagini per duomo cosenz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927"/>
            <a:ext cx="3785870" cy="425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duomo di cosenza inter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" y="4991100"/>
            <a:ext cx="331978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6357935" y="1089419"/>
            <a:ext cx="55019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There</a:t>
            </a:r>
            <a:r>
              <a:rPr lang="it-IT" dirty="0"/>
              <a:t> are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monuments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characterize</a:t>
            </a:r>
            <a:r>
              <a:rPr lang="it-IT" dirty="0"/>
              <a:t> the city. The </a:t>
            </a:r>
            <a:r>
              <a:rPr lang="it-IT" dirty="0" err="1" smtClean="0"/>
              <a:t>cathedral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built</a:t>
            </a:r>
            <a:r>
              <a:rPr lang="it-IT" dirty="0" smtClean="0"/>
              <a:t> </a:t>
            </a:r>
            <a:r>
              <a:rPr lang="it-IT" dirty="0" err="1" smtClean="0"/>
              <a:t>around</a:t>
            </a:r>
            <a:r>
              <a:rPr lang="it-IT" dirty="0" smtClean="0"/>
              <a:t> the middle of the </a:t>
            </a:r>
            <a:r>
              <a:rPr lang="it-IT" dirty="0" err="1" smtClean="0"/>
              <a:t>eleventh</a:t>
            </a:r>
            <a:r>
              <a:rPr lang="it-IT" dirty="0" smtClean="0"/>
              <a:t> </a:t>
            </a:r>
            <a:r>
              <a:rPr lang="it-IT" dirty="0" err="1" smtClean="0"/>
              <a:t>century</a:t>
            </a:r>
            <a:r>
              <a:rPr lang="it-IT" dirty="0" smtClean="0"/>
              <a:t> and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became</a:t>
            </a:r>
            <a:r>
              <a:rPr lang="it-IT" dirty="0" smtClean="0"/>
              <a:t> </a:t>
            </a:r>
            <a:r>
              <a:rPr lang="it-IT" dirty="0" err="1" smtClean="0"/>
              <a:t>sacred</a:t>
            </a:r>
            <a:r>
              <a:rPr lang="it-IT" dirty="0" smtClean="0"/>
              <a:t> in 1222. The </a:t>
            </a:r>
            <a:r>
              <a:rPr lang="it-IT" dirty="0" err="1" smtClean="0"/>
              <a:t>church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located</a:t>
            </a:r>
            <a:r>
              <a:rPr lang="it-IT" dirty="0" smtClean="0"/>
              <a:t> in the </a:t>
            </a:r>
            <a:r>
              <a:rPr lang="it-IT" dirty="0" err="1" smtClean="0"/>
              <a:t>heart</a:t>
            </a:r>
            <a:r>
              <a:rPr lang="it-IT" dirty="0" smtClean="0"/>
              <a:t> of </a:t>
            </a:r>
            <a:r>
              <a:rPr lang="it-IT" dirty="0" err="1" smtClean="0"/>
              <a:t>old</a:t>
            </a:r>
            <a:r>
              <a:rPr lang="it-IT" dirty="0" smtClean="0"/>
              <a:t> Cosenza, </a:t>
            </a:r>
            <a:r>
              <a:rPr lang="it-IT" dirty="0" err="1" smtClean="0"/>
              <a:t>at</a:t>
            </a:r>
            <a:r>
              <a:rPr lang="it-IT" dirty="0" smtClean="0"/>
              <a:t> Duomo </a:t>
            </a:r>
            <a:r>
              <a:rPr lang="it-IT" dirty="0" err="1" smtClean="0"/>
              <a:t>Square</a:t>
            </a:r>
            <a:r>
              <a:rPr lang="it-IT" dirty="0" smtClean="0"/>
              <a:t> and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architectural</a:t>
            </a:r>
            <a:r>
              <a:rPr lang="it-IT" dirty="0" smtClean="0"/>
              <a:t> </a:t>
            </a:r>
            <a:r>
              <a:rPr lang="it-IT" dirty="0" err="1" smtClean="0"/>
              <a:t>styles</a:t>
            </a:r>
            <a:r>
              <a:rPr lang="it-IT" dirty="0" smtClean="0"/>
              <a:t>. The full </a:t>
            </a:r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Cathedral</a:t>
            </a:r>
            <a:r>
              <a:rPr lang="it-IT" dirty="0" smtClean="0"/>
              <a:t> of Santa Maria Assunta and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/>
              <a:t> </a:t>
            </a:r>
            <a:r>
              <a:rPr lang="it-IT" dirty="0" smtClean="0"/>
              <a:t>the </a:t>
            </a:r>
            <a:r>
              <a:rPr lang="it-IT" dirty="0" err="1" smtClean="0"/>
              <a:t>sanctuary</a:t>
            </a:r>
            <a:r>
              <a:rPr lang="it-IT" dirty="0" smtClean="0"/>
              <a:t> of the patron of the city, Madonna del Pilerio, </a:t>
            </a:r>
            <a:r>
              <a:rPr lang="it-IT" dirty="0" err="1" smtClean="0"/>
              <a:t>who</a:t>
            </a:r>
            <a:r>
              <a:rPr lang="it-IT" dirty="0" smtClean="0"/>
              <a:t> </a:t>
            </a:r>
            <a:r>
              <a:rPr lang="it-IT" dirty="0" err="1" smtClean="0"/>
              <a:t>saved</a:t>
            </a:r>
            <a:r>
              <a:rPr lang="it-IT" dirty="0" smtClean="0"/>
              <a:t> the </a:t>
            </a:r>
            <a:r>
              <a:rPr lang="it-IT" dirty="0" err="1" smtClean="0"/>
              <a:t>people</a:t>
            </a:r>
            <a:r>
              <a:rPr lang="it-IT" dirty="0" smtClean="0"/>
              <a:t> from a </a:t>
            </a:r>
            <a:r>
              <a:rPr lang="it-IT" dirty="0" err="1" smtClean="0"/>
              <a:t>horrible</a:t>
            </a:r>
            <a:r>
              <a:rPr lang="it-IT" dirty="0" smtClean="0"/>
              <a:t> </a:t>
            </a:r>
            <a:r>
              <a:rPr lang="it-IT" dirty="0" err="1" smtClean="0"/>
              <a:t>plague</a:t>
            </a:r>
            <a:r>
              <a:rPr lang="it-IT" dirty="0" smtClean="0"/>
              <a:t> and an </a:t>
            </a:r>
            <a:r>
              <a:rPr lang="it-IT" dirty="0" err="1" smtClean="0"/>
              <a:t>earthquake</a:t>
            </a:r>
            <a:r>
              <a:rPr lang="it-IT" dirty="0" smtClean="0"/>
              <a:t>.</a:t>
            </a:r>
          </a:p>
          <a:p>
            <a:r>
              <a:rPr lang="it-IT" dirty="0" smtClean="0"/>
              <a:t>On 12th </a:t>
            </a:r>
            <a:r>
              <a:rPr lang="it-IT" dirty="0" err="1" smtClean="0"/>
              <a:t>October</a:t>
            </a:r>
            <a:r>
              <a:rPr lang="it-IT" dirty="0" smtClean="0"/>
              <a:t>, 2011, the </a:t>
            </a:r>
            <a:r>
              <a:rPr lang="it-IT" dirty="0" err="1" smtClean="0"/>
              <a:t>Cathedral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recognized</a:t>
            </a:r>
            <a:r>
              <a:rPr lang="it-IT" dirty="0" smtClean="0"/>
              <a:t>  a UNESCO </a:t>
            </a:r>
            <a:r>
              <a:rPr lang="it-IT" dirty="0" err="1" smtClean="0"/>
              <a:t>heritage</a:t>
            </a:r>
            <a:r>
              <a:rPr lang="it-IT" dirty="0" smtClean="0"/>
              <a:t> site.</a:t>
            </a:r>
          </a:p>
          <a:p>
            <a:r>
              <a:rPr lang="it-IT" dirty="0" smtClean="0"/>
              <a:t>Saint </a:t>
            </a:r>
            <a:r>
              <a:rPr lang="it-IT" dirty="0" err="1" smtClean="0"/>
              <a:t>Domenico’s</a:t>
            </a:r>
            <a:r>
              <a:rPr lang="it-IT" dirty="0" smtClean="0"/>
              <a:t> </a:t>
            </a:r>
            <a:r>
              <a:rPr lang="it-IT" dirty="0" err="1" smtClean="0"/>
              <a:t>church</a:t>
            </a:r>
            <a:r>
              <a:rPr lang="it-IT" dirty="0"/>
              <a:t> </a:t>
            </a:r>
            <a:r>
              <a:rPr lang="it-IT" dirty="0" smtClean="0"/>
              <a:t>and Saint Francesco from </a:t>
            </a:r>
            <a:r>
              <a:rPr lang="it-IT" dirty="0" err="1" smtClean="0"/>
              <a:t>Assisi’s</a:t>
            </a:r>
            <a:r>
              <a:rPr lang="it-IT" dirty="0" smtClean="0"/>
              <a:t> </a:t>
            </a:r>
            <a:r>
              <a:rPr lang="it-IT" dirty="0" err="1" smtClean="0"/>
              <a:t>church</a:t>
            </a:r>
            <a:r>
              <a:rPr lang="it-IT" dirty="0" smtClean="0"/>
              <a:t> in Cosenza, Saint Francesco from  </a:t>
            </a:r>
            <a:r>
              <a:rPr lang="it-IT" dirty="0" err="1" smtClean="0"/>
              <a:t>Paola’s</a:t>
            </a:r>
            <a:r>
              <a:rPr lang="it-IT" dirty="0" smtClean="0"/>
              <a:t> </a:t>
            </a:r>
            <a:r>
              <a:rPr lang="it-IT" dirty="0" err="1" smtClean="0"/>
              <a:t>sanctuary</a:t>
            </a:r>
            <a:r>
              <a:rPr lang="it-IT" dirty="0" smtClean="0"/>
              <a:t> in Paola, Joachim of </a:t>
            </a:r>
            <a:r>
              <a:rPr lang="it-IT" dirty="0" err="1" smtClean="0"/>
              <a:t>Fiore’s</a:t>
            </a:r>
            <a:r>
              <a:rPr lang="it-IT" dirty="0" smtClean="0"/>
              <a:t> </a:t>
            </a:r>
            <a:r>
              <a:rPr lang="it-IT" dirty="0" err="1" smtClean="0"/>
              <a:t>abbey</a:t>
            </a:r>
            <a:r>
              <a:rPr lang="it-IT" dirty="0" smtClean="0"/>
              <a:t> in San Giovanni in Fiore are </a:t>
            </a:r>
            <a:r>
              <a:rPr lang="it-IT" dirty="0" err="1" smtClean="0"/>
              <a:t>astonishing</a:t>
            </a:r>
            <a:r>
              <a:rPr lang="it-IT" dirty="0" smtClean="0"/>
              <a:t> </a:t>
            </a:r>
            <a:r>
              <a:rPr lang="it-IT" dirty="0" err="1" smtClean="0"/>
              <a:t>examples</a:t>
            </a:r>
            <a:r>
              <a:rPr lang="it-IT" dirty="0" smtClean="0"/>
              <a:t> of the </a:t>
            </a:r>
            <a:r>
              <a:rPr lang="it-IT" dirty="0" err="1" smtClean="0"/>
              <a:t>artistic</a:t>
            </a:r>
            <a:r>
              <a:rPr lang="it-IT" dirty="0" smtClean="0"/>
              <a:t> </a:t>
            </a:r>
            <a:r>
              <a:rPr lang="it-IT" dirty="0" err="1" smtClean="0"/>
              <a:t>treasure</a:t>
            </a:r>
            <a:r>
              <a:rPr lang="it-IT" dirty="0" smtClean="0"/>
              <a:t> Calabria </a:t>
            </a:r>
            <a:r>
              <a:rPr lang="it-IT" dirty="0" err="1" smtClean="0"/>
              <a:t>owns</a:t>
            </a:r>
            <a:r>
              <a:rPr lang="it-IT" dirty="0" smtClean="0"/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29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1226</TotalTime>
  <Words>1277</Words>
  <Application>Microsoft Office PowerPoint</Application>
  <PresentationFormat>Aangepast</PresentationFormat>
  <Paragraphs>73</Paragraphs>
  <Slides>27</Slides>
  <Notes>15</Notes>
  <HiddenSlides>0</HiddenSlides>
  <MMClips>3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Sezione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stefaniaderango@gmail.com</dc:creator>
  <cp:lastModifiedBy>Bogaard, N.W.M.</cp:lastModifiedBy>
  <cp:revision>118</cp:revision>
  <dcterms:created xsi:type="dcterms:W3CDTF">2018-10-05T17:23:01Z</dcterms:created>
  <dcterms:modified xsi:type="dcterms:W3CDTF">2018-10-24T08:48:37Z</dcterms:modified>
</cp:coreProperties>
</file>