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2" r:id="rId1"/>
  </p:sldMasterIdLst>
  <p:notesMasterIdLst>
    <p:notesMasterId r:id="rId46"/>
  </p:notesMasterIdLst>
  <p:sldIdLst>
    <p:sldId id="256" r:id="rId2"/>
    <p:sldId id="257" r:id="rId3"/>
    <p:sldId id="272" r:id="rId4"/>
    <p:sldId id="259" r:id="rId5"/>
    <p:sldId id="260" r:id="rId6"/>
    <p:sldId id="258" r:id="rId7"/>
    <p:sldId id="261" r:id="rId8"/>
    <p:sldId id="262" r:id="rId9"/>
    <p:sldId id="263" r:id="rId10"/>
    <p:sldId id="266" r:id="rId11"/>
    <p:sldId id="264" r:id="rId12"/>
    <p:sldId id="265" r:id="rId13"/>
    <p:sldId id="267" r:id="rId14"/>
    <p:sldId id="270" r:id="rId15"/>
    <p:sldId id="268" r:id="rId16"/>
    <p:sldId id="275" r:id="rId17"/>
    <p:sldId id="274" r:id="rId18"/>
    <p:sldId id="276" r:id="rId19"/>
    <p:sldId id="277" r:id="rId20"/>
    <p:sldId id="278" r:id="rId21"/>
    <p:sldId id="280" r:id="rId22"/>
    <p:sldId id="282" r:id="rId23"/>
    <p:sldId id="283" r:id="rId24"/>
    <p:sldId id="284" r:id="rId25"/>
    <p:sldId id="281" r:id="rId26"/>
    <p:sldId id="285" r:id="rId27"/>
    <p:sldId id="286" r:id="rId28"/>
    <p:sldId id="287" r:id="rId29"/>
    <p:sldId id="288" r:id="rId30"/>
    <p:sldId id="298" r:id="rId31"/>
    <p:sldId id="290" r:id="rId32"/>
    <p:sldId id="291" r:id="rId33"/>
    <p:sldId id="292" r:id="rId34"/>
    <p:sldId id="293" r:id="rId35"/>
    <p:sldId id="294" r:id="rId36"/>
    <p:sldId id="295" r:id="rId37"/>
    <p:sldId id="297" r:id="rId38"/>
    <p:sldId id="299" r:id="rId39"/>
    <p:sldId id="301" r:id="rId40"/>
    <p:sldId id="302" r:id="rId41"/>
    <p:sldId id="303" r:id="rId42"/>
    <p:sldId id="304" r:id="rId43"/>
    <p:sldId id="305" r:id="rId44"/>
    <p:sldId id="306" r:id="rId4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300"/>
    <a:srgbClr val="FF8100"/>
    <a:srgbClr val="D883FF"/>
    <a:srgbClr val="00FF00"/>
    <a:srgbClr val="FFF200"/>
    <a:srgbClr val="0009FA"/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5"/>
  </p:normalViewPr>
  <p:slideViewPr>
    <p:cSldViewPr snapToGrid="0" snapToObjects="1">
      <p:cViewPr varScale="1">
        <p:scale>
          <a:sx n="111" d="100"/>
          <a:sy n="111" d="100"/>
        </p:scale>
        <p:origin x="45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BE4DAD-B87D-0F40-8FBD-C64644DEC7A1}" type="datetimeFigureOut">
              <a:rPr lang="it-IT" smtClean="0"/>
              <a:t>21/03/2021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075A21-A935-8845-BFD9-C0130EFB410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92663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075A21-A935-8845-BFD9-C0130EFB410C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593460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075A21-A935-8845-BFD9-C0130EFB410C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227690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075A21-A935-8845-BFD9-C0130EFB410C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645480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075A21-A935-8845-BFD9-C0130EFB410C}" type="slidenum">
              <a:rPr lang="it-IT" smtClean="0"/>
              <a:t>27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816903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D9977-8589-F44E-A403-87E8C8A4A1D4}" type="datetimeFigureOut">
              <a:rPr lang="it-IT" smtClean="0"/>
              <a:t>21/03/2021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CF13E-85FC-4E4B-953B-08EF52E1263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684936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D9977-8589-F44E-A403-87E8C8A4A1D4}" type="datetimeFigureOut">
              <a:rPr lang="it-IT" smtClean="0"/>
              <a:t>21/03/2021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CF13E-85FC-4E4B-953B-08EF52E1263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491602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D9977-8589-F44E-A403-87E8C8A4A1D4}" type="datetimeFigureOut">
              <a:rPr lang="it-IT" smtClean="0"/>
              <a:t>21/03/2021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CF13E-85FC-4E4B-953B-08EF52E1263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754339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D9977-8589-F44E-A403-87E8C8A4A1D4}" type="datetimeFigureOut">
              <a:rPr lang="it-IT" smtClean="0"/>
              <a:t>21/03/2021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CF13E-85FC-4E4B-953B-08EF52E1263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12376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D9977-8589-F44E-A403-87E8C8A4A1D4}" type="datetimeFigureOut">
              <a:rPr lang="it-IT" smtClean="0"/>
              <a:t>21/03/2021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CF13E-85FC-4E4B-953B-08EF52E1263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041995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D9977-8589-F44E-A403-87E8C8A4A1D4}" type="datetimeFigureOut">
              <a:rPr lang="it-IT" smtClean="0"/>
              <a:t>21/03/2021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CF13E-85FC-4E4B-953B-08EF52E1263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638056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D9977-8589-F44E-A403-87E8C8A4A1D4}" type="datetimeFigureOut">
              <a:rPr lang="it-IT" smtClean="0"/>
              <a:t>21/03/2021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CF13E-85FC-4E4B-953B-08EF52E1263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36751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D9977-8589-F44E-A403-87E8C8A4A1D4}" type="datetimeFigureOut">
              <a:rPr lang="it-IT" smtClean="0"/>
              <a:t>21/03/2021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CF13E-85FC-4E4B-953B-08EF52E1263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766709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D9977-8589-F44E-A403-87E8C8A4A1D4}" type="datetimeFigureOut">
              <a:rPr lang="it-IT" smtClean="0"/>
              <a:t>21/03/2021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CF13E-85FC-4E4B-953B-08EF52E1263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948820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D9977-8589-F44E-A403-87E8C8A4A1D4}" type="datetimeFigureOut">
              <a:rPr lang="it-IT" smtClean="0"/>
              <a:t>21/03/2021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CF13E-85FC-4E4B-953B-08EF52E1263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385848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D9977-8589-F44E-A403-87E8C8A4A1D4}" type="datetimeFigureOut">
              <a:rPr lang="it-IT" smtClean="0"/>
              <a:t>21/03/2021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CF13E-85FC-4E4B-953B-08EF52E1263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287667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6D9977-8589-F44E-A403-87E8C8A4A1D4}" type="datetimeFigureOut">
              <a:rPr lang="it-IT" smtClean="0"/>
              <a:t>21/03/2021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0CF13E-85FC-4E4B-953B-08EF52E1263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60214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g"/><Relationship Id="rId5" Type="http://schemas.openxmlformats.org/officeDocument/2006/relationships/image" Target="../media/image42.png"/><Relationship Id="rId4" Type="http://schemas.openxmlformats.org/officeDocument/2006/relationships/image" Target="../media/image4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g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jpg"/><Relationship Id="rId4" Type="http://schemas.openxmlformats.org/officeDocument/2006/relationships/image" Target="../media/image7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png"/><Relationship Id="rId4" Type="http://schemas.openxmlformats.org/officeDocument/2006/relationships/image" Target="../media/image8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jpeg"/><Relationship Id="rId5" Type="http://schemas.openxmlformats.org/officeDocument/2006/relationships/image" Target="../media/image53.jpeg"/><Relationship Id="rId4" Type="http://schemas.openxmlformats.org/officeDocument/2006/relationships/image" Target="../media/image4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7" Type="http://schemas.openxmlformats.org/officeDocument/2006/relationships/image" Target="../media/image96.png"/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jpeg"/><Relationship Id="rId5" Type="http://schemas.microsoft.com/office/2007/relationships/hdphoto" Target="../media/hdphoto2.wdp"/><Relationship Id="rId4" Type="http://schemas.openxmlformats.org/officeDocument/2006/relationships/image" Target="../media/image9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1.jpeg"/><Relationship Id="rId4" Type="http://schemas.openxmlformats.org/officeDocument/2006/relationships/image" Target="../media/image120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1.jpeg"/><Relationship Id="rId5" Type="http://schemas.openxmlformats.org/officeDocument/2006/relationships/image" Target="../media/image130.jpeg"/><Relationship Id="rId4" Type="http://schemas.openxmlformats.org/officeDocument/2006/relationships/image" Target="../media/image12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4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FBC503F7-71B8-144A-BA9D-A3E999614230}"/>
              </a:ext>
            </a:extLst>
          </p:cNvPr>
          <p:cNvSpPr txBox="1"/>
          <p:nvPr/>
        </p:nvSpPr>
        <p:spPr>
          <a:xfrm>
            <a:off x="667821" y="832205"/>
            <a:ext cx="8683062" cy="945224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it-IT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" pitchFamily="2" charset="77"/>
                <a:ea typeface="Palatino" pitchFamily="2" charset="77"/>
                <a:cs typeface="Mangal" panose="02040503050203030202" pitchFamily="18" charset="0"/>
              </a:rPr>
              <a:t>THE ITALIAN MEETING…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D4980511-5ADD-3040-BCF6-D9E73C8048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987" y="2387639"/>
            <a:ext cx="10644026" cy="1151014"/>
          </a:xfrm>
          <a:prstGeom prst="rect">
            <a:avLst/>
          </a:prstGeom>
          <a:ln w="76200">
            <a:solidFill>
              <a:srgbClr val="4472C4"/>
            </a:solidFill>
          </a:ln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15FBD66A-B3B3-CF40-944D-1F5CBB4DA22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75"/>
          <a:stretch/>
        </p:blipFill>
        <p:spPr>
          <a:xfrm>
            <a:off x="534095" y="4628795"/>
            <a:ext cx="1818026" cy="13716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4FE5E493-06C0-ED47-9E34-7C61A04D4E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1117" y="4679595"/>
            <a:ext cx="1765300" cy="13462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7D7F9B58-9589-4846-A1A1-D9F3D9E3D3D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976" t="-1" b="5544"/>
          <a:stretch/>
        </p:blipFill>
        <p:spPr>
          <a:xfrm>
            <a:off x="5095413" y="4668823"/>
            <a:ext cx="2001174" cy="13462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EDE65132-2B76-ED40-91FC-BA60BD0A330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720" b="5724"/>
          <a:stretch/>
        </p:blipFill>
        <p:spPr>
          <a:xfrm>
            <a:off x="7660910" y="4668823"/>
            <a:ext cx="1689973" cy="13428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4D7B51EB-435D-274C-85ED-776A8FB229D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11708" y="4628795"/>
            <a:ext cx="1879600" cy="13843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478247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51250A6C-FE1B-9348-AAC9-3CDDC76022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708" y="4119937"/>
            <a:ext cx="5366597" cy="2512388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2B011BF8-5C08-AC4F-AEDD-C2567C01DB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3267" y="834354"/>
            <a:ext cx="5059025" cy="5713209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B8FC8CCB-8077-AC46-AE6A-8AA164C0A6D1}"/>
              </a:ext>
            </a:extLst>
          </p:cNvPr>
          <p:cNvSpPr txBox="1"/>
          <p:nvPr/>
        </p:nvSpPr>
        <p:spPr>
          <a:xfrm>
            <a:off x="1336311" y="834354"/>
            <a:ext cx="4296738" cy="646331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it-IT" sz="3600" b="1" dirty="0">
                <a:solidFill>
                  <a:srgbClr val="C00000"/>
                </a:solidFill>
                <a:latin typeface="Palatino" pitchFamily="2" charset="77"/>
                <a:ea typeface="Palatino" pitchFamily="2" charset="77"/>
              </a:rPr>
              <a:t>…</a:t>
            </a:r>
            <a:r>
              <a:rPr lang="it-IT" sz="3600" b="1" dirty="0" err="1" smtClean="0">
                <a:solidFill>
                  <a:srgbClr val="C00000"/>
                </a:solidFill>
                <a:latin typeface="Palatino" pitchFamily="2" charset="77"/>
                <a:ea typeface="Palatino" pitchFamily="2" charset="77"/>
              </a:rPr>
              <a:t>languages</a:t>
            </a:r>
            <a:r>
              <a:rPr lang="it-IT" sz="3600" b="1" dirty="0" smtClean="0">
                <a:solidFill>
                  <a:srgbClr val="C00000"/>
                </a:solidFill>
                <a:latin typeface="Palatino" pitchFamily="2" charset="77"/>
                <a:ea typeface="Palatino" pitchFamily="2" charset="77"/>
              </a:rPr>
              <a:t> </a:t>
            </a:r>
            <a:r>
              <a:rPr lang="it-IT" sz="3600" b="1" dirty="0">
                <a:solidFill>
                  <a:srgbClr val="C00000"/>
                </a:solidFill>
                <a:latin typeface="Palatino" pitchFamily="2" charset="77"/>
                <a:ea typeface="Palatino" pitchFamily="2" charset="77"/>
              </a:rPr>
              <a:t>lab…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1F1AFDA9-379B-BA42-8F6D-D5F9EA1B81AF}"/>
              </a:ext>
            </a:extLst>
          </p:cNvPr>
          <p:cNvSpPr txBox="1"/>
          <p:nvPr/>
        </p:nvSpPr>
        <p:spPr>
          <a:xfrm>
            <a:off x="1612357" y="2200146"/>
            <a:ext cx="3805032" cy="1107996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it-IT" sz="2200" b="1" dirty="0" smtClean="0">
                <a:latin typeface="Palatino"/>
              </a:rPr>
              <a:t>Some </a:t>
            </a:r>
            <a:r>
              <a:rPr lang="it-IT" sz="2200" b="1" dirty="0" err="1" smtClean="0">
                <a:latin typeface="Palatino"/>
              </a:rPr>
              <a:t>students</a:t>
            </a:r>
            <a:r>
              <a:rPr lang="it-IT" sz="2200" b="1" dirty="0" smtClean="0">
                <a:latin typeface="Palatino"/>
              </a:rPr>
              <a:t> </a:t>
            </a:r>
            <a:r>
              <a:rPr lang="it-IT" sz="2200" b="1" dirty="0" err="1" smtClean="0">
                <a:latin typeface="Palatino"/>
              </a:rPr>
              <a:t>who</a:t>
            </a:r>
            <a:r>
              <a:rPr lang="it-IT" sz="2200" b="1" dirty="0" smtClean="0">
                <a:latin typeface="Palatino"/>
              </a:rPr>
              <a:t> </a:t>
            </a:r>
            <a:r>
              <a:rPr lang="it-IT" sz="2200" b="1" dirty="0">
                <a:latin typeface="Palatino"/>
              </a:rPr>
              <a:t>are </a:t>
            </a:r>
            <a:r>
              <a:rPr lang="it-IT" sz="2200" b="1" dirty="0" err="1">
                <a:latin typeface="Palatino"/>
              </a:rPr>
              <a:t>listening</a:t>
            </a:r>
            <a:r>
              <a:rPr lang="it-IT" sz="2200" b="1" dirty="0">
                <a:latin typeface="Palatino"/>
              </a:rPr>
              <a:t> to a </a:t>
            </a:r>
            <a:r>
              <a:rPr lang="it-IT" sz="2200" b="1" dirty="0" err="1">
                <a:latin typeface="Palatino"/>
              </a:rPr>
              <a:t>foreign</a:t>
            </a:r>
            <a:r>
              <a:rPr lang="it-IT" sz="2200" b="1" dirty="0">
                <a:latin typeface="Palatino"/>
              </a:rPr>
              <a:t> </a:t>
            </a:r>
            <a:r>
              <a:rPr lang="it-IT" sz="2200" b="1" dirty="0" err="1">
                <a:latin typeface="Palatino"/>
              </a:rPr>
              <a:t>language</a:t>
            </a:r>
            <a:r>
              <a:rPr lang="it-IT" sz="2200" b="1" dirty="0">
                <a:latin typeface="Palatino"/>
              </a:rPr>
              <a:t> </a:t>
            </a:r>
            <a:r>
              <a:rPr lang="it-IT" sz="2200" b="1" dirty="0" err="1" smtClean="0">
                <a:latin typeface="Palatino"/>
              </a:rPr>
              <a:t>recording</a:t>
            </a:r>
            <a:r>
              <a:rPr lang="it-IT" sz="2200" b="1" dirty="0" smtClean="0">
                <a:latin typeface="Palatino"/>
              </a:rPr>
              <a:t> </a:t>
            </a:r>
            <a:endParaRPr lang="it-IT" sz="2200" b="1" dirty="0">
              <a:latin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14039447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FE5FB9D9-A4A8-8042-94A3-31AAA3B07F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925" y="1862324"/>
            <a:ext cx="3722119" cy="3156733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956E13A8-6A18-394B-8E75-67C300CDBA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5275" y="3200400"/>
            <a:ext cx="3962683" cy="3360756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53498DE9-3258-204A-98AC-E60826C8FA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9190" y="176722"/>
            <a:ext cx="3484716" cy="6539809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252B54B0-BD81-9E49-902A-0B0CF49C5BD8}"/>
              </a:ext>
            </a:extLst>
          </p:cNvPr>
          <p:cNvSpPr txBox="1"/>
          <p:nvPr/>
        </p:nvSpPr>
        <p:spPr>
          <a:xfrm>
            <a:off x="686869" y="597685"/>
            <a:ext cx="5178175" cy="646331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it-IT" sz="3600" b="1" dirty="0">
                <a:solidFill>
                  <a:srgbClr val="C00000"/>
                </a:solidFill>
                <a:latin typeface="Palatino" pitchFamily="2" charset="77"/>
                <a:ea typeface="Palatino" pitchFamily="2" charset="77"/>
              </a:rPr>
              <a:t>Outdoor </a:t>
            </a:r>
            <a:r>
              <a:rPr lang="it-IT" sz="3600" b="1" dirty="0" err="1">
                <a:solidFill>
                  <a:srgbClr val="C00000"/>
                </a:solidFill>
                <a:latin typeface="Palatino" pitchFamily="2" charset="77"/>
                <a:ea typeface="Palatino" pitchFamily="2" charset="77"/>
              </a:rPr>
              <a:t>sports</a:t>
            </a:r>
            <a:r>
              <a:rPr lang="it-IT" sz="3600" b="1" dirty="0">
                <a:solidFill>
                  <a:srgbClr val="C00000"/>
                </a:solidFill>
                <a:latin typeface="Palatino" pitchFamily="2" charset="77"/>
                <a:ea typeface="Palatino" pitchFamily="2" charset="77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7863834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37" y="256245"/>
            <a:ext cx="6211019" cy="4658264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8015" y="1544126"/>
            <a:ext cx="6003985" cy="4502989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A2E3D1E8-D37C-8645-B202-A6D741D89747}"/>
              </a:ext>
            </a:extLst>
          </p:cNvPr>
          <p:cNvSpPr txBox="1"/>
          <p:nvPr/>
        </p:nvSpPr>
        <p:spPr>
          <a:xfrm>
            <a:off x="303185" y="5228594"/>
            <a:ext cx="5718054" cy="1138773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it-IT" sz="3400" b="1" dirty="0">
                <a:solidFill>
                  <a:srgbClr val="C00000"/>
                </a:solidFill>
                <a:latin typeface="Palatino" pitchFamily="2" charset="77"/>
                <a:ea typeface="Palatino" pitchFamily="2" charset="77"/>
              </a:rPr>
              <a:t>…and indoor </a:t>
            </a:r>
            <a:r>
              <a:rPr lang="it-IT" sz="3400" b="1" dirty="0" err="1">
                <a:solidFill>
                  <a:srgbClr val="C00000"/>
                </a:solidFill>
                <a:latin typeface="Palatino" pitchFamily="2" charset="77"/>
                <a:ea typeface="Palatino" pitchFamily="2" charset="77"/>
              </a:rPr>
              <a:t>activities</a:t>
            </a:r>
            <a:r>
              <a:rPr lang="it-IT" sz="3400" b="1" dirty="0">
                <a:solidFill>
                  <a:srgbClr val="C00000"/>
                </a:solidFill>
                <a:latin typeface="Palatino" pitchFamily="2" charset="77"/>
                <a:ea typeface="Palatino" pitchFamily="2" charset="77"/>
              </a:rPr>
              <a:t> in </a:t>
            </a:r>
            <a:r>
              <a:rPr lang="it-IT" sz="3400" b="1" dirty="0" err="1">
                <a:solidFill>
                  <a:srgbClr val="C00000"/>
                </a:solidFill>
                <a:latin typeface="Palatino" pitchFamily="2" charset="77"/>
                <a:ea typeface="Palatino" pitchFamily="2" charset="77"/>
              </a:rPr>
              <a:t>our</a:t>
            </a:r>
            <a:r>
              <a:rPr lang="it-IT" sz="3400" b="1" dirty="0">
                <a:solidFill>
                  <a:srgbClr val="C00000"/>
                </a:solidFill>
                <a:latin typeface="Palatino" pitchFamily="2" charset="77"/>
                <a:ea typeface="Palatino" pitchFamily="2" charset="77"/>
              </a:rPr>
              <a:t> </a:t>
            </a:r>
            <a:r>
              <a:rPr lang="it-IT" sz="3400" b="1" dirty="0" err="1" smtClean="0">
                <a:solidFill>
                  <a:srgbClr val="C00000"/>
                </a:solidFill>
                <a:latin typeface="Palatino" pitchFamily="2" charset="77"/>
                <a:ea typeface="Palatino" pitchFamily="2" charset="77"/>
              </a:rPr>
              <a:t>comfortable</a:t>
            </a:r>
            <a:r>
              <a:rPr lang="it-IT" sz="3400" b="1" dirty="0" smtClean="0">
                <a:solidFill>
                  <a:srgbClr val="C00000"/>
                </a:solidFill>
                <a:latin typeface="Palatino" pitchFamily="2" charset="77"/>
                <a:ea typeface="Palatino" pitchFamily="2" charset="77"/>
              </a:rPr>
              <a:t> </a:t>
            </a:r>
            <a:r>
              <a:rPr lang="it-IT" sz="3400" b="1" dirty="0" err="1">
                <a:solidFill>
                  <a:srgbClr val="C00000"/>
                </a:solidFill>
                <a:latin typeface="Palatino" pitchFamily="2" charset="77"/>
                <a:ea typeface="Palatino" pitchFamily="2" charset="77"/>
              </a:rPr>
              <a:t>gym</a:t>
            </a:r>
            <a:r>
              <a:rPr lang="it-IT" sz="3400" b="1" dirty="0">
                <a:solidFill>
                  <a:srgbClr val="C00000"/>
                </a:solidFill>
                <a:latin typeface="Palatino" pitchFamily="2" charset="77"/>
                <a:ea typeface="Palatino" pitchFamily="2" charset="77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9057261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2876BF74-3B23-EA4B-9665-6F029322FA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3216" y="3640680"/>
            <a:ext cx="6205846" cy="2770670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4E0F097B-3A20-0E49-B9FD-A0A7540809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0225" y="231625"/>
            <a:ext cx="3627131" cy="3213297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27E95711-2950-6B43-989A-E9D149F1AC6A}"/>
              </a:ext>
            </a:extLst>
          </p:cNvPr>
          <p:cNvSpPr txBox="1"/>
          <p:nvPr/>
        </p:nvSpPr>
        <p:spPr>
          <a:xfrm>
            <a:off x="3447222" y="265517"/>
            <a:ext cx="4389585" cy="1200329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it-IT" sz="3600" b="1" dirty="0">
                <a:solidFill>
                  <a:srgbClr val="C00000"/>
                </a:solidFill>
                <a:latin typeface="Palatino" pitchFamily="2" charset="77"/>
                <a:ea typeface="Palatino" pitchFamily="2" charset="77"/>
              </a:rPr>
              <a:t>Some </a:t>
            </a:r>
            <a:r>
              <a:rPr lang="it-IT" sz="3600" b="1" dirty="0" err="1">
                <a:solidFill>
                  <a:srgbClr val="C00000"/>
                </a:solidFill>
                <a:latin typeface="Palatino" pitchFamily="2" charset="77"/>
                <a:ea typeface="Palatino" pitchFamily="2" charset="77"/>
              </a:rPr>
              <a:t>students</a:t>
            </a:r>
            <a:r>
              <a:rPr lang="it-IT" sz="3600" b="1" dirty="0">
                <a:solidFill>
                  <a:srgbClr val="C00000"/>
                </a:solidFill>
                <a:latin typeface="Palatino" pitchFamily="2" charset="77"/>
                <a:ea typeface="Palatino" pitchFamily="2" charset="77"/>
              </a:rPr>
              <a:t> and </a:t>
            </a:r>
            <a:r>
              <a:rPr lang="it-IT" sz="3600" b="1" dirty="0" err="1">
                <a:solidFill>
                  <a:srgbClr val="C00000"/>
                </a:solidFill>
                <a:latin typeface="Palatino" pitchFamily="2" charset="77"/>
                <a:ea typeface="Palatino" pitchFamily="2" charset="77"/>
              </a:rPr>
              <a:t>their</a:t>
            </a:r>
            <a:r>
              <a:rPr lang="it-IT" sz="3600" b="1" dirty="0">
                <a:solidFill>
                  <a:srgbClr val="C00000"/>
                </a:solidFill>
                <a:latin typeface="Palatino" pitchFamily="2" charset="77"/>
                <a:ea typeface="Palatino" pitchFamily="2" charset="77"/>
              </a:rPr>
              <a:t> </a:t>
            </a:r>
            <a:r>
              <a:rPr lang="it-IT" sz="3600" b="1" dirty="0" err="1">
                <a:solidFill>
                  <a:srgbClr val="C00000"/>
                </a:solidFill>
                <a:latin typeface="Palatino" pitchFamily="2" charset="77"/>
                <a:ea typeface="Palatino" pitchFamily="2" charset="77"/>
              </a:rPr>
              <a:t>artworks</a:t>
            </a:r>
            <a:r>
              <a:rPr lang="it-IT" sz="3600" b="1" dirty="0">
                <a:solidFill>
                  <a:srgbClr val="C00000"/>
                </a:solidFill>
                <a:latin typeface="Palatino" pitchFamily="2" charset="77"/>
                <a:ea typeface="Palatino" pitchFamily="2" charset="77"/>
              </a:rPr>
              <a:t>…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09" y="0"/>
            <a:ext cx="3319013" cy="4425351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B9A224C1-74AA-9D43-95A1-F41E047CDD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93451" y="2199736"/>
            <a:ext cx="3278239" cy="3788919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4647" y="3756803"/>
            <a:ext cx="2596551" cy="3605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6218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6B0BF07A-2C8D-E948-B4AC-012BEDABB5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9313" y="0"/>
            <a:ext cx="3424291" cy="6113305"/>
          </a:xfrm>
          <a:prstGeom prst="rect">
            <a:avLst/>
          </a:prstGeom>
          <a:ln w="28575">
            <a:noFill/>
          </a:ln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D48BA6B9-7379-5C4A-855A-075B29F1BC5C}"/>
              </a:ext>
            </a:extLst>
          </p:cNvPr>
          <p:cNvSpPr txBox="1"/>
          <p:nvPr/>
        </p:nvSpPr>
        <p:spPr>
          <a:xfrm>
            <a:off x="4227820" y="3673921"/>
            <a:ext cx="2853559" cy="3046988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it-IT" sz="3200" b="1" dirty="0">
                <a:latin typeface="Palatino" pitchFamily="2" charset="77"/>
                <a:ea typeface="Palatino" pitchFamily="2" charset="77"/>
              </a:rPr>
              <a:t>Learning Latin </a:t>
            </a:r>
            <a:r>
              <a:rPr lang="it-IT" sz="3200" b="1" dirty="0" err="1">
                <a:latin typeface="Palatino" pitchFamily="2" charset="77"/>
                <a:ea typeface="Palatino" pitchFamily="2" charset="77"/>
              </a:rPr>
              <a:t>means</a:t>
            </a:r>
            <a:r>
              <a:rPr lang="it-IT" sz="3200" b="1" dirty="0">
                <a:latin typeface="Palatino" pitchFamily="2" charset="77"/>
                <a:ea typeface="Palatino" pitchFamily="2" charset="77"/>
              </a:rPr>
              <a:t> </a:t>
            </a:r>
            <a:r>
              <a:rPr lang="it-IT" sz="3200" b="1" dirty="0" err="1">
                <a:latin typeface="Palatino" pitchFamily="2" charset="77"/>
                <a:ea typeface="Palatino" pitchFamily="2" charset="77"/>
              </a:rPr>
              <a:t>discovering</a:t>
            </a:r>
            <a:r>
              <a:rPr lang="it-IT" sz="3200" b="1" dirty="0">
                <a:latin typeface="Palatino" pitchFamily="2" charset="77"/>
                <a:ea typeface="Palatino" pitchFamily="2" charset="77"/>
              </a:rPr>
              <a:t> the </a:t>
            </a:r>
            <a:r>
              <a:rPr lang="it-IT" sz="3200" b="1" dirty="0" err="1">
                <a:latin typeface="Palatino" pitchFamily="2" charset="77"/>
                <a:ea typeface="Palatino" pitchFamily="2" charset="77"/>
              </a:rPr>
              <a:t>origins</a:t>
            </a:r>
            <a:r>
              <a:rPr lang="it-IT" sz="3200" b="1" dirty="0">
                <a:latin typeface="Palatino" pitchFamily="2" charset="77"/>
                <a:ea typeface="Palatino" pitchFamily="2" charset="77"/>
              </a:rPr>
              <a:t> of</a:t>
            </a:r>
          </a:p>
          <a:p>
            <a:r>
              <a:rPr lang="it-IT" sz="3200" b="1" dirty="0">
                <a:latin typeface="Palatino" pitchFamily="2" charset="77"/>
                <a:ea typeface="Palatino" pitchFamily="2" charset="77"/>
              </a:rPr>
              <a:t>the </a:t>
            </a:r>
            <a:r>
              <a:rPr lang="it-IT" sz="3200" b="1" dirty="0" err="1">
                <a:latin typeface="Palatino" pitchFamily="2" charset="77"/>
                <a:ea typeface="Palatino" pitchFamily="2" charset="77"/>
              </a:rPr>
              <a:t>Italian</a:t>
            </a:r>
            <a:r>
              <a:rPr lang="it-IT" sz="3200" b="1" dirty="0">
                <a:latin typeface="Palatino" pitchFamily="2" charset="77"/>
                <a:ea typeface="Palatino" pitchFamily="2" charset="77"/>
              </a:rPr>
              <a:t> </a:t>
            </a:r>
            <a:r>
              <a:rPr lang="it-IT" sz="3200" b="1" dirty="0" err="1">
                <a:latin typeface="Palatino" pitchFamily="2" charset="77"/>
                <a:ea typeface="Palatino" pitchFamily="2" charset="77"/>
              </a:rPr>
              <a:t>language</a:t>
            </a:r>
            <a:endParaRPr lang="it-IT" sz="3200" b="1" dirty="0">
              <a:latin typeface="Palatino" pitchFamily="2" charset="77"/>
              <a:ea typeface="Palatino" pitchFamily="2" charset="77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02"/>
          <a:stretch/>
        </p:blipFill>
        <p:spPr>
          <a:xfrm>
            <a:off x="1017917" y="12471"/>
            <a:ext cx="5864091" cy="3661449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9DCBC2CD-96A4-0044-8810-49A62CF8B1A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708"/>
          <a:stretch/>
        </p:blipFill>
        <p:spPr>
          <a:xfrm>
            <a:off x="1" y="3295291"/>
            <a:ext cx="3960562" cy="3562709"/>
          </a:xfrm>
          <a:prstGeom prst="rect">
            <a:avLst/>
          </a:prstGeom>
          <a:ln w="28575">
            <a:noFill/>
          </a:ln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3" t="15143" r="1" b="3488"/>
          <a:stretch/>
        </p:blipFill>
        <p:spPr>
          <a:xfrm>
            <a:off x="7280751" y="3545456"/>
            <a:ext cx="4917583" cy="3312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5235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0893A234-DE1E-C741-B870-A4A9600DBE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981"/>
            <a:ext cx="9103558" cy="5305245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2FE71983-A7BE-B140-A99D-D368E7E18A33}"/>
              </a:ext>
            </a:extLst>
          </p:cNvPr>
          <p:cNvSpPr txBox="1"/>
          <p:nvPr/>
        </p:nvSpPr>
        <p:spPr>
          <a:xfrm>
            <a:off x="9251491" y="1073556"/>
            <a:ext cx="2804845" cy="3046988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Palatino" pitchFamily="2" charset="77"/>
                <a:ea typeface="Palatino" pitchFamily="2" charset="77"/>
              </a:rPr>
              <a:t>We are really proud of our school… studying all those subjects makes us grow up... </a:t>
            </a:r>
            <a:endParaRPr lang="en-US" sz="2400" b="1" dirty="0" smtClean="0">
              <a:latin typeface="Palatino" pitchFamily="2" charset="77"/>
              <a:ea typeface="Palatino" pitchFamily="2" charset="77"/>
            </a:endParaRPr>
          </a:p>
          <a:p>
            <a:r>
              <a:rPr lang="en-US" sz="2400" b="1" dirty="0" smtClean="0">
                <a:latin typeface="Palatino" pitchFamily="2" charset="77"/>
                <a:ea typeface="Palatino" pitchFamily="2" charset="77"/>
              </a:rPr>
              <a:t>«</a:t>
            </a:r>
            <a:r>
              <a:rPr lang="en-US" sz="2400" b="1" dirty="0">
                <a:latin typeface="Palatino" pitchFamily="2" charset="77"/>
                <a:ea typeface="Palatino" pitchFamily="2" charset="77"/>
              </a:rPr>
              <a:t>faster, higher,</a:t>
            </a:r>
          </a:p>
          <a:p>
            <a:r>
              <a:rPr lang="en-US" sz="2400" b="1" dirty="0">
                <a:latin typeface="Palatino" pitchFamily="2" charset="77"/>
                <a:ea typeface="Palatino" pitchFamily="2" charset="77"/>
              </a:rPr>
              <a:t>stronger»!</a:t>
            </a:r>
            <a:endParaRPr lang="it-IT" sz="2400" b="1" dirty="0">
              <a:latin typeface="Palatino" pitchFamily="2" charset="77"/>
              <a:ea typeface="Palatino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0286285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4C5F891A-0E6F-A044-93E6-F6ED815B5C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00" t="1590" r="19316"/>
          <a:stretch>
            <a:fillRect/>
          </a:stretch>
        </p:blipFill>
        <p:spPr bwMode="auto">
          <a:xfrm>
            <a:off x="427234" y="484187"/>
            <a:ext cx="4694237" cy="588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ole 4">
            <a:extLst>
              <a:ext uri="{FF2B5EF4-FFF2-40B4-BE49-F238E27FC236}">
                <a16:creationId xmlns:a16="http://schemas.microsoft.com/office/drawing/2014/main" id="{0F23ED8B-320F-0543-81B7-AFC719C30A09}"/>
              </a:ext>
            </a:extLst>
          </p:cNvPr>
          <p:cNvSpPr/>
          <p:nvPr/>
        </p:nvSpPr>
        <p:spPr>
          <a:xfrm>
            <a:off x="2014065" y="2024008"/>
            <a:ext cx="564748" cy="503436"/>
          </a:xfrm>
          <a:prstGeom prst="sun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E4F16E54-9F69-4C49-880F-20C0620B7A2C}"/>
              </a:ext>
            </a:extLst>
          </p:cNvPr>
          <p:cNvSpPr txBox="1"/>
          <p:nvPr/>
        </p:nvSpPr>
        <p:spPr>
          <a:xfrm>
            <a:off x="5445302" y="1921266"/>
            <a:ext cx="5989833" cy="4216539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it-IT" sz="2400" b="1" dirty="0" err="1">
                <a:solidFill>
                  <a:srgbClr val="7030A0"/>
                </a:solidFill>
                <a:latin typeface="Palatino" pitchFamily="2" charset="77"/>
                <a:ea typeface="Palatino" pitchFamily="2" charset="77"/>
              </a:rPr>
              <a:t>Most</a:t>
            </a:r>
            <a:r>
              <a:rPr lang="it-IT" sz="2400" b="1" dirty="0">
                <a:solidFill>
                  <a:srgbClr val="7030A0"/>
                </a:solidFill>
                <a:latin typeface="Palatino" pitchFamily="2" charset="77"/>
                <a:ea typeface="Palatino" pitchFamily="2" charset="77"/>
              </a:rPr>
              <a:t> </a:t>
            </a:r>
            <a:r>
              <a:rPr lang="it-IT" sz="2400" b="1" dirty="0" err="1">
                <a:solidFill>
                  <a:srgbClr val="7030A0"/>
                </a:solidFill>
                <a:latin typeface="Palatino" pitchFamily="2" charset="77"/>
                <a:ea typeface="Palatino" pitchFamily="2" charset="77"/>
              </a:rPr>
              <a:t>important</a:t>
            </a:r>
            <a:r>
              <a:rPr lang="it-IT" sz="2400" b="1" dirty="0">
                <a:solidFill>
                  <a:srgbClr val="7030A0"/>
                </a:solidFill>
                <a:latin typeface="Palatino" pitchFamily="2" charset="77"/>
                <a:ea typeface="Palatino" pitchFamily="2" charset="77"/>
              </a:rPr>
              <a:t> </a:t>
            </a:r>
            <a:r>
              <a:rPr lang="it-IT" sz="2400" b="1" dirty="0" err="1">
                <a:solidFill>
                  <a:srgbClr val="7030A0"/>
                </a:solidFill>
                <a:latin typeface="Palatino" pitchFamily="2" charset="77"/>
                <a:ea typeface="Palatino" pitchFamily="2" charset="77"/>
              </a:rPr>
              <a:t>places</a:t>
            </a:r>
            <a:r>
              <a:rPr lang="it-IT" sz="2400" b="1" dirty="0">
                <a:solidFill>
                  <a:srgbClr val="7030A0"/>
                </a:solidFill>
                <a:latin typeface="Palatino" pitchFamily="2" charset="77"/>
                <a:ea typeface="Palatino" pitchFamily="2" charset="77"/>
              </a:rPr>
              <a:t> in Cosenza:</a:t>
            </a:r>
          </a:p>
          <a:p>
            <a:r>
              <a:rPr lang="it-IT" b="1" dirty="0">
                <a:latin typeface="Palatino" pitchFamily="2" charset="77"/>
                <a:ea typeface="Palatino" pitchFamily="2" charset="77"/>
              </a:rPr>
              <a:t>-</a:t>
            </a:r>
            <a:r>
              <a:rPr lang="it-IT" b="1" dirty="0" err="1">
                <a:latin typeface="Palatino" pitchFamily="2" charset="77"/>
                <a:ea typeface="Palatino" pitchFamily="2" charset="77"/>
              </a:rPr>
              <a:t>Cosenza’s</a:t>
            </a:r>
            <a:r>
              <a:rPr lang="it-IT" b="1" dirty="0">
                <a:latin typeface="Palatino" pitchFamily="2" charset="77"/>
                <a:ea typeface="Palatino" pitchFamily="2" charset="77"/>
              </a:rPr>
              <a:t> </a:t>
            </a:r>
            <a:r>
              <a:rPr lang="it-IT" b="1" dirty="0" err="1">
                <a:latin typeface="Palatino" pitchFamily="2" charset="77"/>
                <a:ea typeface="Palatino" pitchFamily="2" charset="77"/>
              </a:rPr>
              <a:t>cathedral</a:t>
            </a:r>
            <a:r>
              <a:rPr lang="it-IT" b="1" dirty="0">
                <a:latin typeface="Palatino" pitchFamily="2" charset="77"/>
                <a:ea typeface="Palatino" pitchFamily="2" charset="77"/>
              </a:rPr>
              <a:t>;</a:t>
            </a:r>
          </a:p>
          <a:p>
            <a:r>
              <a:rPr lang="it-IT" b="1" dirty="0">
                <a:latin typeface="Palatino" pitchFamily="2" charset="77"/>
                <a:ea typeface="Palatino" pitchFamily="2" charset="77"/>
              </a:rPr>
              <a:t>-the Rendano </a:t>
            </a:r>
            <a:r>
              <a:rPr lang="it-IT" b="1" dirty="0" err="1">
                <a:latin typeface="Palatino" pitchFamily="2" charset="77"/>
                <a:ea typeface="Palatino" pitchFamily="2" charset="77"/>
              </a:rPr>
              <a:t>theatre</a:t>
            </a:r>
            <a:r>
              <a:rPr lang="it-IT" b="1" dirty="0">
                <a:latin typeface="Palatino" pitchFamily="2" charset="77"/>
                <a:ea typeface="Palatino" pitchFamily="2" charset="77"/>
              </a:rPr>
              <a:t>;</a:t>
            </a:r>
          </a:p>
          <a:p>
            <a:r>
              <a:rPr lang="it-IT" b="1" dirty="0">
                <a:latin typeface="Palatino" pitchFamily="2" charset="77"/>
                <a:ea typeface="Palatino" pitchFamily="2" charset="77"/>
              </a:rPr>
              <a:t>-the Norman-</a:t>
            </a:r>
            <a:r>
              <a:rPr lang="it-IT" b="1" dirty="0" err="1">
                <a:latin typeface="Palatino" pitchFamily="2" charset="77"/>
                <a:ea typeface="Palatino" pitchFamily="2" charset="77"/>
              </a:rPr>
              <a:t>Swabian</a:t>
            </a:r>
            <a:r>
              <a:rPr lang="it-IT" b="1" dirty="0">
                <a:latin typeface="Palatino" pitchFamily="2" charset="77"/>
                <a:ea typeface="Palatino" pitchFamily="2" charset="77"/>
              </a:rPr>
              <a:t> </a:t>
            </a:r>
            <a:r>
              <a:rPr lang="it-IT" b="1" dirty="0" err="1">
                <a:latin typeface="Palatino" pitchFamily="2" charset="77"/>
                <a:ea typeface="Palatino" pitchFamily="2" charset="77"/>
              </a:rPr>
              <a:t>castle</a:t>
            </a:r>
            <a:r>
              <a:rPr lang="it-IT" b="1" dirty="0">
                <a:latin typeface="Palatino" pitchFamily="2" charset="77"/>
                <a:ea typeface="Palatino" pitchFamily="2" charset="77"/>
              </a:rPr>
              <a:t>;</a:t>
            </a:r>
          </a:p>
          <a:p>
            <a:r>
              <a:rPr lang="it-IT" b="1" dirty="0">
                <a:latin typeface="Palatino" pitchFamily="2" charset="77"/>
                <a:ea typeface="Palatino" pitchFamily="2" charset="77"/>
              </a:rPr>
              <a:t>-</a:t>
            </a:r>
            <a:r>
              <a:rPr lang="it-IT" b="1" dirty="0" err="1">
                <a:latin typeface="Palatino" pitchFamily="2" charset="77"/>
                <a:ea typeface="Palatino" pitchFamily="2" charset="77"/>
              </a:rPr>
              <a:t>our</a:t>
            </a:r>
            <a:r>
              <a:rPr lang="it-IT" b="1" dirty="0">
                <a:latin typeface="Palatino" pitchFamily="2" charset="77"/>
                <a:ea typeface="Palatino" pitchFamily="2" charset="77"/>
              </a:rPr>
              <a:t> </a:t>
            </a:r>
            <a:r>
              <a:rPr lang="it-IT" b="1" dirty="0" err="1">
                <a:latin typeface="Palatino" pitchFamily="2" charset="77"/>
                <a:ea typeface="Palatino" pitchFamily="2" charset="77"/>
              </a:rPr>
              <a:t>University</a:t>
            </a:r>
            <a:r>
              <a:rPr lang="it-IT" b="1" dirty="0">
                <a:latin typeface="Palatino" pitchFamily="2" charset="77"/>
                <a:ea typeface="Palatino" pitchFamily="2" charset="77"/>
              </a:rPr>
              <a:t>;</a:t>
            </a:r>
          </a:p>
          <a:p>
            <a:r>
              <a:rPr lang="it-IT" b="1" dirty="0">
                <a:latin typeface="Palatino" pitchFamily="2" charset="77"/>
                <a:ea typeface="Palatino" pitchFamily="2" charset="77"/>
              </a:rPr>
              <a:t>-the open air </a:t>
            </a:r>
            <a:r>
              <a:rPr lang="it-IT" b="1" dirty="0" err="1">
                <a:latin typeface="Palatino" pitchFamily="2" charset="77"/>
                <a:ea typeface="Palatino" pitchFamily="2" charset="77"/>
              </a:rPr>
              <a:t>museum</a:t>
            </a:r>
            <a:r>
              <a:rPr lang="it-IT" b="1" dirty="0">
                <a:latin typeface="Palatino" pitchFamily="2" charset="77"/>
                <a:ea typeface="Palatino" pitchFamily="2" charset="77"/>
              </a:rPr>
              <a:t> (MAB);</a:t>
            </a:r>
          </a:p>
          <a:p>
            <a:r>
              <a:rPr lang="it-IT" b="1" dirty="0">
                <a:latin typeface="Palatino" pitchFamily="2" charset="77"/>
                <a:ea typeface="Palatino" pitchFamily="2" charset="77"/>
              </a:rPr>
              <a:t>-the </a:t>
            </a:r>
            <a:r>
              <a:rPr lang="it-IT" b="1" dirty="0" err="1">
                <a:latin typeface="Palatino" pitchFamily="2" charset="77"/>
                <a:ea typeface="Palatino" pitchFamily="2" charset="77"/>
              </a:rPr>
              <a:t>most</a:t>
            </a:r>
            <a:r>
              <a:rPr lang="it-IT" b="1" dirty="0">
                <a:latin typeface="Palatino" pitchFamily="2" charset="77"/>
                <a:ea typeface="Palatino" pitchFamily="2" charset="77"/>
              </a:rPr>
              <a:t> </a:t>
            </a:r>
            <a:r>
              <a:rPr lang="it-IT" b="1" dirty="0" err="1">
                <a:latin typeface="Palatino" pitchFamily="2" charset="77"/>
                <a:ea typeface="Palatino" pitchFamily="2" charset="77"/>
              </a:rPr>
              <a:t>important</a:t>
            </a:r>
            <a:r>
              <a:rPr lang="it-IT" b="1" dirty="0">
                <a:latin typeface="Palatino" pitchFamily="2" charset="77"/>
                <a:ea typeface="Palatino" pitchFamily="2" charset="77"/>
              </a:rPr>
              <a:t> </a:t>
            </a:r>
            <a:r>
              <a:rPr lang="it-IT" b="1" dirty="0" err="1">
                <a:latin typeface="Palatino" pitchFamily="2" charset="77"/>
                <a:ea typeface="Palatino" pitchFamily="2" charset="77"/>
              </a:rPr>
              <a:t>squares</a:t>
            </a:r>
            <a:r>
              <a:rPr lang="it-IT" b="1" dirty="0">
                <a:latin typeface="Palatino" pitchFamily="2" charset="77"/>
                <a:ea typeface="Palatino" pitchFamily="2" charset="77"/>
              </a:rPr>
              <a:t>.</a:t>
            </a:r>
          </a:p>
          <a:p>
            <a:endParaRPr lang="it-IT" sz="2000" dirty="0">
              <a:latin typeface="Palatino" pitchFamily="2" charset="77"/>
              <a:ea typeface="Palatino" pitchFamily="2" charset="77"/>
            </a:endParaRPr>
          </a:p>
          <a:p>
            <a:r>
              <a:rPr lang="it-IT" sz="2400" b="1" dirty="0" err="1">
                <a:solidFill>
                  <a:srgbClr val="7030A0"/>
                </a:solidFill>
                <a:latin typeface="Palatino" pitchFamily="2" charset="77"/>
                <a:ea typeface="Palatino" pitchFamily="2" charset="77"/>
              </a:rPr>
              <a:t>Most</a:t>
            </a:r>
            <a:r>
              <a:rPr lang="it-IT" sz="2400" b="1" dirty="0">
                <a:solidFill>
                  <a:srgbClr val="7030A0"/>
                </a:solidFill>
                <a:latin typeface="Palatino" pitchFamily="2" charset="77"/>
                <a:ea typeface="Palatino" pitchFamily="2" charset="77"/>
              </a:rPr>
              <a:t> </a:t>
            </a:r>
            <a:r>
              <a:rPr lang="it-IT" sz="2400" b="1" dirty="0" err="1">
                <a:solidFill>
                  <a:srgbClr val="7030A0"/>
                </a:solidFill>
                <a:latin typeface="Palatino" pitchFamily="2" charset="77"/>
                <a:ea typeface="Palatino" pitchFamily="2" charset="77"/>
              </a:rPr>
              <a:t>popular</a:t>
            </a:r>
            <a:r>
              <a:rPr lang="it-IT" sz="2400" b="1" dirty="0">
                <a:solidFill>
                  <a:srgbClr val="7030A0"/>
                </a:solidFill>
                <a:latin typeface="Palatino" pitchFamily="2" charset="77"/>
                <a:ea typeface="Palatino" pitchFamily="2" charset="77"/>
              </a:rPr>
              <a:t> </a:t>
            </a:r>
            <a:r>
              <a:rPr lang="it-IT" sz="2400" b="1" dirty="0" err="1">
                <a:solidFill>
                  <a:srgbClr val="7030A0"/>
                </a:solidFill>
                <a:latin typeface="Palatino" pitchFamily="2" charset="77"/>
                <a:ea typeface="Palatino" pitchFamily="2" charset="77"/>
              </a:rPr>
              <a:t>places</a:t>
            </a:r>
            <a:r>
              <a:rPr lang="it-IT" sz="2400" b="1" dirty="0">
                <a:solidFill>
                  <a:srgbClr val="7030A0"/>
                </a:solidFill>
                <a:latin typeface="Palatino" pitchFamily="2" charset="77"/>
                <a:ea typeface="Palatino" pitchFamily="2" charset="77"/>
              </a:rPr>
              <a:t> </a:t>
            </a:r>
            <a:r>
              <a:rPr lang="it-IT" sz="2400" b="1" dirty="0" err="1">
                <a:solidFill>
                  <a:srgbClr val="7030A0"/>
                </a:solidFill>
                <a:latin typeface="Palatino" pitchFamily="2" charset="77"/>
                <a:ea typeface="Palatino" pitchFamily="2" charset="77"/>
              </a:rPr>
              <a:t>among</a:t>
            </a:r>
            <a:r>
              <a:rPr lang="it-IT" sz="2400" b="1" dirty="0">
                <a:solidFill>
                  <a:srgbClr val="7030A0"/>
                </a:solidFill>
                <a:latin typeface="Palatino" pitchFamily="2" charset="77"/>
                <a:ea typeface="Palatino" pitchFamily="2" charset="77"/>
              </a:rPr>
              <a:t> teenagers:</a:t>
            </a:r>
          </a:p>
          <a:p>
            <a:r>
              <a:rPr lang="it-IT" b="1" dirty="0">
                <a:latin typeface="Palatino" pitchFamily="2" charset="77"/>
                <a:ea typeface="Palatino" pitchFamily="2" charset="77"/>
              </a:rPr>
              <a:t>-</a:t>
            </a:r>
            <a:r>
              <a:rPr lang="it-IT" b="1" dirty="0" err="1">
                <a:latin typeface="Palatino" pitchFamily="2" charset="77"/>
                <a:ea typeface="Palatino" pitchFamily="2" charset="77"/>
              </a:rPr>
              <a:t>Cosenza’s</a:t>
            </a:r>
            <a:r>
              <a:rPr lang="it-IT" b="1" dirty="0">
                <a:latin typeface="Palatino" pitchFamily="2" charset="77"/>
                <a:ea typeface="Palatino" pitchFamily="2" charset="77"/>
              </a:rPr>
              <a:t> football </a:t>
            </a:r>
            <a:r>
              <a:rPr lang="it-IT" b="1" dirty="0" err="1">
                <a:latin typeface="Palatino" pitchFamily="2" charset="77"/>
                <a:ea typeface="Palatino" pitchFamily="2" charset="77"/>
              </a:rPr>
              <a:t>stadium</a:t>
            </a:r>
            <a:r>
              <a:rPr lang="it-IT" b="1" dirty="0">
                <a:latin typeface="Palatino" pitchFamily="2" charset="77"/>
                <a:ea typeface="Palatino" pitchFamily="2" charset="77"/>
              </a:rPr>
              <a:t>;</a:t>
            </a:r>
          </a:p>
          <a:p>
            <a:r>
              <a:rPr lang="it-IT" sz="2000" b="1" dirty="0">
                <a:latin typeface="Palatino" pitchFamily="2" charset="77"/>
                <a:ea typeface="Palatino" pitchFamily="2" charset="77"/>
              </a:rPr>
              <a:t>-</a:t>
            </a:r>
            <a:r>
              <a:rPr lang="it-IT" b="1" dirty="0">
                <a:latin typeface="Palatino" pitchFamily="2" charset="77"/>
                <a:ea typeface="Palatino" pitchFamily="2" charset="77"/>
              </a:rPr>
              <a:t>Bilotti </a:t>
            </a:r>
            <a:r>
              <a:rPr lang="it-IT" b="1" dirty="0" err="1">
                <a:latin typeface="Palatino" pitchFamily="2" charset="77"/>
                <a:ea typeface="Palatino" pitchFamily="2" charset="77"/>
              </a:rPr>
              <a:t>Square</a:t>
            </a:r>
            <a:r>
              <a:rPr lang="it-IT" b="1" dirty="0">
                <a:latin typeface="Palatino" pitchFamily="2" charset="77"/>
                <a:ea typeface="Palatino" pitchFamily="2" charset="77"/>
              </a:rPr>
              <a:t> for </a:t>
            </a:r>
            <a:r>
              <a:rPr lang="it-IT" b="1" dirty="0" err="1">
                <a:latin typeface="Palatino" pitchFamily="2" charset="77"/>
                <a:ea typeface="Palatino" pitchFamily="2" charset="77"/>
              </a:rPr>
              <a:t>concerts</a:t>
            </a:r>
            <a:r>
              <a:rPr lang="it-IT" b="1" dirty="0">
                <a:latin typeface="Palatino" pitchFamily="2" charset="77"/>
                <a:ea typeface="Palatino" pitchFamily="2" charset="77"/>
              </a:rPr>
              <a:t>;</a:t>
            </a:r>
          </a:p>
          <a:p>
            <a:r>
              <a:rPr lang="it-IT" b="1" dirty="0">
                <a:latin typeface="Palatino" pitchFamily="2" charset="77"/>
                <a:ea typeface="Palatino" pitchFamily="2" charset="77"/>
              </a:rPr>
              <a:t>-Mazzini Street;</a:t>
            </a:r>
          </a:p>
          <a:p>
            <a:r>
              <a:rPr lang="it-IT" b="1" dirty="0">
                <a:latin typeface="Palatino" pitchFamily="2" charset="77"/>
                <a:ea typeface="Palatino" pitchFamily="2" charset="77"/>
              </a:rPr>
              <a:t>-</a:t>
            </a:r>
            <a:r>
              <a:rPr lang="it-IT" b="1" dirty="0" err="1">
                <a:latin typeface="Palatino" pitchFamily="2" charset="77"/>
                <a:ea typeface="Palatino" pitchFamily="2" charset="77"/>
              </a:rPr>
              <a:t>Metropolis</a:t>
            </a:r>
            <a:r>
              <a:rPr lang="it-IT" b="1" dirty="0">
                <a:latin typeface="Palatino" pitchFamily="2" charset="77"/>
                <a:ea typeface="Palatino" pitchFamily="2" charset="77"/>
              </a:rPr>
              <a:t> (shopping centre).</a:t>
            </a:r>
          </a:p>
          <a:p>
            <a:endParaRPr lang="it-IT" dirty="0">
              <a:latin typeface="Palatino" pitchFamily="2" charset="77"/>
              <a:ea typeface="Palatino" pitchFamily="2" charset="77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3ADB15E8-1520-4842-BC31-95A0788CEE5A}"/>
              </a:ext>
            </a:extLst>
          </p:cNvPr>
          <p:cNvSpPr txBox="1"/>
          <p:nvPr/>
        </p:nvSpPr>
        <p:spPr>
          <a:xfrm>
            <a:off x="5445303" y="484187"/>
            <a:ext cx="5989833" cy="1200329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>
                <a:solidFill>
                  <a:srgbClr val="7030A0"/>
                </a:solidFill>
                <a:latin typeface="Palatino" pitchFamily="2" charset="77"/>
                <a:ea typeface="Palatino" pitchFamily="2" charset="77"/>
              </a:rPr>
              <a:t>THE </a:t>
            </a:r>
            <a:r>
              <a:rPr lang="it-IT" sz="3600" b="1" dirty="0" smtClean="0">
                <a:solidFill>
                  <a:srgbClr val="7030A0"/>
                </a:solidFill>
                <a:latin typeface="Palatino" pitchFamily="2" charset="77"/>
                <a:ea typeface="Palatino" pitchFamily="2" charset="77"/>
              </a:rPr>
              <a:t>MEETING </a:t>
            </a:r>
            <a:r>
              <a:rPr lang="it-IT" sz="3600" b="1" dirty="0">
                <a:solidFill>
                  <a:srgbClr val="7030A0"/>
                </a:solidFill>
                <a:latin typeface="Palatino" pitchFamily="2" charset="77"/>
                <a:ea typeface="Palatino" pitchFamily="2" charset="77"/>
              </a:rPr>
              <a:t>PROGRAMME</a:t>
            </a:r>
            <a:endParaRPr lang="it-IT" sz="3600" b="1" dirty="0">
              <a:latin typeface="Palatino" pitchFamily="2" charset="77"/>
              <a:ea typeface="Palatino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92504334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EF3E90FD-A830-8549-9E14-1AC52E1F8253}"/>
              </a:ext>
            </a:extLst>
          </p:cNvPr>
          <p:cNvSpPr txBox="1"/>
          <p:nvPr/>
        </p:nvSpPr>
        <p:spPr>
          <a:xfrm>
            <a:off x="5477774" y="1343462"/>
            <a:ext cx="3390181" cy="1138773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3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" pitchFamily="2" charset="77"/>
                <a:ea typeface="Palatino" pitchFamily="2" charset="77"/>
              </a:rPr>
              <a:t>THE CATHEDRAL</a:t>
            </a:r>
          </a:p>
        </p:txBody>
      </p:sp>
      <p:pic>
        <p:nvPicPr>
          <p:cNvPr id="1026" name="Picture 2" descr="COSENZA CRISTIANA: ARTE, BELLEZZA DEL SACRO E TURISMO DELLA SPIRITUALITA'  IN RETE - LA CATTEDRA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6347" y="3716051"/>
            <a:ext cx="6265653" cy="3103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Un modello del duomo di Cosenza con le scritte in Braille, la donazione  dell'unione ciechi nel giorno della luce | Stretto We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099" y="246778"/>
            <a:ext cx="5455691" cy="4091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BeWeB - Cattedrale - Cosenza - Bisignano : Chiesa di Santa Maria Assunta -  1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2978" y="140423"/>
            <a:ext cx="3048379" cy="3810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2FE71983-A7BE-B140-A99D-D368E7E18A33}"/>
              </a:ext>
            </a:extLst>
          </p:cNvPr>
          <p:cNvSpPr txBox="1"/>
          <p:nvPr/>
        </p:nvSpPr>
        <p:spPr>
          <a:xfrm>
            <a:off x="218835" y="4640085"/>
            <a:ext cx="3732063" cy="1200329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Palatino" pitchFamily="2" charset="77"/>
                <a:ea typeface="Palatino" pitchFamily="2" charset="77"/>
              </a:rPr>
              <a:t>Inaugurated </a:t>
            </a:r>
            <a:r>
              <a:rPr lang="en-US" sz="2400" b="1" dirty="0">
                <a:latin typeface="Palatino" pitchFamily="2" charset="77"/>
                <a:ea typeface="Palatino" pitchFamily="2" charset="77"/>
              </a:rPr>
              <a:t>in 1222 by Frederick II of Swabia, now </a:t>
            </a:r>
            <a:r>
              <a:rPr lang="en-US" sz="2400" b="1" dirty="0" err="1">
                <a:latin typeface="Palatino" pitchFamily="2" charset="77"/>
                <a:ea typeface="Palatino" pitchFamily="2" charset="77"/>
              </a:rPr>
              <a:t>Unesco</a:t>
            </a:r>
            <a:r>
              <a:rPr lang="en-US" sz="2400" b="1" dirty="0">
                <a:latin typeface="Palatino" pitchFamily="2" charset="77"/>
                <a:ea typeface="Palatino" pitchFamily="2" charset="77"/>
              </a:rPr>
              <a:t> </a:t>
            </a:r>
            <a:r>
              <a:rPr lang="en-US" sz="2400" b="1" dirty="0" smtClean="0">
                <a:latin typeface="Palatino" pitchFamily="2" charset="77"/>
                <a:ea typeface="Palatino" pitchFamily="2" charset="77"/>
              </a:rPr>
              <a:t>heritage</a:t>
            </a:r>
            <a:endParaRPr lang="it-IT" sz="2400" b="1" dirty="0">
              <a:latin typeface="Palatino" pitchFamily="2" charset="77"/>
              <a:ea typeface="Palatino" pitchFamily="2" charset="77"/>
            </a:endParaRPr>
          </a:p>
        </p:txBody>
      </p:sp>
      <p:pic>
        <p:nvPicPr>
          <p:cNvPr id="9" name="Picture 16" descr="https://lh3.googleusercontent.com/proxy/pJJp2iczu1JEBTUbk-XHMAH9r5WW7HiRS65DR0VFtGFabxFQOnw_tCh2xpE1dKc3SLl-xrlBfBNDCRHZSe0iNqiEbG5BME0dWbZR_a6Ek0yTmqzXeWrLtjB2moxEP8RN3Ll4wtwXOyyS3xfRUIrB4QDC0_YXTS1dfQX4_8w25afsupfLzt1DvoVRif-ozuPLg0bdNPkk0-GIkOWTnK4q7GCtQWALjg">
            <a:extLst>
              <a:ext uri="{FF2B5EF4-FFF2-40B4-BE49-F238E27FC236}">
                <a16:creationId xmlns:a16="http://schemas.microsoft.com/office/drawing/2014/main" id="{07BABE46-52CF-0249-B208-ADDD4999E5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8649" y="5424915"/>
            <a:ext cx="1819197" cy="138012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1872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eatri di tradizione, il Mibac chiarisce: &quot;Il Rendano di Cosenza è  nell'elenco&quot; - Gazzetta del Sud">
            <a:extLst>
              <a:ext uri="{FF2B5EF4-FFF2-40B4-BE49-F238E27FC236}">
                <a16:creationId xmlns:a16="http://schemas.microsoft.com/office/drawing/2014/main" id="{6799ED87-F034-D440-B60B-9E5FE7A49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666" y="110446"/>
            <a:ext cx="7195631" cy="4278751"/>
          </a:xfrm>
          <a:prstGeom prst="rect">
            <a:avLst/>
          </a:prstGeom>
          <a:noFill/>
          <a:ln w="28575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EF3E90FD-A830-8549-9E14-1AC52E1F8253}"/>
              </a:ext>
            </a:extLst>
          </p:cNvPr>
          <p:cNvSpPr txBox="1"/>
          <p:nvPr/>
        </p:nvSpPr>
        <p:spPr>
          <a:xfrm>
            <a:off x="1001563" y="4600321"/>
            <a:ext cx="4725598" cy="1815882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it-IT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" pitchFamily="2" charset="77"/>
                <a:ea typeface="Palatino" pitchFamily="2" charset="77"/>
              </a:rPr>
              <a:t> </a:t>
            </a:r>
            <a:endParaRPr lang="it-IT" sz="3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" pitchFamily="2" charset="77"/>
              <a:ea typeface="Palatino" pitchFamily="2" charset="77"/>
            </a:endParaRPr>
          </a:p>
          <a:p>
            <a:r>
              <a:rPr lang="it-IT" sz="3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" pitchFamily="2" charset="77"/>
                <a:ea typeface="Palatino" pitchFamily="2" charset="77"/>
              </a:rPr>
              <a:t>ALFONSO RENDANO </a:t>
            </a:r>
            <a:r>
              <a:rPr lang="it-IT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" pitchFamily="2" charset="77"/>
                <a:ea typeface="Palatino" pitchFamily="2" charset="77"/>
              </a:rPr>
              <a:t>THEATRE</a:t>
            </a:r>
            <a:endParaRPr lang="it-IT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" pitchFamily="2" charset="77"/>
              <a:ea typeface="Palatino" pitchFamily="2" charset="77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0581" y="2626743"/>
            <a:ext cx="5520905" cy="4140679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2FE71983-A7BE-B140-A99D-D368E7E18A33}"/>
              </a:ext>
            </a:extLst>
          </p:cNvPr>
          <p:cNvSpPr txBox="1"/>
          <p:nvPr/>
        </p:nvSpPr>
        <p:spPr>
          <a:xfrm>
            <a:off x="7713602" y="1599237"/>
            <a:ext cx="3681893" cy="461665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it-IT" sz="2400" b="1" dirty="0">
                <a:latin typeface="Palatino"/>
              </a:rPr>
              <a:t>1909 </a:t>
            </a:r>
            <a:r>
              <a:rPr lang="it-IT" sz="2400" b="1" dirty="0" err="1">
                <a:latin typeface="Palatino"/>
              </a:rPr>
              <a:t>Historical</a:t>
            </a:r>
            <a:r>
              <a:rPr lang="it-IT" sz="2400" b="1" dirty="0">
                <a:latin typeface="Palatino"/>
              </a:rPr>
              <a:t> </a:t>
            </a:r>
            <a:r>
              <a:rPr lang="it-IT" sz="2400" b="1" dirty="0" err="1">
                <a:latin typeface="Palatino"/>
              </a:rPr>
              <a:t>Theatre</a:t>
            </a:r>
            <a:endParaRPr lang="it-IT" sz="2400" b="1" dirty="0">
              <a:latin typeface="Palatino"/>
              <a:ea typeface="Palatino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5996632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astello normanno-svevo di Cosenza - La Dimora di Radha">
            <a:extLst>
              <a:ext uri="{FF2B5EF4-FFF2-40B4-BE49-F238E27FC236}">
                <a16:creationId xmlns:a16="http://schemas.microsoft.com/office/drawing/2014/main" id="{13CFFFEF-662E-394C-A73A-998179106C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575922" cy="3692106"/>
          </a:xfrm>
          <a:prstGeom prst="rect">
            <a:avLst/>
          </a:prstGeom>
          <a:noFill/>
          <a:ln w="28575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Mercoledì Cinema al Castello Svevo di Cosenza | CosenzApp">
            <a:extLst>
              <a:ext uri="{FF2B5EF4-FFF2-40B4-BE49-F238E27FC236}">
                <a16:creationId xmlns:a16="http://schemas.microsoft.com/office/drawing/2014/main" id="{2CE681A0-1508-1F4D-93DF-28DF059F16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759" y="3538339"/>
            <a:ext cx="6323163" cy="3319661"/>
          </a:xfrm>
          <a:prstGeom prst="rect">
            <a:avLst/>
          </a:prstGeom>
          <a:noFill/>
          <a:ln w="28575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astello Normanno Svevo - Cosenza Cultura">
            <a:extLst>
              <a:ext uri="{FF2B5EF4-FFF2-40B4-BE49-F238E27FC236}">
                <a16:creationId xmlns:a16="http://schemas.microsoft.com/office/drawing/2014/main" id="{0E49C56E-C82A-0042-920E-9FEB3E6815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1018" y="286587"/>
            <a:ext cx="6002115" cy="3994014"/>
          </a:xfrm>
          <a:prstGeom prst="rect">
            <a:avLst/>
          </a:prstGeom>
          <a:noFill/>
          <a:ln w="28575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EF3E90FD-A830-8549-9E14-1AC52E1F8253}"/>
              </a:ext>
            </a:extLst>
          </p:cNvPr>
          <p:cNvSpPr txBox="1"/>
          <p:nvPr/>
        </p:nvSpPr>
        <p:spPr>
          <a:xfrm>
            <a:off x="7257654" y="4695211"/>
            <a:ext cx="4725598" cy="1754326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it-IT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" pitchFamily="2" charset="77"/>
                <a:ea typeface="Palatino" pitchFamily="2" charset="77"/>
              </a:rPr>
              <a:t>THE </a:t>
            </a:r>
            <a:endParaRPr lang="it-IT" sz="3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" pitchFamily="2" charset="77"/>
              <a:ea typeface="Palatino" pitchFamily="2" charset="77"/>
            </a:endParaRPr>
          </a:p>
          <a:p>
            <a:r>
              <a:rPr lang="it-IT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" pitchFamily="2" charset="77"/>
                <a:ea typeface="Palatino" pitchFamily="2" charset="77"/>
              </a:rPr>
              <a:t>NORMAN SWABIAN CASTLE</a:t>
            </a:r>
            <a:endParaRPr lang="it-IT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" pitchFamily="2" charset="77"/>
              <a:ea typeface="Palatino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7000903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alabria - Wikiwan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14" t="6178" r="28713" b="9130"/>
          <a:stretch/>
        </p:blipFill>
        <p:spPr bwMode="auto">
          <a:xfrm>
            <a:off x="5886450" y="130772"/>
            <a:ext cx="3657600" cy="4869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taly: A Legal system in crisis? | Wrongful Convictions Blo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499" y="1484133"/>
            <a:ext cx="4416426" cy="4907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Connettore 2 8">
            <a:extLst>
              <a:ext uri="{FF2B5EF4-FFF2-40B4-BE49-F238E27FC236}">
                <a16:creationId xmlns:a16="http://schemas.microsoft.com/office/drawing/2014/main" id="{5765EC6A-F79D-1944-88BE-27B6B4FCA32F}"/>
              </a:ext>
            </a:extLst>
          </p:cNvPr>
          <p:cNvCxnSpPr>
            <a:cxnSpLocks/>
          </p:cNvCxnSpPr>
          <p:nvPr/>
        </p:nvCxnSpPr>
        <p:spPr>
          <a:xfrm flipV="1">
            <a:off x="3581400" y="3676650"/>
            <a:ext cx="3305175" cy="1495425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EED6FFEF-F666-5642-A838-5EC63B4C9CE8}"/>
              </a:ext>
            </a:extLst>
          </p:cNvPr>
          <p:cNvSpPr txBox="1"/>
          <p:nvPr/>
        </p:nvSpPr>
        <p:spPr>
          <a:xfrm>
            <a:off x="7029451" y="5245829"/>
            <a:ext cx="4057650" cy="1384995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3400" b="1" dirty="0">
                <a:latin typeface="Palatino" pitchFamily="2" charset="77"/>
                <a:ea typeface="Palatino" pitchFamily="2" charset="77"/>
              </a:rPr>
              <a:t>CALABRIA</a:t>
            </a:r>
          </a:p>
          <a:p>
            <a:r>
              <a:rPr lang="it-IT" sz="2500" b="1" dirty="0" smtClean="0">
                <a:latin typeface="Palatino" pitchFamily="2" charset="77"/>
                <a:ea typeface="Palatino" pitchFamily="2" charset="77"/>
              </a:rPr>
              <a:t> </a:t>
            </a:r>
            <a:r>
              <a:rPr lang="it-IT" sz="2500" b="1" dirty="0" err="1" smtClean="0">
                <a:latin typeface="Palatino" pitchFamily="2" charset="77"/>
                <a:ea typeface="Palatino" pitchFamily="2" charset="77"/>
              </a:rPr>
              <a:t>is</a:t>
            </a:r>
            <a:r>
              <a:rPr lang="it-IT" sz="2500" b="1" dirty="0" smtClean="0">
                <a:latin typeface="Palatino" pitchFamily="2" charset="77"/>
                <a:ea typeface="Palatino" pitchFamily="2" charset="77"/>
              </a:rPr>
              <a:t> </a:t>
            </a:r>
            <a:r>
              <a:rPr lang="it-IT" sz="2500" b="1" dirty="0">
                <a:latin typeface="Palatino" pitchFamily="2" charset="77"/>
                <a:ea typeface="Palatino" pitchFamily="2" charset="77"/>
              </a:rPr>
              <a:t>in the </a:t>
            </a:r>
            <a:r>
              <a:rPr lang="it-IT" sz="2500" b="1" dirty="0" err="1">
                <a:latin typeface="Palatino" pitchFamily="2" charset="77"/>
                <a:ea typeface="Palatino" pitchFamily="2" charset="77"/>
              </a:rPr>
              <a:t>south</a:t>
            </a:r>
            <a:r>
              <a:rPr lang="it-IT" sz="2500" b="1" dirty="0">
                <a:latin typeface="Palatino" pitchFamily="2" charset="77"/>
                <a:ea typeface="Palatino" pitchFamily="2" charset="77"/>
              </a:rPr>
              <a:t> of </a:t>
            </a:r>
            <a:r>
              <a:rPr lang="it-IT" sz="2500" b="1" dirty="0" err="1" smtClean="0">
                <a:latin typeface="Palatino" pitchFamily="2" charset="77"/>
                <a:ea typeface="Palatino" pitchFamily="2" charset="77"/>
              </a:rPr>
              <a:t>Italy</a:t>
            </a:r>
            <a:r>
              <a:rPr lang="it-IT" sz="2500" b="1" dirty="0" smtClean="0">
                <a:latin typeface="Palatino" pitchFamily="2" charset="77"/>
                <a:ea typeface="Palatino" pitchFamily="2" charset="77"/>
              </a:rPr>
              <a:t>, </a:t>
            </a:r>
          </a:p>
          <a:p>
            <a:r>
              <a:rPr lang="it-IT" sz="2500" b="1" dirty="0" smtClean="0">
                <a:latin typeface="Palatino" pitchFamily="2" charset="77"/>
                <a:ea typeface="Palatino" pitchFamily="2" charset="77"/>
              </a:rPr>
              <a:t> </a:t>
            </a:r>
            <a:r>
              <a:rPr lang="it-IT" sz="2500" b="1" dirty="0" err="1" smtClean="0">
                <a:latin typeface="Palatino" pitchFamily="2" charset="77"/>
                <a:ea typeface="Palatino" pitchFamily="2" charset="77"/>
              </a:rPr>
              <a:t>at</a:t>
            </a:r>
            <a:r>
              <a:rPr lang="it-IT" sz="2500" b="1" dirty="0" smtClean="0">
                <a:latin typeface="Palatino" pitchFamily="2" charset="77"/>
                <a:ea typeface="Palatino" pitchFamily="2" charset="77"/>
              </a:rPr>
              <a:t> the end of the "</a:t>
            </a:r>
            <a:r>
              <a:rPr lang="it-IT" sz="2500" b="1" dirty="0" err="1" smtClean="0">
                <a:latin typeface="Palatino" pitchFamily="2" charset="77"/>
                <a:ea typeface="Palatino" pitchFamily="2" charset="77"/>
              </a:rPr>
              <a:t>boot</a:t>
            </a:r>
            <a:r>
              <a:rPr lang="it-IT" sz="2500" b="1" dirty="0" smtClean="0">
                <a:latin typeface="Palatino" pitchFamily="2" charset="77"/>
                <a:ea typeface="Palatino" pitchFamily="2" charset="77"/>
              </a:rPr>
              <a:t>". </a:t>
            </a:r>
            <a:endParaRPr lang="it-IT" sz="2500" b="1" dirty="0">
              <a:latin typeface="Palatino" pitchFamily="2" charset="77"/>
              <a:ea typeface="Palatino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324305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L'Unical tra le migliori università al mondo: è per la prima volta nel  prestigioso QS ranking - Il Quotidiano del Sud">
            <a:extLst>
              <a:ext uri="{FF2B5EF4-FFF2-40B4-BE49-F238E27FC236}">
                <a16:creationId xmlns:a16="http://schemas.microsoft.com/office/drawing/2014/main" id="{2657AEBD-FA62-0343-AA31-51101DA460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57" y="2412501"/>
            <a:ext cx="6308332" cy="4731249"/>
          </a:xfrm>
          <a:prstGeom prst="rect">
            <a:avLst/>
          </a:prstGeom>
          <a:noFill/>
          <a:ln w="28575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Unical, Iscrizioni in aumento all'Università: incremento di oltre 400  studenti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1" b="3531"/>
          <a:stretch/>
        </p:blipFill>
        <p:spPr bwMode="auto">
          <a:xfrm>
            <a:off x="145853" y="1133475"/>
            <a:ext cx="5641975" cy="279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PID, Unical implementa l'identità digitale pubblica - Smart Natio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7" t="20406" r="5634" b="22129"/>
          <a:stretch/>
        </p:blipFill>
        <p:spPr bwMode="auto">
          <a:xfrm>
            <a:off x="6696075" y="276225"/>
            <a:ext cx="5281938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rogetti - Vivila - Soluzioni Led VIVILA per ogni esigenz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4675" y="3142191"/>
            <a:ext cx="5380831" cy="3587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EF3E90FD-A830-8549-9E14-1AC52E1F8253}"/>
              </a:ext>
            </a:extLst>
          </p:cNvPr>
          <p:cNvSpPr txBox="1"/>
          <p:nvPr/>
        </p:nvSpPr>
        <p:spPr>
          <a:xfrm>
            <a:off x="1167404" y="276225"/>
            <a:ext cx="4725598" cy="646331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it-IT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" pitchFamily="2" charset="77"/>
                <a:ea typeface="Palatino" pitchFamily="2" charset="77"/>
              </a:rPr>
              <a:t>OUR UNIVERSITY</a:t>
            </a:r>
            <a:endParaRPr lang="it-IT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" pitchFamily="2" charset="77"/>
              <a:ea typeface="Palatino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409604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A5925CC2-FCA5-7743-B536-E37A4BC77A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6599" y="3028950"/>
            <a:ext cx="5105401" cy="3829050"/>
          </a:xfrm>
          <a:prstGeom prst="rect">
            <a:avLst/>
          </a:prstGeom>
          <a:ln w="28575">
            <a:solidFill>
              <a:srgbClr val="7030A0"/>
            </a:solidFill>
          </a:ln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7FC6FBB5-A181-4C40-9F18-2D8758F351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13115"/>
            <a:ext cx="4944536" cy="3044885"/>
          </a:xfrm>
          <a:prstGeom prst="rect">
            <a:avLst/>
          </a:prstGeom>
          <a:ln w="28575">
            <a:solidFill>
              <a:srgbClr val="7030A0"/>
            </a:solidFill>
          </a:ln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65FAA0E5-92D5-1B40-9256-CD96EED958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044" y="930814"/>
            <a:ext cx="5690216" cy="3072861"/>
          </a:xfrm>
          <a:prstGeom prst="rect">
            <a:avLst/>
          </a:prstGeom>
          <a:ln w="28575">
            <a:solidFill>
              <a:srgbClr val="7030A0"/>
            </a:solidFill>
          </a:ln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D5FED9F1-D843-4A44-BDF6-B9529359D6AE}"/>
              </a:ext>
            </a:extLst>
          </p:cNvPr>
          <p:cNvSpPr txBox="1"/>
          <p:nvPr/>
        </p:nvSpPr>
        <p:spPr>
          <a:xfrm>
            <a:off x="6201953" y="1253189"/>
            <a:ext cx="1430550" cy="830997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" pitchFamily="2" charset="77"/>
                <a:ea typeface="Palatino" pitchFamily="2" charset="77"/>
              </a:rPr>
              <a:t>Bilotti </a:t>
            </a:r>
            <a:r>
              <a:rPr lang="it-IT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" pitchFamily="2" charset="77"/>
                <a:ea typeface="Palatino" pitchFamily="2" charset="77"/>
              </a:rPr>
              <a:t>Square</a:t>
            </a:r>
            <a:endParaRPr lang="it-IT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" pitchFamily="2" charset="77"/>
              <a:ea typeface="Palatino" pitchFamily="2" charset="77"/>
            </a:endParaRP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D8CD449B-E166-EC48-AE6F-50D73294D435}"/>
              </a:ext>
            </a:extLst>
          </p:cNvPr>
          <p:cNvSpPr txBox="1"/>
          <p:nvPr/>
        </p:nvSpPr>
        <p:spPr>
          <a:xfrm>
            <a:off x="9237133" y="2141070"/>
            <a:ext cx="2235200" cy="830997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" pitchFamily="2" charset="77"/>
                <a:ea typeface="Palatino" pitchFamily="2" charset="77"/>
              </a:rPr>
              <a:t>XI </a:t>
            </a:r>
            <a:r>
              <a:rPr lang="it-IT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" pitchFamily="2" charset="77"/>
                <a:ea typeface="Palatino" pitchFamily="2" charset="77"/>
              </a:rPr>
              <a:t>September</a:t>
            </a:r>
            <a:r>
              <a:rPr lang="it-IT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" pitchFamily="2" charset="77"/>
                <a:ea typeface="Palatino" pitchFamily="2" charset="77"/>
              </a:rPr>
              <a:t> </a:t>
            </a:r>
            <a:r>
              <a:rPr lang="it-IT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" pitchFamily="2" charset="77"/>
                <a:ea typeface="Palatino" pitchFamily="2" charset="77"/>
              </a:rPr>
              <a:t>Square</a:t>
            </a:r>
            <a:endParaRPr lang="it-IT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" pitchFamily="2" charset="77"/>
              <a:ea typeface="Palatino" pitchFamily="2" charset="77"/>
            </a:endParaRP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59885D8B-D5FD-8046-9FB3-1B7519C0E346}"/>
              </a:ext>
            </a:extLst>
          </p:cNvPr>
          <p:cNvSpPr txBox="1"/>
          <p:nvPr/>
        </p:nvSpPr>
        <p:spPr>
          <a:xfrm>
            <a:off x="4944536" y="4920058"/>
            <a:ext cx="1589614" cy="830997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" pitchFamily="2" charset="77"/>
                <a:ea typeface="Palatino" pitchFamily="2" charset="77"/>
              </a:rPr>
              <a:t>Kennedy </a:t>
            </a:r>
            <a:r>
              <a:rPr lang="it-IT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" pitchFamily="2" charset="77"/>
                <a:ea typeface="Palatino" pitchFamily="2" charset="77"/>
              </a:rPr>
              <a:t>Square</a:t>
            </a:r>
            <a:endParaRPr lang="it-IT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" pitchFamily="2" charset="77"/>
              <a:ea typeface="Palatino" pitchFamily="2" charset="77"/>
            </a:endParaRPr>
          </a:p>
        </p:txBody>
      </p:sp>
      <p:pic>
        <p:nvPicPr>
          <p:cNvPr id="3076" name="Picture 4" descr="Home Page - Comune di Cosenz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582" y="171449"/>
            <a:ext cx="3981764" cy="1726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EF3E90FD-A830-8549-9E14-1AC52E1F8253}"/>
              </a:ext>
            </a:extLst>
          </p:cNvPr>
          <p:cNvSpPr txBox="1"/>
          <p:nvPr/>
        </p:nvSpPr>
        <p:spPr>
          <a:xfrm>
            <a:off x="895997" y="101888"/>
            <a:ext cx="5849421" cy="646331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it-IT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" pitchFamily="2" charset="77"/>
                <a:ea typeface="Palatino" pitchFamily="2" charset="77"/>
              </a:rPr>
              <a:t>IMPORTANT SQUARES</a:t>
            </a:r>
          </a:p>
        </p:txBody>
      </p:sp>
    </p:spTree>
    <p:extLst>
      <p:ext uri="{BB962C8B-B14F-4D97-AF65-F5344CB8AC3E}">
        <p14:creationId xmlns:p14="http://schemas.microsoft.com/office/powerpoint/2010/main" val="40917798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459A67DF-AFA4-BF45-B883-F673C15F43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569" y="3103792"/>
            <a:ext cx="6571755" cy="3312060"/>
          </a:xfrm>
          <a:prstGeom prst="rect">
            <a:avLst/>
          </a:prstGeom>
          <a:ln w="28575">
            <a:solidFill>
              <a:srgbClr val="7030A0"/>
            </a:solidFill>
          </a:ln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BDD2236F-062C-654A-81BC-94318A8FA9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9951" y="2578242"/>
            <a:ext cx="5502480" cy="4126861"/>
          </a:xfrm>
          <a:prstGeom prst="rect">
            <a:avLst/>
          </a:prstGeom>
          <a:ln w="28575">
            <a:solidFill>
              <a:srgbClr val="7030A0"/>
            </a:solidFill>
          </a:ln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6DAEA517-E5B2-F543-B86B-0F0D546934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9204" y="116940"/>
            <a:ext cx="5686078" cy="3184204"/>
          </a:xfrm>
          <a:prstGeom prst="rect">
            <a:avLst/>
          </a:prstGeom>
          <a:ln w="19050">
            <a:solidFill>
              <a:srgbClr val="7030A0"/>
            </a:solidFill>
          </a:ln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893649A5-9E39-B141-A702-85C016A79C88}"/>
              </a:ext>
            </a:extLst>
          </p:cNvPr>
          <p:cNvSpPr txBox="1"/>
          <p:nvPr/>
        </p:nvSpPr>
        <p:spPr>
          <a:xfrm>
            <a:off x="250004" y="246580"/>
            <a:ext cx="4027470" cy="1077218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>
                <a:solidFill>
                  <a:srgbClr val="7030A0"/>
                </a:solidFill>
                <a:latin typeface="Palatino" pitchFamily="2" charset="77"/>
                <a:ea typeface="Palatino" pitchFamily="2" charset="77"/>
              </a:rPr>
              <a:t>CONCERTS IN BILOTTI SQUARE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1E85B204-22AD-8742-A319-2F954D28D261}"/>
              </a:ext>
            </a:extLst>
          </p:cNvPr>
          <p:cNvSpPr txBox="1"/>
          <p:nvPr/>
        </p:nvSpPr>
        <p:spPr>
          <a:xfrm>
            <a:off x="10270542" y="781443"/>
            <a:ext cx="1686629" cy="707886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 err="1">
                <a:solidFill>
                  <a:srgbClr val="7030A0"/>
                </a:solidFill>
                <a:latin typeface="Palatino" pitchFamily="2" charset="77"/>
                <a:ea typeface="Palatino" pitchFamily="2" charset="77"/>
              </a:rPr>
              <a:t>Mahmood’s</a:t>
            </a:r>
            <a:r>
              <a:rPr lang="it-IT" sz="2000" b="1" dirty="0">
                <a:solidFill>
                  <a:srgbClr val="7030A0"/>
                </a:solidFill>
                <a:latin typeface="Palatino" pitchFamily="2" charset="77"/>
                <a:ea typeface="Palatino" pitchFamily="2" charset="77"/>
              </a:rPr>
              <a:t> </a:t>
            </a:r>
            <a:r>
              <a:rPr lang="it-IT" sz="2000" b="1" dirty="0" err="1">
                <a:solidFill>
                  <a:srgbClr val="7030A0"/>
                </a:solidFill>
                <a:latin typeface="Palatino" pitchFamily="2" charset="77"/>
                <a:ea typeface="Palatino" pitchFamily="2" charset="77"/>
              </a:rPr>
              <a:t>concert</a:t>
            </a:r>
            <a:endParaRPr lang="it-IT" sz="2000" b="1" dirty="0">
              <a:solidFill>
                <a:srgbClr val="7030A0"/>
              </a:solidFill>
              <a:latin typeface="Palatino" pitchFamily="2" charset="77"/>
              <a:ea typeface="Palatino" pitchFamily="2" charset="77"/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926FB359-7674-2D48-897F-7650FC44E009}"/>
              </a:ext>
            </a:extLst>
          </p:cNvPr>
          <p:cNvSpPr txBox="1"/>
          <p:nvPr/>
        </p:nvSpPr>
        <p:spPr>
          <a:xfrm>
            <a:off x="551165" y="2578242"/>
            <a:ext cx="3082247" cy="400110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solidFill>
                  <a:srgbClr val="7030A0"/>
                </a:solidFill>
                <a:latin typeface="Palatino" pitchFamily="2" charset="77"/>
                <a:ea typeface="Palatino" pitchFamily="2" charset="77"/>
              </a:rPr>
              <a:t>Alvaro </a:t>
            </a:r>
            <a:r>
              <a:rPr lang="it-IT" sz="2000" b="1" dirty="0" err="1">
                <a:solidFill>
                  <a:srgbClr val="7030A0"/>
                </a:solidFill>
                <a:latin typeface="Palatino" pitchFamily="2" charset="77"/>
                <a:ea typeface="Palatino" pitchFamily="2" charset="77"/>
              </a:rPr>
              <a:t>Soler’s</a:t>
            </a:r>
            <a:r>
              <a:rPr lang="it-IT" sz="2000" b="1" dirty="0">
                <a:solidFill>
                  <a:srgbClr val="7030A0"/>
                </a:solidFill>
                <a:latin typeface="Palatino" pitchFamily="2" charset="77"/>
                <a:ea typeface="Palatino" pitchFamily="2" charset="77"/>
              </a:rPr>
              <a:t> </a:t>
            </a:r>
            <a:r>
              <a:rPr lang="it-IT" sz="2000" b="1" dirty="0" err="1">
                <a:solidFill>
                  <a:srgbClr val="7030A0"/>
                </a:solidFill>
                <a:latin typeface="Palatino" pitchFamily="2" charset="77"/>
                <a:ea typeface="Palatino" pitchFamily="2" charset="77"/>
              </a:rPr>
              <a:t>concert</a:t>
            </a:r>
            <a:endParaRPr lang="it-IT" sz="2000" b="1" dirty="0">
              <a:solidFill>
                <a:srgbClr val="7030A0"/>
              </a:solidFill>
              <a:latin typeface="Palatino" pitchFamily="2" charset="77"/>
              <a:ea typeface="Palatino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9904887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60F3CF24-D0A2-D647-8751-DE0B01D6E0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771" y="3549397"/>
            <a:ext cx="6988139" cy="3170545"/>
          </a:xfrm>
          <a:prstGeom prst="rect">
            <a:avLst/>
          </a:prstGeom>
          <a:ln w="28575">
            <a:solidFill>
              <a:srgbClr val="7030A0"/>
            </a:solidFill>
          </a:ln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A9B79737-4541-8748-A054-FB52851663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9443" y="3050141"/>
            <a:ext cx="4888786" cy="3666590"/>
          </a:xfrm>
          <a:prstGeom prst="rect">
            <a:avLst/>
          </a:prstGeom>
          <a:ln w="28575">
            <a:solidFill>
              <a:srgbClr val="7030A0"/>
            </a:solidFill>
          </a:ln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93DA5222-50E9-AC4B-989C-F2355A61F6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2879" y="141268"/>
            <a:ext cx="4383641" cy="3287731"/>
          </a:xfrm>
          <a:prstGeom prst="rect">
            <a:avLst/>
          </a:prstGeom>
          <a:ln w="28575">
            <a:solidFill>
              <a:srgbClr val="7030A0"/>
            </a:solidFill>
          </a:ln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271A82AD-EDC6-FB44-911E-53D662D536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62051" y="1056954"/>
            <a:ext cx="4044595" cy="3033446"/>
          </a:xfrm>
          <a:prstGeom prst="rect">
            <a:avLst/>
          </a:prstGeom>
          <a:ln w="28575">
            <a:solidFill>
              <a:srgbClr val="7030A0"/>
            </a:solidFill>
          </a:ln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4DED969E-8DD2-0C4B-AAE7-3D58D4CE45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062" y="1056954"/>
            <a:ext cx="4044595" cy="3033447"/>
          </a:xfrm>
          <a:prstGeom prst="rect">
            <a:avLst/>
          </a:prstGeom>
          <a:ln w="28575">
            <a:solidFill>
              <a:srgbClr val="7030A0"/>
            </a:solidFill>
          </a:ln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EF3E90FD-A830-8549-9E14-1AC52E1F8253}"/>
              </a:ext>
            </a:extLst>
          </p:cNvPr>
          <p:cNvSpPr txBox="1"/>
          <p:nvPr/>
        </p:nvSpPr>
        <p:spPr>
          <a:xfrm>
            <a:off x="895997" y="101888"/>
            <a:ext cx="5849421" cy="646331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it-IT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" pitchFamily="2" charset="77"/>
                <a:ea typeface="Palatino" pitchFamily="2" charset="77"/>
              </a:rPr>
              <a:t>MAZZINI STREET</a:t>
            </a:r>
            <a:endParaRPr lang="it-IT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" pitchFamily="2" charset="77"/>
              <a:ea typeface="Palatino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8933749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id="{39D51CA9-839C-A943-99E4-39093A4EF3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354" y="3429000"/>
            <a:ext cx="4438435" cy="3328826"/>
          </a:xfrm>
          <a:prstGeom prst="rect">
            <a:avLst/>
          </a:prstGeom>
          <a:ln w="28575">
            <a:solidFill>
              <a:srgbClr val="7030A0"/>
            </a:solidFill>
          </a:ln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E5B998D5-0666-AD4F-8EB3-BA840C9952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562566"/>
            <a:ext cx="4260346" cy="3195260"/>
          </a:xfrm>
          <a:prstGeom prst="rect">
            <a:avLst/>
          </a:prstGeom>
          <a:ln w="28575">
            <a:solidFill>
              <a:srgbClr val="7030A0"/>
            </a:solidFill>
          </a:ln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CBF2D6AE-1E39-4340-88E0-7A9AB5E08C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247" y="685798"/>
            <a:ext cx="4777479" cy="3583109"/>
          </a:xfrm>
          <a:prstGeom prst="rect">
            <a:avLst/>
          </a:prstGeom>
          <a:ln w="28575">
            <a:solidFill>
              <a:srgbClr val="7030A0"/>
            </a:solidFill>
          </a:ln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770040B3-69F6-1647-9C20-D3D1A4285B16}"/>
              </a:ext>
            </a:extLst>
          </p:cNvPr>
          <p:cNvSpPr txBox="1"/>
          <p:nvPr/>
        </p:nvSpPr>
        <p:spPr>
          <a:xfrm>
            <a:off x="1638720" y="184935"/>
            <a:ext cx="3739793" cy="400110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solidFill>
                  <a:srgbClr val="7030A0"/>
                </a:solidFill>
                <a:latin typeface="Palatino" pitchFamily="2" charset="77"/>
                <a:ea typeface="Palatino" pitchFamily="2" charset="77"/>
              </a:rPr>
              <a:t>A park </a:t>
            </a:r>
            <a:r>
              <a:rPr lang="it-IT" sz="2000" b="1" dirty="0" err="1">
                <a:solidFill>
                  <a:srgbClr val="7030A0"/>
                </a:solidFill>
                <a:latin typeface="Palatino" pitchFamily="2" charset="77"/>
                <a:ea typeface="Palatino" pitchFamily="2" charset="77"/>
              </a:rPr>
              <a:t>near</a:t>
            </a:r>
            <a:r>
              <a:rPr lang="it-IT" sz="2000" b="1" dirty="0">
                <a:solidFill>
                  <a:srgbClr val="7030A0"/>
                </a:solidFill>
                <a:latin typeface="Palatino" pitchFamily="2" charset="77"/>
                <a:ea typeface="Palatino" pitchFamily="2" charset="77"/>
              </a:rPr>
              <a:t> Mazzini Street 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C3B05261-2AA5-A840-81B4-69ED359847F4}"/>
              </a:ext>
            </a:extLst>
          </p:cNvPr>
          <p:cNvSpPr txBox="1"/>
          <p:nvPr/>
        </p:nvSpPr>
        <p:spPr>
          <a:xfrm>
            <a:off x="7757483" y="100174"/>
            <a:ext cx="3308279" cy="707886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solidFill>
                  <a:srgbClr val="7030A0"/>
                </a:solidFill>
                <a:latin typeface="Palatino" pitchFamily="2" charset="77"/>
                <a:ea typeface="Palatino" pitchFamily="2" charset="77"/>
              </a:rPr>
              <a:t>A </a:t>
            </a:r>
            <a:r>
              <a:rPr lang="it-IT" sz="2000" b="1" dirty="0" err="1">
                <a:solidFill>
                  <a:srgbClr val="7030A0"/>
                </a:solidFill>
                <a:latin typeface="Palatino" pitchFamily="2" charset="77"/>
                <a:ea typeface="Palatino" pitchFamily="2" charset="77"/>
              </a:rPr>
              <a:t>famous</a:t>
            </a:r>
            <a:r>
              <a:rPr lang="it-IT" sz="2000" b="1" dirty="0">
                <a:solidFill>
                  <a:srgbClr val="7030A0"/>
                </a:solidFill>
                <a:latin typeface="Palatino" pitchFamily="2" charset="77"/>
                <a:ea typeface="Palatino" pitchFamily="2" charset="77"/>
              </a:rPr>
              <a:t> bar </a:t>
            </a:r>
            <a:r>
              <a:rPr lang="it-IT" sz="2000" b="1" dirty="0" err="1">
                <a:solidFill>
                  <a:srgbClr val="7030A0"/>
                </a:solidFill>
                <a:latin typeface="Palatino" pitchFamily="2" charset="77"/>
                <a:ea typeface="Palatino" pitchFamily="2" charset="77"/>
              </a:rPr>
              <a:t>where</a:t>
            </a:r>
            <a:r>
              <a:rPr lang="it-IT" sz="2000" b="1" dirty="0">
                <a:solidFill>
                  <a:srgbClr val="7030A0"/>
                </a:solidFill>
                <a:latin typeface="Palatino" pitchFamily="2" charset="77"/>
                <a:ea typeface="Palatino" pitchFamily="2" charset="77"/>
              </a:rPr>
              <a:t> </a:t>
            </a:r>
            <a:r>
              <a:rPr lang="it-IT" sz="2000" b="1" dirty="0" err="1">
                <a:solidFill>
                  <a:srgbClr val="7030A0"/>
                </a:solidFill>
                <a:latin typeface="Palatino" pitchFamily="2" charset="77"/>
                <a:ea typeface="Palatino" pitchFamily="2" charset="77"/>
              </a:rPr>
              <a:t>all</a:t>
            </a:r>
            <a:r>
              <a:rPr lang="it-IT" sz="2000" b="1" dirty="0">
                <a:solidFill>
                  <a:srgbClr val="7030A0"/>
                </a:solidFill>
                <a:latin typeface="Palatino" pitchFamily="2" charset="77"/>
                <a:ea typeface="Palatino" pitchFamily="2" charset="77"/>
              </a:rPr>
              <a:t> teenagers </a:t>
            </a:r>
            <a:r>
              <a:rPr lang="it-IT" sz="2000" b="1" dirty="0" err="1">
                <a:solidFill>
                  <a:srgbClr val="7030A0"/>
                </a:solidFill>
                <a:latin typeface="Palatino" pitchFamily="2" charset="77"/>
                <a:ea typeface="Palatino" pitchFamily="2" charset="77"/>
              </a:rPr>
              <a:t>meet</a:t>
            </a:r>
            <a:endParaRPr lang="it-IT" sz="2000" b="1" dirty="0">
              <a:solidFill>
                <a:srgbClr val="7030A0"/>
              </a:solidFill>
              <a:latin typeface="Palatino" pitchFamily="2" charset="77"/>
              <a:ea typeface="Palatino" pitchFamily="2" charset="77"/>
            </a:endParaRP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D106F937-F694-9E4E-8FBB-EF6A23E598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6664" y="911801"/>
            <a:ext cx="4847661" cy="3017650"/>
          </a:xfrm>
          <a:prstGeom prst="rect">
            <a:avLst/>
          </a:prstGeom>
          <a:ln w="28575">
            <a:solidFill>
              <a:srgbClr val="7030A0"/>
            </a:solidFill>
          </a:ln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6DBE47E5-1416-9344-A6B7-3348F63590DB}"/>
              </a:ext>
            </a:extLst>
          </p:cNvPr>
          <p:cNvSpPr txBox="1"/>
          <p:nvPr/>
        </p:nvSpPr>
        <p:spPr>
          <a:xfrm>
            <a:off x="10532725" y="4806253"/>
            <a:ext cx="1455501" cy="707886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solidFill>
                  <a:srgbClr val="7030A0"/>
                </a:solidFill>
                <a:latin typeface="Palatino" pitchFamily="2" charset="77"/>
                <a:ea typeface="Palatino" pitchFamily="2" charset="77"/>
              </a:rPr>
              <a:t>A </a:t>
            </a:r>
            <a:r>
              <a:rPr lang="it-IT" sz="2000" b="1" dirty="0" err="1">
                <a:solidFill>
                  <a:srgbClr val="7030A0"/>
                </a:solidFill>
                <a:latin typeface="Palatino" pitchFamily="2" charset="77"/>
                <a:ea typeface="Palatino" pitchFamily="2" charset="77"/>
              </a:rPr>
              <a:t>popular</a:t>
            </a:r>
            <a:r>
              <a:rPr lang="it-IT" sz="2000" b="1" dirty="0">
                <a:solidFill>
                  <a:srgbClr val="7030A0"/>
                </a:solidFill>
                <a:latin typeface="Palatino" pitchFamily="2" charset="77"/>
                <a:ea typeface="Palatino" pitchFamily="2" charset="77"/>
              </a:rPr>
              <a:t> pub</a:t>
            </a:r>
          </a:p>
        </p:txBody>
      </p:sp>
    </p:spTree>
    <p:extLst>
      <p:ext uri="{BB962C8B-B14F-4D97-AF65-F5344CB8AC3E}">
        <p14:creationId xmlns:p14="http://schemas.microsoft.com/office/powerpoint/2010/main" val="15997127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9BCF935F-7F4D-9042-B8FE-0A8F169A81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721" y="4561725"/>
            <a:ext cx="5893904" cy="2381250"/>
          </a:xfrm>
          <a:prstGeom prst="rect">
            <a:avLst/>
          </a:prstGeom>
          <a:ln w="28575">
            <a:solidFill>
              <a:srgbClr val="7030A0"/>
            </a:solidFill>
          </a:ln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1B566837-BF65-4B46-B8A6-DF168AF46E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838" y="1471168"/>
            <a:ext cx="6845300" cy="2768600"/>
          </a:xfrm>
          <a:prstGeom prst="rect">
            <a:avLst/>
          </a:prstGeom>
          <a:ln w="28575">
            <a:solidFill>
              <a:srgbClr val="7030A0"/>
            </a:solidFill>
          </a:ln>
        </p:spPr>
      </p:pic>
      <p:pic>
        <p:nvPicPr>
          <p:cNvPr id="2050" name="Picture 2" descr="Cosenza - Sudtirol. L'urlo dei 20.000 - YouReport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2675" y="3333166"/>
            <a:ext cx="6127749" cy="34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osenza Calcio - Wikipedi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0921" y="690244"/>
            <a:ext cx="2632278" cy="3342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EF3E90FD-A830-8549-9E14-1AC52E1F8253}"/>
              </a:ext>
            </a:extLst>
          </p:cNvPr>
          <p:cNvSpPr txBox="1"/>
          <p:nvPr/>
        </p:nvSpPr>
        <p:spPr>
          <a:xfrm>
            <a:off x="327193" y="275871"/>
            <a:ext cx="11663524" cy="615553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it-IT" sz="3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" pitchFamily="2" charset="77"/>
                <a:ea typeface="Palatino" pitchFamily="2" charset="77"/>
              </a:rPr>
              <a:t>FOOTBALL </a:t>
            </a:r>
            <a:r>
              <a:rPr lang="it-IT" sz="3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" pitchFamily="2" charset="77"/>
                <a:ea typeface="Palatino" pitchFamily="2" charset="77"/>
              </a:rPr>
              <a:t>STADIUM </a:t>
            </a:r>
            <a:r>
              <a:rPr lang="it-IT" sz="3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" pitchFamily="2" charset="77"/>
                <a:ea typeface="Palatino" pitchFamily="2" charset="77"/>
              </a:rPr>
              <a:t>– </a:t>
            </a:r>
            <a:r>
              <a:rPr lang="it-IT" sz="3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" pitchFamily="2" charset="77"/>
                <a:ea typeface="Palatino" pitchFamily="2" charset="77"/>
              </a:rPr>
              <a:t>San vito / Marulla</a:t>
            </a:r>
            <a:endParaRPr lang="it-IT" sz="3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" pitchFamily="2" charset="77"/>
              <a:ea typeface="Palatino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66662652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id="{EB1ECFAE-4969-CF4F-A603-A29FEBD754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4393" y="766925"/>
            <a:ext cx="5569449" cy="3032256"/>
          </a:xfrm>
          <a:prstGeom prst="rect">
            <a:avLst/>
          </a:prstGeom>
          <a:ln w="28575">
            <a:solidFill>
              <a:srgbClr val="7030A0"/>
            </a:solidFill>
          </a:ln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2B27D1A7-B4C0-8D4D-B790-31F74815F3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368" y="4232500"/>
            <a:ext cx="5929632" cy="2481661"/>
          </a:xfrm>
          <a:prstGeom prst="rect">
            <a:avLst/>
          </a:prstGeom>
          <a:ln w="28575">
            <a:solidFill>
              <a:srgbClr val="7030A0"/>
            </a:solidFill>
          </a:ln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2E0673A3-7B04-E142-A08D-DA281C0D03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6148" y="3738281"/>
            <a:ext cx="6497694" cy="3032257"/>
          </a:xfrm>
          <a:prstGeom prst="rect">
            <a:avLst/>
          </a:prstGeom>
          <a:ln w="28575">
            <a:solidFill>
              <a:srgbClr val="7030A0"/>
            </a:solidFill>
          </a:ln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EB9EFF49-19FE-A947-9FF5-F2EDC1C231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156" y="1200242"/>
            <a:ext cx="6075788" cy="3032258"/>
          </a:xfrm>
          <a:prstGeom prst="rect">
            <a:avLst/>
          </a:prstGeom>
          <a:ln w="28575">
            <a:solidFill>
              <a:srgbClr val="7030A0"/>
            </a:solidFill>
          </a:ln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0E7F6B3F-5CBD-F340-A114-2B4FBCAD88B6}"/>
              </a:ext>
            </a:extLst>
          </p:cNvPr>
          <p:cNvSpPr txBox="1"/>
          <p:nvPr/>
        </p:nvSpPr>
        <p:spPr>
          <a:xfrm>
            <a:off x="1082211" y="128114"/>
            <a:ext cx="5013789" cy="954107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rgbClr val="7030A0"/>
                </a:solidFill>
                <a:latin typeface="Palatino" pitchFamily="2" charset="77"/>
                <a:ea typeface="Palatino" pitchFamily="2" charset="77"/>
              </a:rPr>
              <a:t>METROPOLIS SHOPPING CENTRE</a:t>
            </a:r>
          </a:p>
        </p:txBody>
      </p:sp>
    </p:spTree>
    <p:extLst>
      <p:ext uri="{BB962C8B-B14F-4D97-AF65-F5344CB8AC3E}">
        <p14:creationId xmlns:p14="http://schemas.microsoft.com/office/powerpoint/2010/main" val="78570882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CDFF1427-928D-7B40-86A4-E5A9EB7F23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00" t="1590" r="19316"/>
          <a:stretch>
            <a:fillRect/>
          </a:stretch>
        </p:blipFill>
        <p:spPr bwMode="auto">
          <a:xfrm>
            <a:off x="304801" y="484188"/>
            <a:ext cx="4694237" cy="5889625"/>
          </a:xfrm>
          <a:prstGeom prst="rect">
            <a:avLst/>
          </a:prstGeom>
          <a:noFill/>
          <a:ln w="28575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ole 4">
            <a:extLst>
              <a:ext uri="{FF2B5EF4-FFF2-40B4-BE49-F238E27FC236}">
                <a16:creationId xmlns:a16="http://schemas.microsoft.com/office/drawing/2014/main" id="{95012C54-3B65-854B-91B4-E6A499281557}"/>
              </a:ext>
            </a:extLst>
          </p:cNvPr>
          <p:cNvSpPr/>
          <p:nvPr/>
        </p:nvSpPr>
        <p:spPr>
          <a:xfrm>
            <a:off x="1947154" y="1988050"/>
            <a:ext cx="564748" cy="503436"/>
          </a:xfrm>
          <a:prstGeom prst="sun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1547DAB2-7B42-3A4B-8334-51CD960726B6}"/>
              </a:ext>
            </a:extLst>
          </p:cNvPr>
          <p:cNvSpPr txBox="1"/>
          <p:nvPr/>
        </p:nvSpPr>
        <p:spPr>
          <a:xfrm>
            <a:off x="5414480" y="232469"/>
            <a:ext cx="6472719" cy="1077218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>
                <a:solidFill>
                  <a:srgbClr val="7030A0"/>
                </a:solidFill>
                <a:latin typeface="Palatino" pitchFamily="2" charset="77"/>
                <a:ea typeface="Palatino" pitchFamily="2" charset="77"/>
              </a:rPr>
              <a:t>OTHER BEAUTIFUL CALABRIAN </a:t>
            </a:r>
            <a:r>
              <a:rPr lang="it-IT" sz="3200" b="1" dirty="0" smtClean="0">
                <a:solidFill>
                  <a:srgbClr val="7030A0"/>
                </a:solidFill>
                <a:latin typeface="Palatino" pitchFamily="2" charset="77"/>
                <a:ea typeface="Palatino" pitchFamily="2" charset="77"/>
              </a:rPr>
              <a:t>PLACES:</a:t>
            </a:r>
            <a:endParaRPr lang="it-IT" sz="3200" b="1" dirty="0">
              <a:solidFill>
                <a:srgbClr val="7030A0"/>
              </a:solidFill>
              <a:latin typeface="Palatino" pitchFamily="2" charset="77"/>
              <a:ea typeface="Palatino" pitchFamily="2" charset="77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A34B3B02-E4A7-1B43-BFB3-61DD2A021A61}"/>
              </a:ext>
            </a:extLst>
          </p:cNvPr>
          <p:cNvSpPr txBox="1"/>
          <p:nvPr/>
        </p:nvSpPr>
        <p:spPr>
          <a:xfrm>
            <a:off x="6205956" y="1327149"/>
            <a:ext cx="3861969" cy="5574603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sz="3000" dirty="0">
                <a:latin typeface="MV Boli" panose="02000500030200090000" pitchFamily="2" charset="0"/>
                <a:ea typeface="Palatino" pitchFamily="2" charset="77"/>
                <a:cs typeface="MV Boli" panose="02000500030200090000" pitchFamily="2" charset="0"/>
              </a:rPr>
              <a:t>-Sila National Park</a:t>
            </a:r>
          </a:p>
          <a:p>
            <a:pPr>
              <a:lnSpc>
                <a:spcPct val="150000"/>
              </a:lnSpc>
            </a:pPr>
            <a:r>
              <a:rPr lang="it-IT" sz="3000" dirty="0">
                <a:latin typeface="MV Boli" panose="02000500030200090000" pitchFamily="2" charset="0"/>
                <a:ea typeface="Palatino" pitchFamily="2" charset="77"/>
                <a:cs typeface="MV Boli" panose="02000500030200090000" pitchFamily="2" charset="0"/>
              </a:rPr>
              <a:t>-Sibari</a:t>
            </a:r>
          </a:p>
          <a:p>
            <a:pPr>
              <a:lnSpc>
                <a:spcPct val="150000"/>
              </a:lnSpc>
            </a:pPr>
            <a:r>
              <a:rPr lang="it-IT" sz="3000" dirty="0">
                <a:latin typeface="MV Boli" panose="02000500030200090000" pitchFamily="2" charset="0"/>
                <a:ea typeface="Palatino" pitchFamily="2" charset="77"/>
                <a:cs typeface="MV Boli" panose="02000500030200090000" pitchFamily="2" charset="0"/>
              </a:rPr>
              <a:t>-Morano</a:t>
            </a:r>
          </a:p>
          <a:p>
            <a:pPr>
              <a:lnSpc>
                <a:spcPct val="150000"/>
              </a:lnSpc>
            </a:pPr>
            <a:r>
              <a:rPr lang="it-IT" sz="3000" dirty="0">
                <a:latin typeface="MV Boli" panose="02000500030200090000" pitchFamily="2" charset="0"/>
                <a:ea typeface="Palatino" pitchFamily="2" charset="77"/>
                <a:cs typeface="MV Boli" panose="02000500030200090000" pitchFamily="2" charset="0"/>
              </a:rPr>
              <a:t>-Crotone</a:t>
            </a:r>
          </a:p>
          <a:p>
            <a:pPr>
              <a:lnSpc>
                <a:spcPct val="150000"/>
              </a:lnSpc>
            </a:pPr>
            <a:r>
              <a:rPr lang="it-IT" sz="3000" dirty="0">
                <a:latin typeface="MV Boli" panose="02000500030200090000" pitchFamily="2" charset="0"/>
                <a:ea typeface="Palatino" pitchFamily="2" charset="77"/>
                <a:cs typeface="MV Boli" panose="02000500030200090000" pitchFamily="2" charset="0"/>
              </a:rPr>
              <a:t>-Reggio Calabria</a:t>
            </a:r>
          </a:p>
          <a:p>
            <a:pPr>
              <a:lnSpc>
                <a:spcPct val="150000"/>
              </a:lnSpc>
            </a:pPr>
            <a:r>
              <a:rPr lang="it-IT" sz="3000" dirty="0">
                <a:latin typeface="MV Boli" panose="02000500030200090000" pitchFamily="2" charset="0"/>
                <a:ea typeface="Palatino" pitchFamily="2" charset="77"/>
                <a:cs typeface="MV Boli" panose="02000500030200090000" pitchFamily="2" charset="0"/>
              </a:rPr>
              <a:t>-Vibo Valentia</a:t>
            </a:r>
          </a:p>
          <a:p>
            <a:pPr>
              <a:lnSpc>
                <a:spcPct val="150000"/>
              </a:lnSpc>
            </a:pPr>
            <a:r>
              <a:rPr lang="it-IT" sz="3000" dirty="0">
                <a:latin typeface="MV Boli" panose="02000500030200090000" pitchFamily="2" charset="0"/>
                <a:ea typeface="Palatino" pitchFamily="2" charset="77"/>
                <a:cs typeface="MV Boli" panose="02000500030200090000" pitchFamily="2" charset="0"/>
              </a:rPr>
              <a:t>-Rossano</a:t>
            </a:r>
          </a:p>
          <a:p>
            <a:pPr>
              <a:lnSpc>
                <a:spcPct val="150000"/>
              </a:lnSpc>
            </a:pPr>
            <a:r>
              <a:rPr lang="it-IT" sz="3000" dirty="0">
                <a:latin typeface="MV Boli" panose="02000500030200090000" pitchFamily="2" charset="0"/>
                <a:ea typeface="Palatino" pitchFamily="2" charset="77"/>
                <a:cs typeface="MV Boli" panose="02000500030200090000" pitchFamily="2" charset="0"/>
              </a:rPr>
              <a:t>-Scilla</a:t>
            </a:r>
          </a:p>
        </p:txBody>
      </p:sp>
      <p:sp>
        <p:nvSpPr>
          <p:cNvPr id="8" name="Sole 7">
            <a:extLst>
              <a:ext uri="{FF2B5EF4-FFF2-40B4-BE49-F238E27FC236}">
                <a16:creationId xmlns:a16="http://schemas.microsoft.com/office/drawing/2014/main" id="{2923ABBD-B780-3342-81FB-636127789985}"/>
              </a:ext>
            </a:extLst>
          </p:cNvPr>
          <p:cNvSpPr/>
          <p:nvPr/>
        </p:nvSpPr>
        <p:spPr>
          <a:xfrm>
            <a:off x="2793982" y="2599364"/>
            <a:ext cx="564748" cy="503436"/>
          </a:xfrm>
          <a:prstGeom prst="sun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Sole 8">
            <a:extLst>
              <a:ext uri="{FF2B5EF4-FFF2-40B4-BE49-F238E27FC236}">
                <a16:creationId xmlns:a16="http://schemas.microsoft.com/office/drawing/2014/main" id="{C5A502D6-D2A4-FA46-8F8D-C92EF567C281}"/>
              </a:ext>
            </a:extLst>
          </p:cNvPr>
          <p:cNvSpPr/>
          <p:nvPr/>
        </p:nvSpPr>
        <p:spPr>
          <a:xfrm>
            <a:off x="2758482" y="1695236"/>
            <a:ext cx="564748" cy="503436"/>
          </a:xfrm>
          <a:prstGeom prst="sun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Sole 9">
            <a:extLst>
              <a:ext uri="{FF2B5EF4-FFF2-40B4-BE49-F238E27FC236}">
                <a16:creationId xmlns:a16="http://schemas.microsoft.com/office/drawing/2014/main" id="{762D1D4C-5771-0C4E-9F2E-2C383150FFF2}"/>
              </a:ext>
            </a:extLst>
          </p:cNvPr>
          <p:cNvSpPr/>
          <p:nvPr/>
        </p:nvSpPr>
        <p:spPr>
          <a:xfrm>
            <a:off x="3190722" y="1895582"/>
            <a:ext cx="564748" cy="503436"/>
          </a:xfrm>
          <a:prstGeom prst="sun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Sole 11">
            <a:extLst>
              <a:ext uri="{FF2B5EF4-FFF2-40B4-BE49-F238E27FC236}">
                <a16:creationId xmlns:a16="http://schemas.microsoft.com/office/drawing/2014/main" id="{43387EB2-A43B-254C-AEF2-798AA9D089E0}"/>
              </a:ext>
            </a:extLst>
          </p:cNvPr>
          <p:cNvSpPr/>
          <p:nvPr/>
        </p:nvSpPr>
        <p:spPr>
          <a:xfrm>
            <a:off x="1055077" y="5417903"/>
            <a:ext cx="564748" cy="503436"/>
          </a:xfrm>
          <a:prstGeom prst="sun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Sole 12">
            <a:extLst>
              <a:ext uri="{FF2B5EF4-FFF2-40B4-BE49-F238E27FC236}">
                <a16:creationId xmlns:a16="http://schemas.microsoft.com/office/drawing/2014/main" id="{3B913146-E27B-5A4A-8697-DB5F10DFD65B}"/>
              </a:ext>
            </a:extLst>
          </p:cNvPr>
          <p:cNvSpPr/>
          <p:nvPr/>
        </p:nvSpPr>
        <p:spPr>
          <a:xfrm>
            <a:off x="1848296" y="4087812"/>
            <a:ext cx="564748" cy="503436"/>
          </a:xfrm>
          <a:prstGeom prst="sun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Sole 13">
            <a:extLst>
              <a:ext uri="{FF2B5EF4-FFF2-40B4-BE49-F238E27FC236}">
                <a16:creationId xmlns:a16="http://schemas.microsoft.com/office/drawing/2014/main" id="{B6655CBA-C595-A14C-A5D3-3E4B0D21BA42}"/>
              </a:ext>
            </a:extLst>
          </p:cNvPr>
          <p:cNvSpPr/>
          <p:nvPr/>
        </p:nvSpPr>
        <p:spPr>
          <a:xfrm>
            <a:off x="3998855" y="3054340"/>
            <a:ext cx="564748" cy="503436"/>
          </a:xfrm>
          <a:prstGeom prst="sun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Sole 14">
            <a:extLst>
              <a:ext uri="{FF2B5EF4-FFF2-40B4-BE49-F238E27FC236}">
                <a16:creationId xmlns:a16="http://schemas.microsoft.com/office/drawing/2014/main" id="{CE8E10F6-F4EA-5F47-8A30-714F154A9D06}"/>
              </a:ext>
            </a:extLst>
          </p:cNvPr>
          <p:cNvSpPr/>
          <p:nvPr/>
        </p:nvSpPr>
        <p:spPr>
          <a:xfrm>
            <a:off x="1947154" y="1057969"/>
            <a:ext cx="564748" cy="503436"/>
          </a:xfrm>
          <a:prstGeom prst="sun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1627871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F5CB659D-2135-424B-B6DE-F87EBD2C1A93}"/>
              </a:ext>
            </a:extLst>
          </p:cNvPr>
          <p:cNvSpPr txBox="1"/>
          <p:nvPr/>
        </p:nvSpPr>
        <p:spPr>
          <a:xfrm>
            <a:off x="421241" y="400692"/>
            <a:ext cx="4284323" cy="523220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rgbClr val="7030A0"/>
                </a:solidFill>
                <a:latin typeface="Palatino" pitchFamily="2" charset="77"/>
                <a:ea typeface="Palatino" pitchFamily="2" charset="77"/>
              </a:rPr>
              <a:t>SILA NATIONAL PARK</a:t>
            </a:r>
          </a:p>
        </p:txBody>
      </p:sp>
      <p:pic>
        <p:nvPicPr>
          <p:cNvPr id="7" name="Picture 8" descr="https://www.ilturistainformato.it/wp-content/uploads/2015/05/ortobotanicoCupone.jpg">
            <a:extLst>
              <a:ext uri="{FF2B5EF4-FFF2-40B4-BE49-F238E27FC236}">
                <a16:creationId xmlns:a16="http://schemas.microsoft.com/office/drawing/2014/main" id="{FDCBF9C7-74E0-F147-88A0-6509954D2B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5800" y="662302"/>
            <a:ext cx="5209678" cy="3461665"/>
          </a:xfrm>
          <a:prstGeom prst="rect">
            <a:avLst/>
          </a:prstGeom>
          <a:noFill/>
          <a:ln w="28575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ttps://lh5.googleusercontent.com/proxy/vIBIwunZVmpJ73XMgNGFI3V8YI8LTAd4O1gtuBsjTnDySSbaEQH4pWfpyMM-h-aFlPn-nr7O4y5oc1SNtH6_QS5vbCNihjcZcEfCS9jL6i0-at43enS368MuEW6zLmMh8irABWVO2LvBusu4WlvuQR88">
            <a:extLst>
              <a:ext uri="{FF2B5EF4-FFF2-40B4-BE49-F238E27FC236}">
                <a16:creationId xmlns:a16="http://schemas.microsoft.com/office/drawing/2014/main" id="{F1AC864C-0406-2840-9611-F7914E1D3D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72"/>
          <a:stretch>
            <a:fillRect/>
          </a:stretch>
        </p:blipFill>
        <p:spPr bwMode="auto">
          <a:xfrm>
            <a:off x="5058232" y="4147670"/>
            <a:ext cx="6967169" cy="2493990"/>
          </a:xfrm>
          <a:prstGeom prst="rect">
            <a:avLst/>
          </a:prstGeom>
          <a:noFill/>
          <a:ln w="28575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01F7247A-08A6-9442-AACC-3B91D157E9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00" t="1590" r="19316"/>
          <a:stretch>
            <a:fillRect/>
          </a:stretch>
        </p:blipFill>
        <p:spPr bwMode="auto">
          <a:xfrm>
            <a:off x="421241" y="1248216"/>
            <a:ext cx="4298762" cy="5393443"/>
          </a:xfrm>
          <a:prstGeom prst="rect">
            <a:avLst/>
          </a:prstGeom>
          <a:noFill/>
          <a:ln w="28575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ole 9">
            <a:extLst>
              <a:ext uri="{FF2B5EF4-FFF2-40B4-BE49-F238E27FC236}">
                <a16:creationId xmlns:a16="http://schemas.microsoft.com/office/drawing/2014/main" id="{379FBB73-4AB9-5F4C-95FF-E94019FFEBA6}"/>
              </a:ext>
            </a:extLst>
          </p:cNvPr>
          <p:cNvSpPr/>
          <p:nvPr/>
        </p:nvSpPr>
        <p:spPr>
          <a:xfrm>
            <a:off x="2637038" y="3177282"/>
            <a:ext cx="564748" cy="503436"/>
          </a:xfrm>
          <a:prstGeom prst="sun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1" name="Picture 16" descr="https://lh3.googleusercontent.com/proxy/pJJp2iczu1JEBTUbk-XHMAH9r5WW7HiRS65DR0VFtGFabxFQOnw_tCh2xpE1dKc3SLl-xrlBfBNDCRHZSe0iNqiEbG5BME0dWbZR_a6Ek0yTmqzXeWrLtjB2moxEP8RN3Ll4wtwXOyyS3xfRUIrB4QDC0_YXTS1dfQX4_8w25afsupfLzt1DvoVRif-ozuPLg0bdNPkk0-GIkOWTnK4q7GCtQWALjg">
            <a:extLst>
              <a:ext uri="{FF2B5EF4-FFF2-40B4-BE49-F238E27FC236}">
                <a16:creationId xmlns:a16="http://schemas.microsoft.com/office/drawing/2014/main" id="{07BABE46-52CF-0249-B208-ADDD4999E5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3007" y="216340"/>
            <a:ext cx="2111375" cy="1601788"/>
          </a:xfrm>
          <a:prstGeom prst="rect">
            <a:avLst/>
          </a:prstGeom>
          <a:noFill/>
          <a:ln w="28575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4" descr="https://www.ntacalabria.it/wp-content/uploads/2010/08/ente-parco-della-sila.jpg">
            <a:extLst>
              <a:ext uri="{FF2B5EF4-FFF2-40B4-BE49-F238E27FC236}">
                <a16:creationId xmlns:a16="http://schemas.microsoft.com/office/drawing/2014/main" id="{69777BB5-2F95-4F4D-BB9B-D05000E274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1737" y="917717"/>
            <a:ext cx="2211270" cy="3206250"/>
          </a:xfrm>
          <a:prstGeom prst="rect">
            <a:avLst/>
          </a:prstGeom>
          <a:noFill/>
          <a:ln w="28575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94907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A3E6FC8F-9503-4649-8F93-DB3277C59775}"/>
              </a:ext>
            </a:extLst>
          </p:cNvPr>
          <p:cNvSpPr txBox="1"/>
          <p:nvPr/>
        </p:nvSpPr>
        <p:spPr>
          <a:xfrm>
            <a:off x="3470365" y="349431"/>
            <a:ext cx="5251269" cy="584775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>
                <a:solidFill>
                  <a:srgbClr val="7030A0"/>
                </a:solidFill>
                <a:latin typeface="Palatino" pitchFamily="2" charset="77"/>
                <a:ea typeface="Palatino" pitchFamily="2" charset="77"/>
              </a:rPr>
              <a:t>SILA ADVENTURE PARK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41098439-743C-4448-B2E6-474651B202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015" y="1262199"/>
            <a:ext cx="4020502" cy="5360670"/>
          </a:xfrm>
          <a:prstGeom prst="rect">
            <a:avLst/>
          </a:prstGeom>
          <a:ln w="28575">
            <a:solidFill>
              <a:srgbClr val="7030A0"/>
            </a:solidFill>
          </a:ln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D81A359B-5080-464F-B9D3-8FB003B89C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4387" y="1262199"/>
            <a:ext cx="7147560" cy="5360670"/>
          </a:xfrm>
          <a:prstGeom prst="rect">
            <a:avLst/>
          </a:prstGeom>
          <a:ln w="28575"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35219827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F3252219-A4E1-1740-B80C-EDBCBD5D29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235" y="1612312"/>
            <a:ext cx="9794875" cy="4954587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D2C3DCED-E329-B047-B98B-5F9F5C41A347}"/>
              </a:ext>
            </a:extLst>
          </p:cNvPr>
          <p:cNvSpPr txBox="1"/>
          <p:nvPr/>
        </p:nvSpPr>
        <p:spPr>
          <a:xfrm>
            <a:off x="1403599" y="239730"/>
            <a:ext cx="9078145" cy="1200329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>
                <a:latin typeface="Palatino" pitchFamily="2" charset="77"/>
                <a:ea typeface="Palatino" pitchFamily="2" charset="77"/>
              </a:rPr>
              <a:t>WELCOME TO ITALY, WELCOME TO COSENZA!</a:t>
            </a:r>
          </a:p>
        </p:txBody>
      </p:sp>
    </p:spTree>
    <p:extLst>
      <p:ext uri="{BB962C8B-B14F-4D97-AF65-F5344CB8AC3E}">
        <p14:creationId xmlns:p14="http://schemas.microsoft.com/office/powerpoint/2010/main" val="25262455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7030A0"/>
                </a:solidFill>
                <a:latin typeface="Palatino" pitchFamily="2" charset="77"/>
                <a:ea typeface="Palatino" pitchFamily="2" charset="77"/>
              </a:rPr>
              <a:t/>
            </a:r>
            <a:br>
              <a:rPr lang="it-IT" b="1" dirty="0">
                <a:solidFill>
                  <a:srgbClr val="7030A0"/>
                </a:solidFill>
                <a:latin typeface="Palatino" pitchFamily="2" charset="77"/>
                <a:ea typeface="Palatino" pitchFamily="2" charset="77"/>
              </a:rPr>
            </a:br>
            <a:endParaRPr lang="it-IT" dirty="0"/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5" y="89768"/>
            <a:ext cx="4451351" cy="27371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C9CED76C-5E6A-C247-AA04-1FD563455C43}"/>
              </a:ext>
            </a:extLst>
          </p:cNvPr>
          <p:cNvSpPr txBox="1"/>
          <p:nvPr/>
        </p:nvSpPr>
        <p:spPr>
          <a:xfrm>
            <a:off x="4719077" y="1000987"/>
            <a:ext cx="2243630" cy="584775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smtClean="0">
                <a:solidFill>
                  <a:srgbClr val="7030A0"/>
                </a:solidFill>
                <a:latin typeface="Palatino" pitchFamily="2" charset="77"/>
                <a:ea typeface="Palatino" pitchFamily="2" charset="77"/>
              </a:rPr>
              <a:t>SIBARI</a:t>
            </a:r>
            <a:endParaRPr lang="it-IT" sz="3200" b="1" dirty="0">
              <a:solidFill>
                <a:srgbClr val="7030A0"/>
              </a:solidFill>
              <a:latin typeface="Palatino" pitchFamily="2" charset="77"/>
              <a:ea typeface="Palatino" pitchFamily="2" charset="77"/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06"/>
          <a:stretch/>
        </p:blipFill>
        <p:spPr>
          <a:xfrm>
            <a:off x="3228975" y="3058515"/>
            <a:ext cx="3657353" cy="36280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122" name="Picture 2" descr="Autostrada del Mediterraneo | La via del mare | Laghi di Sibari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0519" y="133499"/>
            <a:ext cx="5037946" cy="2925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L'unione di Sibaritide e Crotoniate darebbe più forza ai rispettivi  territor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2053" y="3418471"/>
            <a:ext cx="5259935" cy="2763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magine 9"/>
          <p:cNvPicPr>
            <a:picLocks noChangeAspect="1"/>
          </p:cNvPicPr>
          <p:nvPr/>
        </p:nvPicPr>
        <p:blipFill rotWithShape="1">
          <a:blip r:embed="rId7"/>
          <a:srcRect b="5981"/>
          <a:stretch/>
        </p:blipFill>
        <p:spPr>
          <a:xfrm>
            <a:off x="189433" y="2916704"/>
            <a:ext cx="2953817" cy="3941296"/>
          </a:xfrm>
          <a:prstGeom prst="rect">
            <a:avLst/>
          </a:prstGeom>
        </p:spPr>
      </p:pic>
      <p:sp>
        <p:nvSpPr>
          <p:cNvPr id="11" name="Rettangolo 10"/>
          <p:cNvSpPr/>
          <p:nvPr/>
        </p:nvSpPr>
        <p:spPr>
          <a:xfrm>
            <a:off x="8178767" y="6317218"/>
            <a:ext cx="3321743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500" b="1" dirty="0" err="1">
                <a:latin typeface="Palatino"/>
              </a:rPr>
              <a:t>ancient</a:t>
            </a:r>
            <a:r>
              <a:rPr lang="it-IT" sz="2500" b="1" dirty="0">
                <a:latin typeface="Palatino"/>
              </a:rPr>
              <a:t> </a:t>
            </a:r>
            <a:r>
              <a:rPr lang="it-IT" sz="2500" b="1" dirty="0" err="1">
                <a:latin typeface="Palatino"/>
              </a:rPr>
              <a:t>greek</a:t>
            </a:r>
            <a:r>
              <a:rPr lang="it-IT" sz="2500" b="1" dirty="0">
                <a:latin typeface="Palatino"/>
              </a:rPr>
              <a:t> </a:t>
            </a:r>
            <a:r>
              <a:rPr lang="it-IT" sz="2500" b="1" dirty="0" err="1">
                <a:latin typeface="Palatino"/>
              </a:rPr>
              <a:t>colony</a:t>
            </a:r>
            <a:endParaRPr lang="it-IT" sz="2500" b="1" dirty="0">
              <a:latin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23822112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C9CED76C-5E6A-C247-AA04-1FD563455C43}"/>
              </a:ext>
            </a:extLst>
          </p:cNvPr>
          <p:cNvSpPr txBox="1"/>
          <p:nvPr/>
        </p:nvSpPr>
        <p:spPr>
          <a:xfrm>
            <a:off x="777766" y="938490"/>
            <a:ext cx="2333297" cy="584775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>
                <a:solidFill>
                  <a:srgbClr val="7030A0"/>
                </a:solidFill>
                <a:latin typeface="Palatino" pitchFamily="2" charset="77"/>
                <a:ea typeface="Palatino" pitchFamily="2" charset="77"/>
              </a:rPr>
              <a:t>MORANO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E39C04C4-B944-5540-B2C5-F03B599218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376" y="2703294"/>
            <a:ext cx="7573288" cy="4030302"/>
          </a:xfrm>
          <a:prstGeom prst="rect">
            <a:avLst/>
          </a:prstGeom>
          <a:ln w="28575">
            <a:solidFill>
              <a:srgbClr val="7030A0"/>
            </a:solidFill>
          </a:ln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75914FD5-E685-E64B-9050-666D7CF374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7219" y="3424472"/>
            <a:ext cx="3490091" cy="3309124"/>
          </a:xfrm>
          <a:prstGeom prst="rect">
            <a:avLst/>
          </a:prstGeom>
          <a:ln w="28575">
            <a:solidFill>
              <a:srgbClr val="7030A0"/>
            </a:solidFill>
          </a:ln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25F7586E-0D43-BE4B-B756-564E16CC83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1512" y="211302"/>
            <a:ext cx="4495707" cy="2353222"/>
          </a:xfrm>
          <a:prstGeom prst="rect">
            <a:avLst/>
          </a:prstGeom>
          <a:ln w="28575">
            <a:solidFill>
              <a:srgbClr val="7030A0"/>
            </a:solidFill>
          </a:ln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90917278-5E5B-C647-9891-A4DAA6957E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39175" y="125297"/>
            <a:ext cx="3404366" cy="3451649"/>
          </a:xfrm>
          <a:prstGeom prst="rect">
            <a:avLst/>
          </a:prstGeom>
          <a:ln w="28575"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285910272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56847880-FCBD-8544-BDE4-ED3113ED55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13" y="1544362"/>
            <a:ext cx="7397006" cy="5187512"/>
          </a:xfrm>
          <a:prstGeom prst="rect">
            <a:avLst/>
          </a:prstGeom>
          <a:ln w="28575">
            <a:solidFill>
              <a:srgbClr val="7030A0"/>
            </a:solidFill>
          </a:ln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DBC07246-9321-D54B-B752-A404E7EF6A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4910" y="3083325"/>
            <a:ext cx="3493291" cy="3648549"/>
          </a:xfrm>
          <a:prstGeom prst="rect">
            <a:avLst/>
          </a:prstGeom>
          <a:ln w="28575">
            <a:solidFill>
              <a:srgbClr val="7030A0"/>
            </a:solidFill>
          </a:ln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60F56EAA-C0F1-104F-BCEB-40A5571B238E}"/>
              </a:ext>
            </a:extLst>
          </p:cNvPr>
          <p:cNvSpPr txBox="1"/>
          <p:nvPr/>
        </p:nvSpPr>
        <p:spPr>
          <a:xfrm>
            <a:off x="1552916" y="465600"/>
            <a:ext cx="2343806" cy="584775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>
                <a:solidFill>
                  <a:srgbClr val="7030A0"/>
                </a:solidFill>
                <a:latin typeface="Palatino" pitchFamily="2" charset="77"/>
                <a:ea typeface="Palatino" pitchFamily="2" charset="77"/>
              </a:rPr>
              <a:t>CROTONE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CDF2BED8-0189-5B47-B217-A80C15EE96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3117" y="157319"/>
            <a:ext cx="3844021" cy="3052606"/>
          </a:xfrm>
          <a:prstGeom prst="rect">
            <a:avLst/>
          </a:prstGeom>
          <a:ln w="28575"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120809199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B2CDD070-AE57-8245-848D-5C56C5060B7E}"/>
              </a:ext>
            </a:extLst>
          </p:cNvPr>
          <p:cNvSpPr txBox="1"/>
          <p:nvPr/>
        </p:nvSpPr>
        <p:spPr>
          <a:xfrm>
            <a:off x="1564728" y="582339"/>
            <a:ext cx="4340772" cy="584775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>
                <a:solidFill>
                  <a:srgbClr val="7030A0"/>
                </a:solidFill>
                <a:latin typeface="Palatino" pitchFamily="2" charset="77"/>
                <a:ea typeface="Palatino" pitchFamily="2" charset="77"/>
              </a:rPr>
              <a:t>REGGIO CALABRIA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6CD090B3-1A0A-364D-A71D-D6F6FA37B6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803" y="1743075"/>
            <a:ext cx="6598097" cy="4933617"/>
          </a:xfrm>
          <a:prstGeom prst="rect">
            <a:avLst/>
          </a:prstGeom>
          <a:ln w="28575">
            <a:solidFill>
              <a:srgbClr val="7030A0"/>
            </a:solidFill>
          </a:ln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2E7DDF56-26E8-3744-8D93-1A167B761C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6600" y="3300518"/>
            <a:ext cx="4748047" cy="3376173"/>
          </a:xfrm>
          <a:prstGeom prst="rect">
            <a:avLst/>
          </a:prstGeom>
          <a:ln w="28575">
            <a:solidFill>
              <a:srgbClr val="7030A0"/>
            </a:solidFill>
          </a:ln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942C9765-CB68-D041-A18D-1A151A5055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9600" y="181309"/>
            <a:ext cx="4340772" cy="3009059"/>
          </a:xfrm>
          <a:prstGeom prst="rect">
            <a:avLst/>
          </a:prstGeom>
          <a:ln w="28575"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29546416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DC35401D-988F-8B44-ABD5-48EBDE2C9363}"/>
              </a:ext>
            </a:extLst>
          </p:cNvPr>
          <p:cNvSpPr txBox="1"/>
          <p:nvPr/>
        </p:nvSpPr>
        <p:spPr>
          <a:xfrm>
            <a:off x="662147" y="230743"/>
            <a:ext cx="3983420" cy="584775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it-IT" sz="3200" b="1" dirty="0" smtClean="0">
                <a:solidFill>
                  <a:srgbClr val="7030A0"/>
                </a:solidFill>
                <a:latin typeface="Palatino" pitchFamily="2" charset="77"/>
                <a:ea typeface="Palatino" pitchFamily="2" charset="77"/>
              </a:rPr>
              <a:t>RIACE’S </a:t>
            </a:r>
            <a:r>
              <a:rPr lang="it-IT" sz="3200" b="1" dirty="0">
                <a:solidFill>
                  <a:srgbClr val="7030A0"/>
                </a:solidFill>
                <a:latin typeface="Palatino" pitchFamily="2" charset="77"/>
                <a:ea typeface="Palatino" pitchFamily="2" charset="77"/>
              </a:rPr>
              <a:t>BRONZES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ECC54AA0-0620-1347-9251-FC62295B22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039" y="1124666"/>
            <a:ext cx="4193637" cy="5386494"/>
          </a:xfrm>
          <a:prstGeom prst="rect">
            <a:avLst/>
          </a:prstGeom>
          <a:ln w="28575">
            <a:solidFill>
              <a:srgbClr val="7030A0"/>
            </a:solidFill>
          </a:ln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8514156F-90E9-B647-BEA5-4CB79313A7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2317" y="2576114"/>
            <a:ext cx="6032947" cy="3935046"/>
          </a:xfrm>
          <a:prstGeom prst="rect">
            <a:avLst/>
          </a:prstGeom>
          <a:ln w="28575">
            <a:solidFill>
              <a:srgbClr val="7030A0"/>
            </a:solidFill>
          </a:ln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6344167C-9840-B347-B9F9-A5449FD40F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0905" y="188703"/>
            <a:ext cx="4912102" cy="3240297"/>
          </a:xfrm>
          <a:prstGeom prst="rect">
            <a:avLst/>
          </a:prstGeom>
          <a:ln w="28575"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20334510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74656DA6-3E9F-4E42-BD03-57DB30B3CB0F}"/>
              </a:ext>
            </a:extLst>
          </p:cNvPr>
          <p:cNvSpPr txBox="1"/>
          <p:nvPr/>
        </p:nvSpPr>
        <p:spPr>
          <a:xfrm>
            <a:off x="2501230" y="191157"/>
            <a:ext cx="3636579" cy="584775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>
                <a:solidFill>
                  <a:srgbClr val="7030A0"/>
                </a:solidFill>
                <a:latin typeface="Palatino" pitchFamily="2" charset="77"/>
                <a:ea typeface="Palatino" pitchFamily="2" charset="77"/>
              </a:rPr>
              <a:t>VIBO VALENTIA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D62249AB-0FED-6342-8D43-4E6D9CBAB3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5314" y="910596"/>
            <a:ext cx="4830088" cy="2602622"/>
          </a:xfrm>
          <a:prstGeom prst="rect">
            <a:avLst/>
          </a:prstGeom>
          <a:ln w="28575">
            <a:solidFill>
              <a:srgbClr val="7030A0"/>
            </a:solidFill>
          </a:ln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D6219997-7EB9-0A4E-B040-4762A7FF11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1201" y="3815186"/>
            <a:ext cx="4830087" cy="2716924"/>
          </a:xfrm>
          <a:prstGeom prst="rect">
            <a:avLst/>
          </a:prstGeom>
          <a:ln w="28575">
            <a:solidFill>
              <a:srgbClr val="7030A0"/>
            </a:solidFill>
          </a:ln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5F750616-5C79-4A44-B356-F3A7D692E8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845" y="3439193"/>
            <a:ext cx="6221660" cy="3092917"/>
          </a:xfrm>
          <a:prstGeom prst="rect">
            <a:avLst/>
          </a:prstGeom>
          <a:ln w="28575">
            <a:solidFill>
              <a:srgbClr val="7030A0"/>
            </a:solidFill>
          </a:ln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46AFB4C0-41A5-EB4B-AC15-19E4C11C23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51200" y="483545"/>
            <a:ext cx="4830088" cy="3174058"/>
          </a:xfrm>
          <a:prstGeom prst="rect">
            <a:avLst/>
          </a:prstGeom>
          <a:ln w="28575"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18007718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2490D401-5244-0C4B-B3F1-8C79294A5E9F}"/>
              </a:ext>
            </a:extLst>
          </p:cNvPr>
          <p:cNvSpPr txBox="1"/>
          <p:nvPr/>
        </p:nvSpPr>
        <p:spPr>
          <a:xfrm>
            <a:off x="392291" y="266262"/>
            <a:ext cx="2333296" cy="584775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>
                <a:solidFill>
                  <a:srgbClr val="7030A0"/>
                </a:solidFill>
                <a:latin typeface="Palatino" pitchFamily="2" charset="77"/>
                <a:ea typeface="Palatino" pitchFamily="2" charset="77"/>
              </a:rPr>
              <a:t>ROSSANO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1706D855-C374-8E49-BB01-C6BC80D7D5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559" y="2708330"/>
            <a:ext cx="5430370" cy="3883408"/>
          </a:xfrm>
          <a:prstGeom prst="rect">
            <a:avLst/>
          </a:prstGeom>
          <a:ln w="28575">
            <a:solidFill>
              <a:srgbClr val="7030A0"/>
            </a:solidFill>
          </a:ln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420EA37C-C5FB-0F40-9C63-16843BCC5E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5696" y="3002894"/>
            <a:ext cx="5742151" cy="3588844"/>
          </a:xfrm>
          <a:prstGeom prst="rect">
            <a:avLst/>
          </a:prstGeom>
          <a:ln w="28575">
            <a:solidFill>
              <a:srgbClr val="7030A0"/>
            </a:solidFill>
          </a:ln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70BD1633-4769-F845-87A6-C23293FB39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0011" y="174569"/>
            <a:ext cx="4627836" cy="3112608"/>
          </a:xfrm>
          <a:prstGeom prst="rect">
            <a:avLst/>
          </a:prstGeom>
          <a:ln w="28575">
            <a:solidFill>
              <a:srgbClr val="7030A0"/>
            </a:solidFill>
          </a:ln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B667F92B-E33E-B941-A8E3-D2EE18F999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23354" y="266262"/>
            <a:ext cx="4170488" cy="3386294"/>
          </a:xfrm>
          <a:prstGeom prst="rect">
            <a:avLst/>
          </a:prstGeom>
          <a:ln w="28575">
            <a:solidFill>
              <a:srgbClr val="7030A0"/>
            </a:solidFill>
          </a:ln>
        </p:spPr>
      </p:pic>
      <p:sp>
        <p:nvSpPr>
          <p:cNvPr id="7" name="Rettangolo 6"/>
          <p:cNvSpPr/>
          <p:nvPr/>
        </p:nvSpPr>
        <p:spPr>
          <a:xfrm>
            <a:off x="1086928" y="1251820"/>
            <a:ext cx="193642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500" b="1" i="1" dirty="0" err="1" smtClean="0">
                <a:latin typeface="Palatino"/>
              </a:rPr>
              <a:t>Codex</a:t>
            </a:r>
            <a:r>
              <a:rPr lang="it-IT" sz="2500" b="1" i="1" dirty="0" smtClean="0">
                <a:latin typeface="Palatino"/>
              </a:rPr>
              <a:t> </a:t>
            </a:r>
            <a:r>
              <a:rPr lang="it-IT" sz="2500" b="1" i="1" dirty="0" err="1" smtClean="0">
                <a:latin typeface="Palatino"/>
              </a:rPr>
              <a:t>purpureus</a:t>
            </a:r>
            <a:endParaRPr lang="it-IT" sz="2500" b="1" i="1" dirty="0" smtClean="0">
              <a:latin typeface="Palatino"/>
            </a:endParaRPr>
          </a:p>
          <a:p>
            <a:r>
              <a:rPr lang="it-IT" sz="2200" b="1" dirty="0" smtClean="0">
                <a:latin typeface="Palatino"/>
              </a:rPr>
              <a:t>(6th </a:t>
            </a:r>
            <a:r>
              <a:rPr lang="it-IT" sz="2200" b="1" dirty="0" err="1" smtClean="0">
                <a:latin typeface="Palatino"/>
              </a:rPr>
              <a:t>century</a:t>
            </a:r>
            <a:r>
              <a:rPr lang="it-IT" sz="2200" b="1" dirty="0" smtClean="0">
                <a:latin typeface="Palatino"/>
              </a:rPr>
              <a:t>)</a:t>
            </a:r>
            <a:endParaRPr lang="it-IT" sz="2200" b="1" dirty="0">
              <a:latin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20767785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39A533B6-D0DB-504C-996F-8367FCC7FEC5}"/>
              </a:ext>
            </a:extLst>
          </p:cNvPr>
          <p:cNvSpPr txBox="1"/>
          <p:nvPr/>
        </p:nvSpPr>
        <p:spPr>
          <a:xfrm>
            <a:off x="9607949" y="346842"/>
            <a:ext cx="1702675" cy="584775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>
                <a:solidFill>
                  <a:srgbClr val="7030A0"/>
                </a:solidFill>
                <a:latin typeface="Palatino" pitchFamily="2" charset="77"/>
                <a:ea typeface="Palatino" pitchFamily="2" charset="77"/>
              </a:rPr>
              <a:t>SCILLA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AEBB33FA-4D61-AA42-9032-723D87638C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9855" y="1253621"/>
            <a:ext cx="4268437" cy="5478253"/>
          </a:xfrm>
          <a:prstGeom prst="rect">
            <a:avLst/>
          </a:prstGeom>
          <a:ln w="28575">
            <a:solidFill>
              <a:srgbClr val="7030A0"/>
            </a:solidFill>
          </a:ln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AF49EB3A-8DB1-8F46-BCFE-7DC4137F14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990" y="2471264"/>
            <a:ext cx="6243537" cy="4260610"/>
          </a:xfrm>
          <a:prstGeom prst="rect">
            <a:avLst/>
          </a:prstGeom>
          <a:ln w="28575">
            <a:solidFill>
              <a:srgbClr val="7030A0"/>
            </a:solidFill>
          </a:ln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29827A07-94F7-9A4F-8A27-23E94C4C2F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1019" y="346842"/>
            <a:ext cx="3960408" cy="3082158"/>
          </a:xfrm>
          <a:prstGeom prst="rect">
            <a:avLst/>
          </a:prstGeom>
          <a:ln w="28575">
            <a:solidFill>
              <a:srgbClr val="7030A0"/>
            </a:solidFill>
          </a:ln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06CA240E-C360-5C49-8AD1-E7A856D3AF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562" y="346842"/>
            <a:ext cx="4771696" cy="3578772"/>
          </a:xfrm>
          <a:prstGeom prst="rect">
            <a:avLst/>
          </a:prstGeom>
          <a:ln w="28575"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168685780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EF3E90FD-A830-8549-9E14-1AC52E1F8253}"/>
              </a:ext>
            </a:extLst>
          </p:cNvPr>
          <p:cNvSpPr txBox="1"/>
          <p:nvPr/>
        </p:nvSpPr>
        <p:spPr>
          <a:xfrm>
            <a:off x="603238" y="438578"/>
            <a:ext cx="4287939" cy="784830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it-IT" sz="4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" pitchFamily="2" charset="77"/>
                <a:ea typeface="Palatino" pitchFamily="2" charset="77"/>
              </a:rPr>
              <a:t>and </a:t>
            </a:r>
            <a:r>
              <a:rPr lang="it-IT" sz="45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" pitchFamily="2" charset="77"/>
                <a:ea typeface="Palatino" pitchFamily="2" charset="77"/>
              </a:rPr>
              <a:t>now</a:t>
            </a:r>
            <a:r>
              <a:rPr lang="it-IT" sz="4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" pitchFamily="2" charset="77"/>
                <a:ea typeface="Palatino" pitchFamily="2" charset="77"/>
              </a:rPr>
              <a:t>…</a:t>
            </a:r>
            <a:endParaRPr lang="it-IT" sz="45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" pitchFamily="2" charset="77"/>
              <a:ea typeface="Palatino" pitchFamily="2" charset="77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EF3E90FD-A830-8549-9E14-1AC52E1F8253}"/>
              </a:ext>
            </a:extLst>
          </p:cNvPr>
          <p:cNvSpPr txBox="1"/>
          <p:nvPr/>
        </p:nvSpPr>
        <p:spPr>
          <a:xfrm>
            <a:off x="6564702" y="1223408"/>
            <a:ext cx="4977442" cy="2862322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it-IT" sz="4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" pitchFamily="2" charset="77"/>
                <a:ea typeface="Palatino" pitchFamily="2" charset="77"/>
              </a:rPr>
              <a:t>…</a:t>
            </a:r>
            <a:r>
              <a:rPr lang="it-IT" sz="45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" pitchFamily="2" charset="77"/>
                <a:ea typeface="Palatino" pitchFamily="2" charset="77"/>
              </a:rPr>
              <a:t>other</a:t>
            </a:r>
            <a:r>
              <a:rPr lang="it-IT" sz="4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" pitchFamily="2" charset="77"/>
                <a:ea typeface="Palatino" pitchFamily="2" charset="77"/>
              </a:rPr>
              <a:t> </a:t>
            </a:r>
            <a:r>
              <a:rPr lang="it-IT" sz="45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" pitchFamily="2" charset="77"/>
                <a:ea typeface="Palatino" pitchFamily="2" charset="77"/>
              </a:rPr>
              <a:t>interesting</a:t>
            </a:r>
            <a:r>
              <a:rPr lang="it-IT" sz="4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" pitchFamily="2" charset="77"/>
                <a:ea typeface="Palatino" pitchFamily="2" charset="77"/>
              </a:rPr>
              <a:t> </a:t>
            </a:r>
            <a:r>
              <a:rPr lang="it-IT" sz="45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" pitchFamily="2" charset="77"/>
                <a:ea typeface="Palatino" pitchFamily="2" charset="77"/>
              </a:rPr>
              <a:t>places</a:t>
            </a:r>
            <a:r>
              <a:rPr lang="it-IT" sz="4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" pitchFamily="2" charset="77"/>
                <a:ea typeface="Palatino" pitchFamily="2" charset="77"/>
              </a:rPr>
              <a:t> to </a:t>
            </a:r>
            <a:r>
              <a:rPr lang="it-IT" sz="45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" pitchFamily="2" charset="77"/>
                <a:ea typeface="Palatino" pitchFamily="2" charset="77"/>
              </a:rPr>
              <a:t>visit</a:t>
            </a:r>
            <a:r>
              <a:rPr lang="it-IT" sz="4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" pitchFamily="2" charset="77"/>
                <a:ea typeface="Palatino" pitchFamily="2" charset="77"/>
              </a:rPr>
              <a:t> in Calabria!</a:t>
            </a:r>
            <a:endParaRPr lang="it-IT" sz="45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" pitchFamily="2" charset="77"/>
              <a:ea typeface="Palatino" pitchFamily="2" charset="77"/>
            </a:endParaRPr>
          </a:p>
        </p:txBody>
      </p:sp>
      <p:pic>
        <p:nvPicPr>
          <p:cNvPr id="5122" name="Picture 2" descr="Un bell'uomo spaventato con un'espressione stupita indica uno spazio vuoto,  dice guarda là, esprime un atteggiamento negativo | Foto Grati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197"/>
          <a:stretch/>
        </p:blipFill>
        <p:spPr bwMode="auto">
          <a:xfrm>
            <a:off x="345355" y="1630392"/>
            <a:ext cx="6133083" cy="470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20297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3BFFE4C-68FA-455D-BAB3-CCF55E84F3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733" y="319348"/>
            <a:ext cx="5655298" cy="633414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</a:pP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ARCHAEOLOGICAL 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SITE OF </a:t>
            </a: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LAOS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4" name="Immagine 3" descr="Immagine che contiene terra&#10;&#10;Descrizione generata con affidabilità molto elevata">
            <a:extLst>
              <a:ext uri="{FF2B5EF4-FFF2-40B4-BE49-F238E27FC236}">
                <a16:creationId xmlns:a16="http://schemas.microsoft.com/office/drawing/2014/main" id="{C441736A-04DE-4825-96DB-D91FD696E7B8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4746" y="1559452"/>
            <a:ext cx="5737425" cy="4507400"/>
          </a:xfrm>
          <a:prstGeom prst="rect">
            <a:avLst/>
          </a:prstGeom>
        </p:spPr>
      </p:pic>
      <p:cxnSp>
        <p:nvCxnSpPr>
          <p:cNvPr id="6" name="Connettore 2 5"/>
          <p:cNvCxnSpPr/>
          <p:nvPr/>
        </p:nvCxnSpPr>
        <p:spPr>
          <a:xfrm flipV="1">
            <a:off x="6429863" y="994520"/>
            <a:ext cx="1210110" cy="539150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2 23"/>
          <p:cNvCxnSpPr/>
          <p:nvPr/>
        </p:nvCxnSpPr>
        <p:spPr>
          <a:xfrm flipV="1">
            <a:off x="5657490" y="1938164"/>
            <a:ext cx="6363504" cy="9248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Nessuna descrizione della foto disponibile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58" y="994519"/>
            <a:ext cx="5588457" cy="5466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2903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0">
        <p:split orient="vert"/>
      </p:transition>
    </mc:Choice>
    <mc:Fallback xmlns="">
      <p:transition spd="slow" advTm="4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BFFEF615-DBD5-8F4C-A9E1-42E255AB5D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" y="247650"/>
            <a:ext cx="5479540" cy="3044189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29832482-C778-3A47-BB57-DF462C6228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420" y="2972334"/>
            <a:ext cx="4236594" cy="3780704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7FAF953A-C5A9-4F4C-82E3-616C38BDA0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9014" y="3237535"/>
            <a:ext cx="7441056" cy="3372815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870DEB00-5EC9-7248-ABCE-71920A3B57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60310" y="384809"/>
            <a:ext cx="6419270" cy="3044190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42033761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olo 1">
            <a:extLst>
              <a:ext uri="{FF2B5EF4-FFF2-40B4-BE49-F238E27FC236}">
                <a16:creationId xmlns:a16="http://schemas.microsoft.com/office/drawing/2014/main" id="{561B7C88-43AB-4572-9AA7-392DCBF85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6" y="5960853"/>
            <a:ext cx="8557037" cy="603850"/>
          </a:xfr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</a:pPr>
            <a:r>
              <a:rPr lang="en-US" sz="3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BRANCALEONE </a:t>
            </a:r>
            <a:r>
              <a:rPr lang="en-US" sz="3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VETUS </a:t>
            </a:r>
            <a:r>
              <a:rPr lang="en-US" sz="3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/>
            </a:r>
            <a:br>
              <a:rPr lang="en-US" sz="3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en-US" sz="2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ARCHAEOLOGICAL PARK</a:t>
            </a:r>
            <a:endParaRPr lang="en-US" sz="27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21" name="Immagine 20" descr="Immagine che contiene erba, campo&#10;&#10;Descrizione generata con affidabilità molto elevata">
            <a:extLst>
              <a:ext uri="{FF2B5EF4-FFF2-40B4-BE49-F238E27FC236}">
                <a16:creationId xmlns:a16="http://schemas.microsoft.com/office/drawing/2014/main" id="{2EEB5934-5CF1-4428-874F-8BF93D1B71FD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t="7262" b="15551"/>
          <a:stretch/>
        </p:blipFill>
        <p:spPr>
          <a:xfrm>
            <a:off x="0" y="0"/>
            <a:ext cx="8617790" cy="5495027"/>
          </a:xfrm>
          <a:prstGeom prst="rect">
            <a:avLst/>
          </a:prstGeom>
        </p:spPr>
      </p:pic>
      <p:pic>
        <p:nvPicPr>
          <p:cNvPr id="4098" name="Picture 2" descr="Visita guidata a Brancaleone Vetus - Ntacalabria.i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7926" y="3286665"/>
            <a:ext cx="6264074" cy="357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0733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0">
        <p:split orient="vert"/>
      </p:transition>
    </mc:Choice>
    <mc:Fallback xmlns="">
      <p:transition spd="slow" advTm="4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BF8BBAA-F3F5-4467-81C6-BD07A49408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1740" y="17016"/>
            <a:ext cx="6076811" cy="1320800"/>
          </a:xfr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CATANZARO 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BIODIVERSITY PARK</a:t>
            </a:r>
            <a:b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4" name="Immagine 3" descr="Immagine che contiene natura, costa&#10;&#10;Descrizione generata con affidabilità molto elevata">
            <a:extLst>
              <a:ext uri="{FF2B5EF4-FFF2-40B4-BE49-F238E27FC236}">
                <a16:creationId xmlns:a16="http://schemas.microsoft.com/office/drawing/2014/main" id="{265E3C08-5C0A-4E9E-9677-E2269AD6E9A9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50" r="579" b="-2"/>
          <a:stretch/>
        </p:blipFill>
        <p:spPr>
          <a:xfrm>
            <a:off x="7443600" y="17016"/>
            <a:ext cx="4657341" cy="3448414"/>
          </a:xfrm>
          <a:prstGeom prst="rect">
            <a:avLst/>
          </a:prstGeom>
        </p:spPr>
      </p:pic>
      <p:pic>
        <p:nvPicPr>
          <p:cNvPr id="5" name="Immagine 4" descr="Immagine che contiene erba, cielo, esterni, campo&#10;&#10;Descrizione generata con affidabilità molto elevata">
            <a:extLst>
              <a:ext uri="{FF2B5EF4-FFF2-40B4-BE49-F238E27FC236}">
                <a16:creationId xmlns:a16="http://schemas.microsoft.com/office/drawing/2014/main" id="{9911A7DB-7936-49D2-875E-27E38213593E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57" r="-3" b="7136"/>
          <a:stretch/>
        </p:blipFill>
        <p:spPr>
          <a:xfrm>
            <a:off x="6956544" y="3230445"/>
            <a:ext cx="4946941" cy="3594017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4"/>
          <a:srcRect l="30057" t="11431" r="7132" b="6378"/>
          <a:stretch/>
        </p:blipFill>
        <p:spPr>
          <a:xfrm>
            <a:off x="556108" y="3743864"/>
            <a:ext cx="4208393" cy="3097596"/>
          </a:xfrm>
          <a:prstGeom prst="rect">
            <a:avLst/>
          </a:prstGeom>
        </p:spPr>
      </p:pic>
      <p:pic>
        <p:nvPicPr>
          <p:cNvPr id="3074" name="Picture 2" descr="Parco della Biodiversità Mediterranea - Catanzaro - Italy by Event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815320"/>
            <a:ext cx="4923776" cy="3046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Parco della Biodiversità di Catanzaro: cura e potenziamento dei servizi  sono le priorità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272" y="1995487"/>
            <a:ext cx="4468537" cy="2469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0865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1000">
        <p:split orient="vert"/>
      </p:transition>
    </mc:Choice>
    <mc:Fallback xmlns="">
      <p:transition spd="slow" advTm="41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Storia e Preistoria: la Grotta del Romito a Papasidero | italiani.i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840" y="3296356"/>
            <a:ext cx="5020273" cy="340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TV, Rai Storia: a &quot;Italia: viaggio nella bellezza&quot; i paesaggi della  preistor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267" y="145750"/>
            <a:ext cx="7699104" cy="3623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Grotta del Romito: uno stupendo sito archeologico calabro [GALLERY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1694" y="3769744"/>
            <a:ext cx="5105695" cy="3088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olo 1">
            <a:extLst>
              <a:ext uri="{FF2B5EF4-FFF2-40B4-BE49-F238E27FC236}">
                <a16:creationId xmlns:a16="http://schemas.microsoft.com/office/drawing/2014/main" id="{03BFFE4C-68FA-455D-BAB3-CCF55E84F3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089" y="344405"/>
            <a:ext cx="4450930" cy="633414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</a:pP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ROMITO CAVE near PAPASIDERO and LAO RIVER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904834" y="2037983"/>
            <a:ext cx="3383734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202122"/>
                </a:solidFill>
                <a:latin typeface="Palatino"/>
              </a:rPr>
              <a:t>Palaeolithic</a:t>
            </a:r>
            <a:r>
              <a:rPr lang="en-US" sz="2400" b="1" dirty="0">
                <a:solidFill>
                  <a:srgbClr val="202122"/>
                </a:solidFill>
                <a:latin typeface="Palatino"/>
              </a:rPr>
              <a:t> rock engravings </a:t>
            </a:r>
            <a:endParaRPr lang="en-US" sz="2400" b="1" dirty="0" smtClean="0">
              <a:solidFill>
                <a:srgbClr val="202122"/>
              </a:solidFill>
              <a:latin typeface="Palatino"/>
            </a:endParaRPr>
          </a:p>
          <a:p>
            <a:r>
              <a:rPr lang="en-US" sz="2000" b="1" dirty="0" smtClean="0">
                <a:solidFill>
                  <a:srgbClr val="202122"/>
                </a:solidFill>
              </a:rPr>
              <a:t>(</a:t>
            </a:r>
            <a:r>
              <a:rPr lang="en-US" sz="2000" b="1" dirty="0">
                <a:solidFill>
                  <a:srgbClr val="202122"/>
                </a:solidFill>
              </a:rPr>
              <a:t>around </a:t>
            </a:r>
            <a:r>
              <a:rPr lang="en-US" sz="2000" b="1" dirty="0" smtClean="0">
                <a:solidFill>
                  <a:srgbClr val="202122"/>
                </a:solidFill>
              </a:rPr>
              <a:t>11.000 </a:t>
            </a:r>
            <a:r>
              <a:rPr lang="en-US" sz="2000" b="1" dirty="0">
                <a:solidFill>
                  <a:srgbClr val="202122"/>
                </a:solidFill>
              </a:rPr>
              <a:t>years ago)</a:t>
            </a:r>
            <a:endParaRPr lang="it-IT" sz="2000" b="1" dirty="0"/>
          </a:p>
        </p:txBody>
      </p:sp>
    </p:spTree>
    <p:extLst>
      <p:ext uri="{BB962C8B-B14F-4D97-AF65-F5344CB8AC3E}">
        <p14:creationId xmlns:p14="http://schemas.microsoft.com/office/powerpoint/2010/main" val="148250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n Rafting sul Fiume Lao | La Nostra Guida - canoakaya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5660"/>
            <a:ext cx="12180498" cy="6487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olo 1">
            <a:extLst>
              <a:ext uri="{FF2B5EF4-FFF2-40B4-BE49-F238E27FC236}">
                <a16:creationId xmlns:a16="http://schemas.microsoft.com/office/drawing/2014/main" id="{5BF8BBAA-F3F5-4467-81C6-BD07A49408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0249" y="310314"/>
            <a:ext cx="5498361" cy="13208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RAFTING ON LAO RIVER</a:t>
            </a:r>
            <a:endParaRPr lang="en-US" sz="3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87954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0">
        <p:split orient="vert"/>
      </p:transition>
    </mc:Choice>
    <mc:Fallback xmlns="">
      <p:transition spd="slow" advTm="4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That's (NOT) all, Folks! – Ricci di Ma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661" y="642726"/>
            <a:ext cx="7485135" cy="5645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6545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B645E1A4-F093-E343-8E10-00593140547A}"/>
              </a:ext>
            </a:extLst>
          </p:cNvPr>
          <p:cNvSpPr txBox="1"/>
          <p:nvPr/>
        </p:nvSpPr>
        <p:spPr>
          <a:xfrm>
            <a:off x="716555" y="441167"/>
            <a:ext cx="4896569" cy="70788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it-IT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" pitchFamily="2" charset="77"/>
                <a:ea typeface="Palatino" pitchFamily="2" charset="77"/>
              </a:rPr>
              <a:t>School in hospital…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EF7024AD-57CE-1C48-BA6B-280CDA73FE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570" y="1639570"/>
            <a:ext cx="5336540" cy="2635124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3647B034-F246-1442-8EEC-A1168E6C5D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3110" y="1366421"/>
            <a:ext cx="5374618" cy="2737383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1BF8D710-B5E3-0F4B-BE3A-DE6B84EAAF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250" y="3905396"/>
            <a:ext cx="3286760" cy="2524613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06906EA7-AA7E-814A-A9A5-3955368E83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8690" y="3692626"/>
            <a:ext cx="5172710" cy="2737383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42047303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780AE755-E54E-4641-BAEB-92EA7981144B}"/>
              </a:ext>
            </a:extLst>
          </p:cNvPr>
          <p:cNvSpPr txBox="1"/>
          <p:nvPr/>
        </p:nvSpPr>
        <p:spPr>
          <a:xfrm>
            <a:off x="1728787" y="220691"/>
            <a:ext cx="8734425" cy="58477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err="1">
                <a:solidFill>
                  <a:srgbClr val="C00000"/>
                </a:solidFill>
                <a:latin typeface="Palatino" pitchFamily="2" charset="77"/>
                <a:ea typeface="Palatino" pitchFamily="2" charset="77"/>
              </a:rPr>
              <a:t>Our</a:t>
            </a:r>
            <a:r>
              <a:rPr lang="it-IT" sz="3200" b="1" dirty="0">
                <a:solidFill>
                  <a:srgbClr val="C00000"/>
                </a:solidFill>
                <a:latin typeface="Palatino" pitchFamily="2" charset="77"/>
                <a:ea typeface="Palatino" pitchFamily="2" charset="77"/>
              </a:rPr>
              <a:t> School: I.C. Cosenza III – Via Negroni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149B6319-0418-1149-88ED-089532BCA0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9170" y="1276900"/>
            <a:ext cx="7299960" cy="3913622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85A395A9-8D6A-9844-9D14-E0259073D0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871" y="2948939"/>
            <a:ext cx="5628402" cy="3737611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CD622567-CF90-7C47-81B7-795A1E6173CB}"/>
              </a:ext>
            </a:extLst>
          </p:cNvPr>
          <p:cNvSpPr txBox="1"/>
          <p:nvPr/>
        </p:nvSpPr>
        <p:spPr>
          <a:xfrm>
            <a:off x="1528602" y="1728660"/>
            <a:ext cx="2411729" cy="954107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 err="1">
                <a:latin typeface="Palatino" pitchFamily="2" charset="77"/>
                <a:ea typeface="Palatino" pitchFamily="2" charset="77"/>
              </a:rPr>
              <a:t>F</a:t>
            </a:r>
            <a:r>
              <a:rPr lang="it-IT" sz="2800" b="1" dirty="0" err="1" smtClean="0">
                <a:latin typeface="Palatino" pitchFamily="2" charset="77"/>
                <a:ea typeface="Palatino" pitchFamily="2" charset="77"/>
              </a:rPr>
              <a:t>rontal</a:t>
            </a:r>
            <a:r>
              <a:rPr lang="it-IT" sz="2800" b="1" dirty="0" smtClean="0">
                <a:latin typeface="Palatino" pitchFamily="2" charset="77"/>
                <a:ea typeface="Palatino" pitchFamily="2" charset="77"/>
              </a:rPr>
              <a:t> </a:t>
            </a:r>
            <a:r>
              <a:rPr lang="it-IT" sz="2800" b="1" dirty="0" err="1">
                <a:latin typeface="Palatino" pitchFamily="2" charset="77"/>
                <a:ea typeface="Palatino" pitchFamily="2" charset="77"/>
              </a:rPr>
              <a:t>view</a:t>
            </a:r>
            <a:r>
              <a:rPr lang="it-IT" sz="2800" b="1" dirty="0">
                <a:latin typeface="Palatino" pitchFamily="2" charset="77"/>
                <a:ea typeface="Palatino" pitchFamily="2" charset="77"/>
              </a:rPr>
              <a:t> of </a:t>
            </a:r>
            <a:r>
              <a:rPr lang="it-IT" sz="2800" b="1" dirty="0" err="1">
                <a:latin typeface="Palatino" pitchFamily="2" charset="77"/>
                <a:ea typeface="Palatino" pitchFamily="2" charset="77"/>
              </a:rPr>
              <a:t>our</a:t>
            </a:r>
            <a:r>
              <a:rPr lang="it-IT" sz="2800" b="1" dirty="0">
                <a:latin typeface="Palatino" pitchFamily="2" charset="77"/>
                <a:ea typeface="Palatino" pitchFamily="2" charset="77"/>
              </a:rPr>
              <a:t> </a:t>
            </a:r>
            <a:r>
              <a:rPr lang="it-IT" sz="2800" b="1" dirty="0" err="1">
                <a:latin typeface="Palatino" pitchFamily="2" charset="77"/>
                <a:ea typeface="Palatino" pitchFamily="2" charset="77"/>
              </a:rPr>
              <a:t>school</a:t>
            </a:r>
            <a:endParaRPr lang="it-IT" sz="2800" b="1" dirty="0">
              <a:latin typeface="Palatino" pitchFamily="2" charset="77"/>
              <a:ea typeface="Palatino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9176532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85E20FFC-220E-1147-AE4E-119C9CFC6725}"/>
              </a:ext>
            </a:extLst>
          </p:cNvPr>
          <p:cNvSpPr txBox="1"/>
          <p:nvPr/>
        </p:nvSpPr>
        <p:spPr>
          <a:xfrm>
            <a:off x="8377638" y="332442"/>
            <a:ext cx="3200400" cy="64633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it-IT" sz="3600" b="1" dirty="0">
                <a:solidFill>
                  <a:srgbClr val="C00000"/>
                </a:solidFill>
                <a:latin typeface="Palatino" pitchFamily="2" charset="77"/>
                <a:ea typeface="Palatino" pitchFamily="2" charset="77"/>
              </a:rPr>
              <a:t>Technology…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054" y="2209972"/>
            <a:ext cx="2734239" cy="464803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60562" y="1447756"/>
            <a:ext cx="6858000" cy="396249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90790DC6-68D6-F944-B53D-250EE7042E3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4801"/>
          <a:stretch/>
        </p:blipFill>
        <p:spPr>
          <a:xfrm>
            <a:off x="1" y="59189"/>
            <a:ext cx="2507466" cy="3676050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3"/>
          <a:stretch/>
        </p:blipFill>
        <p:spPr>
          <a:xfrm>
            <a:off x="7366958" y="1716656"/>
            <a:ext cx="4825041" cy="3061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0886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23B6EED5-04E1-C94B-860F-3D583339401E}"/>
              </a:ext>
            </a:extLst>
          </p:cNvPr>
          <p:cNvSpPr txBox="1"/>
          <p:nvPr/>
        </p:nvSpPr>
        <p:spPr>
          <a:xfrm>
            <a:off x="422910" y="297180"/>
            <a:ext cx="2613660" cy="646331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it-IT" sz="3600" b="1" dirty="0">
                <a:solidFill>
                  <a:srgbClr val="C00000"/>
                </a:solidFill>
                <a:latin typeface="Palatino" pitchFamily="2" charset="77"/>
                <a:ea typeface="Palatino" pitchFamily="2" charset="77"/>
              </a:rPr>
              <a:t>Science…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1F374E68-A712-6448-94FB-362904AF18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143" y="1087072"/>
            <a:ext cx="2924427" cy="5372280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E039F5AC-AE35-2145-BCE4-52061BDC98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1647" y="232193"/>
            <a:ext cx="3735569" cy="2804551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477841E2-B491-3C4A-82DC-5D05589A0BD0}"/>
              </a:ext>
            </a:extLst>
          </p:cNvPr>
          <p:cNvSpPr txBox="1"/>
          <p:nvPr/>
        </p:nvSpPr>
        <p:spPr>
          <a:xfrm>
            <a:off x="8412166" y="3167781"/>
            <a:ext cx="3545653" cy="769441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200" b="1" dirty="0" err="1" smtClean="0">
                <a:solidFill>
                  <a:srgbClr val="C00000"/>
                </a:solidFill>
                <a:latin typeface="Palatino" pitchFamily="2" charset="77"/>
                <a:ea typeface="Palatino" pitchFamily="2" charset="77"/>
              </a:rPr>
              <a:t>Different</a:t>
            </a:r>
            <a:r>
              <a:rPr lang="it-IT" sz="2200" b="1" dirty="0" smtClean="0">
                <a:solidFill>
                  <a:srgbClr val="C00000"/>
                </a:solidFill>
                <a:latin typeface="Palatino" pitchFamily="2" charset="77"/>
                <a:ea typeface="Palatino" pitchFamily="2" charset="77"/>
              </a:rPr>
              <a:t> </a:t>
            </a:r>
            <a:r>
              <a:rPr lang="it-IT" sz="2200" b="1" dirty="0" err="1" smtClean="0">
                <a:solidFill>
                  <a:srgbClr val="C00000"/>
                </a:solidFill>
                <a:latin typeface="Palatino" pitchFamily="2" charset="77"/>
                <a:ea typeface="Palatino" pitchFamily="2" charset="77"/>
              </a:rPr>
              <a:t>kind</a:t>
            </a:r>
            <a:r>
              <a:rPr lang="it-IT" sz="2200" b="1" dirty="0" smtClean="0">
                <a:solidFill>
                  <a:srgbClr val="C00000"/>
                </a:solidFill>
                <a:latin typeface="Palatino" pitchFamily="2" charset="77"/>
                <a:ea typeface="Palatino" pitchFamily="2" charset="77"/>
              </a:rPr>
              <a:t> of </a:t>
            </a:r>
            <a:r>
              <a:rPr lang="it-IT" sz="2200" b="1" dirty="0" err="1" smtClean="0">
                <a:solidFill>
                  <a:srgbClr val="C00000"/>
                </a:solidFill>
                <a:latin typeface="Palatino" pitchFamily="2" charset="77"/>
                <a:ea typeface="Palatino" pitchFamily="2" charset="77"/>
              </a:rPr>
              <a:t>germination</a:t>
            </a:r>
            <a:endParaRPr lang="it-IT" sz="2200" b="1" dirty="0">
              <a:solidFill>
                <a:srgbClr val="C00000"/>
              </a:solidFill>
              <a:latin typeface="Palatino" pitchFamily="2" charset="77"/>
              <a:ea typeface="Palatino" pitchFamily="2" charset="77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9F62353D-0866-6342-A452-5DEB0407BFF4}"/>
              </a:ext>
            </a:extLst>
          </p:cNvPr>
          <p:cNvSpPr txBox="1"/>
          <p:nvPr/>
        </p:nvSpPr>
        <p:spPr>
          <a:xfrm>
            <a:off x="3188969" y="1217654"/>
            <a:ext cx="2271552" cy="1338828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sz="2700" b="1" dirty="0" smtClean="0"/>
              <a:t>Students </a:t>
            </a:r>
            <a:r>
              <a:rPr lang="en-US" sz="2700" b="1" dirty="0"/>
              <a:t>carry out science </a:t>
            </a:r>
            <a:r>
              <a:rPr lang="en-US" sz="2700" b="1" dirty="0" smtClean="0"/>
              <a:t>experiments…</a:t>
            </a:r>
            <a:endParaRPr lang="it-IT" sz="2700" b="1" dirty="0"/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18DF5E8C-EE20-704C-8B5E-22DE75D0B8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2920" y="222599"/>
            <a:ext cx="2564921" cy="2814145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C027E893-25F3-E742-ABA9-1AA88B069981}"/>
              </a:ext>
            </a:extLst>
          </p:cNvPr>
          <p:cNvSpPr txBox="1"/>
          <p:nvPr/>
        </p:nvSpPr>
        <p:spPr>
          <a:xfrm>
            <a:off x="5460521" y="3040619"/>
            <a:ext cx="2583347" cy="769441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200" b="1" dirty="0" err="1">
                <a:solidFill>
                  <a:srgbClr val="C00000"/>
                </a:solidFill>
                <a:latin typeface="Palatino" pitchFamily="2" charset="77"/>
                <a:ea typeface="Palatino" pitchFamily="2" charset="77"/>
              </a:rPr>
              <a:t>Demineralization</a:t>
            </a:r>
            <a:r>
              <a:rPr lang="it-IT" sz="2200" b="1" dirty="0">
                <a:solidFill>
                  <a:srgbClr val="C00000"/>
                </a:solidFill>
                <a:latin typeface="Palatino" pitchFamily="2" charset="77"/>
                <a:ea typeface="Palatino" pitchFamily="2" charset="77"/>
              </a:rPr>
              <a:t> of a </a:t>
            </a:r>
            <a:r>
              <a:rPr lang="it-IT" sz="2200" b="1" dirty="0" err="1">
                <a:solidFill>
                  <a:srgbClr val="C00000"/>
                </a:solidFill>
                <a:latin typeface="Palatino" pitchFamily="2" charset="77"/>
                <a:ea typeface="Palatino" pitchFamily="2" charset="77"/>
              </a:rPr>
              <a:t>chicken</a:t>
            </a:r>
            <a:r>
              <a:rPr lang="it-IT" sz="2200" b="1" dirty="0">
                <a:solidFill>
                  <a:srgbClr val="C00000"/>
                </a:solidFill>
                <a:latin typeface="Palatino" pitchFamily="2" charset="77"/>
                <a:ea typeface="Palatino" pitchFamily="2" charset="77"/>
              </a:rPr>
              <a:t> bone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C027E893-25F3-E742-ABA9-1AA88B069981}"/>
              </a:ext>
            </a:extLst>
          </p:cNvPr>
          <p:cNvSpPr txBox="1"/>
          <p:nvPr/>
        </p:nvSpPr>
        <p:spPr>
          <a:xfrm>
            <a:off x="347218" y="4766439"/>
            <a:ext cx="2454275" cy="769441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it-IT" sz="2200" b="1" dirty="0" err="1" smtClean="0">
                <a:solidFill>
                  <a:srgbClr val="C00000"/>
                </a:solidFill>
                <a:latin typeface="Palatino" pitchFamily="2" charset="77"/>
                <a:ea typeface="Palatino" pitchFamily="2" charset="77"/>
              </a:rPr>
              <a:t>Simulation</a:t>
            </a:r>
            <a:r>
              <a:rPr lang="it-IT" sz="2200" b="1" dirty="0" smtClean="0">
                <a:solidFill>
                  <a:srgbClr val="C00000"/>
                </a:solidFill>
                <a:latin typeface="Palatino" pitchFamily="2" charset="77"/>
                <a:ea typeface="Palatino" pitchFamily="2" charset="77"/>
              </a:rPr>
              <a:t> of </a:t>
            </a:r>
            <a:r>
              <a:rPr lang="it-IT" sz="2200" b="1" dirty="0" err="1" smtClean="0">
                <a:solidFill>
                  <a:srgbClr val="C00000"/>
                </a:solidFill>
                <a:latin typeface="Palatino" pitchFamily="2" charset="77"/>
                <a:ea typeface="Palatino" pitchFamily="2" charset="77"/>
              </a:rPr>
              <a:t>volcano</a:t>
            </a:r>
            <a:r>
              <a:rPr lang="it-IT" sz="2200" b="1" dirty="0" smtClean="0">
                <a:solidFill>
                  <a:srgbClr val="C00000"/>
                </a:solidFill>
                <a:latin typeface="Palatino" pitchFamily="2" charset="77"/>
                <a:ea typeface="Palatino" pitchFamily="2" charset="77"/>
              </a:rPr>
              <a:t> </a:t>
            </a:r>
            <a:r>
              <a:rPr lang="it-IT" sz="2200" b="1" dirty="0" err="1" smtClean="0">
                <a:solidFill>
                  <a:srgbClr val="C00000"/>
                </a:solidFill>
                <a:latin typeface="Palatino" pitchFamily="2" charset="77"/>
                <a:ea typeface="Palatino" pitchFamily="2" charset="77"/>
              </a:rPr>
              <a:t>eruption</a:t>
            </a:r>
            <a:endParaRPr lang="it-IT" sz="2200" b="1" dirty="0">
              <a:solidFill>
                <a:srgbClr val="C00000"/>
              </a:solidFill>
              <a:latin typeface="Palatino" pitchFamily="2" charset="77"/>
              <a:ea typeface="Palatino" pitchFamily="2" charset="77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241" b="74537" l="63281" r="87969">
                        <a14:backgroundMark x1="80208" y1="72870" x2="80208" y2="72870"/>
                        <a14:backgroundMark x1="71042" y1="50556" x2="71042" y2="50556"/>
                      </a14:backgroundRemoval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63260" t="47675" r="11580" b="25389"/>
          <a:stretch/>
        </p:blipFill>
        <p:spPr>
          <a:xfrm>
            <a:off x="3467819" y="3851030"/>
            <a:ext cx="4980130" cy="2998953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C027E893-25F3-E742-ABA9-1AA88B069981}"/>
              </a:ext>
            </a:extLst>
          </p:cNvPr>
          <p:cNvSpPr txBox="1"/>
          <p:nvPr/>
        </p:nvSpPr>
        <p:spPr>
          <a:xfrm>
            <a:off x="8351647" y="5540337"/>
            <a:ext cx="2583347" cy="1107996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solidFill>
                  <a:srgbClr val="C00000"/>
                </a:solidFill>
                <a:latin typeface="Palatino" pitchFamily="2" charset="77"/>
                <a:ea typeface="Palatino" pitchFamily="2" charset="77"/>
              </a:rPr>
              <a:t>…</a:t>
            </a:r>
            <a:r>
              <a:rPr lang="en-US" sz="2200" b="1" dirty="0" err="1" smtClean="0">
                <a:solidFill>
                  <a:srgbClr val="C00000"/>
                </a:solidFill>
                <a:latin typeface="Palatino" pitchFamily="2" charset="77"/>
                <a:ea typeface="Palatino" pitchFamily="2" charset="77"/>
              </a:rPr>
              <a:t>covid</a:t>
            </a:r>
            <a:r>
              <a:rPr lang="en-US" sz="2200" b="1" dirty="0" smtClean="0">
                <a:solidFill>
                  <a:srgbClr val="C00000"/>
                </a:solidFill>
                <a:latin typeface="Palatino" pitchFamily="2" charset="77"/>
                <a:ea typeface="Palatino" pitchFamily="2" charset="77"/>
              </a:rPr>
              <a:t> </a:t>
            </a:r>
            <a:r>
              <a:rPr lang="en-US" sz="2200" b="1" dirty="0">
                <a:solidFill>
                  <a:srgbClr val="C00000"/>
                </a:solidFill>
                <a:latin typeface="Palatino" pitchFamily="2" charset="77"/>
                <a:ea typeface="Palatino" pitchFamily="2" charset="77"/>
              </a:rPr>
              <a:t>19 didn't stop our desire to </a:t>
            </a:r>
            <a:r>
              <a:rPr lang="en-US" sz="2200" b="1" dirty="0" smtClean="0">
                <a:solidFill>
                  <a:srgbClr val="C00000"/>
                </a:solidFill>
                <a:latin typeface="Palatino" pitchFamily="2" charset="77"/>
                <a:ea typeface="Palatino" pitchFamily="2" charset="77"/>
              </a:rPr>
              <a:t>experiment!</a:t>
            </a:r>
            <a:endParaRPr lang="it-IT" sz="2200" b="1" dirty="0">
              <a:solidFill>
                <a:srgbClr val="C00000"/>
              </a:solidFill>
              <a:latin typeface="Palatino" pitchFamily="2" charset="77"/>
              <a:ea typeface="Palatino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7626428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ABFA9065-278F-6142-A04D-BB6C7C9082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0592" y="5749"/>
            <a:ext cx="2435790" cy="4434013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A92F6A66-D634-224C-B1F4-5ED635706B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6382" y="3760342"/>
            <a:ext cx="5090779" cy="2831956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45CBBD4C-52A6-F345-9EBB-9FEDB1E763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12679" y="554025"/>
            <a:ext cx="3479321" cy="5916378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3D41CE85-7D74-1143-A368-C002C947B376}"/>
              </a:ext>
            </a:extLst>
          </p:cNvPr>
          <p:cNvSpPr txBox="1"/>
          <p:nvPr/>
        </p:nvSpPr>
        <p:spPr>
          <a:xfrm>
            <a:off x="5285803" y="421240"/>
            <a:ext cx="1022530" cy="646331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it-IT" sz="3600" b="1" dirty="0">
                <a:solidFill>
                  <a:srgbClr val="C00000"/>
                </a:solidFill>
                <a:latin typeface="Palatino" pitchFamily="2" charset="77"/>
                <a:ea typeface="Palatino" pitchFamily="2" charset="77"/>
              </a:rPr>
              <a:t>ICT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0372A186-6519-4A44-A991-41B3A551402F}"/>
              </a:ext>
            </a:extLst>
          </p:cNvPr>
          <p:cNvSpPr txBox="1"/>
          <p:nvPr/>
        </p:nvSpPr>
        <p:spPr>
          <a:xfrm>
            <a:off x="4115712" y="2121033"/>
            <a:ext cx="4312295" cy="769441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it-IT" sz="2200" b="1" dirty="0">
                <a:latin typeface="Palatino" pitchFamily="2" charset="77"/>
                <a:ea typeface="Palatino" pitchFamily="2" charset="77"/>
              </a:rPr>
              <a:t>The </a:t>
            </a:r>
            <a:r>
              <a:rPr lang="it-IT" sz="2200" b="1" dirty="0" err="1">
                <a:latin typeface="Palatino" pitchFamily="2" charset="77"/>
                <a:ea typeface="Palatino" pitchFamily="2" charset="77"/>
              </a:rPr>
              <a:t>students</a:t>
            </a:r>
            <a:r>
              <a:rPr lang="it-IT" sz="2200" b="1" dirty="0">
                <a:latin typeface="Palatino" pitchFamily="2" charset="77"/>
                <a:ea typeface="Palatino" pitchFamily="2" charset="77"/>
              </a:rPr>
              <a:t> are in the ICT lab, </a:t>
            </a:r>
            <a:r>
              <a:rPr lang="it-IT" sz="2200" b="1" dirty="0" err="1">
                <a:latin typeface="Palatino" pitchFamily="2" charset="77"/>
                <a:ea typeface="Palatino" pitchFamily="2" charset="77"/>
              </a:rPr>
              <a:t>having</a:t>
            </a:r>
            <a:r>
              <a:rPr lang="it-IT" sz="2200" b="1" dirty="0">
                <a:latin typeface="Palatino" pitchFamily="2" charset="77"/>
                <a:ea typeface="Palatino" pitchFamily="2" charset="77"/>
              </a:rPr>
              <a:t> </a:t>
            </a:r>
            <a:r>
              <a:rPr lang="it-IT" sz="2200" b="1" dirty="0" err="1">
                <a:latin typeface="Palatino" pitchFamily="2" charset="77"/>
                <a:ea typeface="Palatino" pitchFamily="2" charset="77"/>
              </a:rPr>
              <a:t>fun</a:t>
            </a:r>
            <a:r>
              <a:rPr lang="it-IT" sz="2200" b="1" dirty="0">
                <a:latin typeface="Palatino" pitchFamily="2" charset="77"/>
                <a:ea typeface="Palatino" pitchFamily="2" charset="77"/>
              </a:rPr>
              <a:t> </a:t>
            </a:r>
            <a:r>
              <a:rPr lang="it-IT" sz="2200" b="1" dirty="0" err="1">
                <a:latin typeface="Palatino" pitchFamily="2" charset="77"/>
                <a:ea typeface="Palatino" pitchFamily="2" charset="77"/>
              </a:rPr>
              <a:t>while</a:t>
            </a:r>
            <a:r>
              <a:rPr lang="it-IT" sz="2200" b="1" dirty="0">
                <a:latin typeface="Palatino" pitchFamily="2" charset="77"/>
                <a:ea typeface="Palatino" pitchFamily="2" charset="77"/>
              </a:rPr>
              <a:t> </a:t>
            </a:r>
            <a:r>
              <a:rPr lang="it-IT" sz="2200" b="1" dirty="0" err="1">
                <a:latin typeface="Palatino" pitchFamily="2" charset="77"/>
                <a:ea typeface="Palatino" pitchFamily="2" charset="77"/>
              </a:rPr>
              <a:t>learning</a:t>
            </a:r>
            <a:r>
              <a:rPr lang="it-IT" sz="2200" b="1" dirty="0">
                <a:latin typeface="Palatino" pitchFamily="2" charset="77"/>
                <a:ea typeface="Palatino" pitchFamily="2" charset="77"/>
              </a:rPr>
              <a:t>!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510" y="3512214"/>
            <a:ext cx="4278700" cy="3209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4293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866</TotalTime>
  <Words>398</Words>
  <Application>Microsoft Office PowerPoint</Application>
  <PresentationFormat>Widescreen</PresentationFormat>
  <Paragraphs>98</Paragraphs>
  <Slides>44</Slides>
  <Notes>4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44</vt:i4>
      </vt:variant>
    </vt:vector>
  </HeadingPairs>
  <TitlesOfParts>
    <vt:vector size="51" baseType="lpstr">
      <vt:lpstr>Arial</vt:lpstr>
      <vt:lpstr>Calibri</vt:lpstr>
      <vt:lpstr>Calibri Light</vt:lpstr>
      <vt:lpstr>Mangal</vt:lpstr>
      <vt:lpstr>MV Boli</vt:lpstr>
      <vt:lpstr>Palatino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ARCHAEOLOGICAL SITE OF LAOS</vt:lpstr>
      <vt:lpstr>BRANCALEONE VETUS  ARCHAEOLOGICAL PARK</vt:lpstr>
      <vt:lpstr>CATANZARO BIODIVERSITY PARK </vt:lpstr>
      <vt:lpstr>ROMITO CAVE near PAPASIDERO and LAO RIVER</vt:lpstr>
      <vt:lpstr>RAFTING ON LAO RIVER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Microsoft Office User</dc:creator>
  <cp:lastModifiedBy>io</cp:lastModifiedBy>
  <cp:revision>63</cp:revision>
  <dcterms:created xsi:type="dcterms:W3CDTF">2021-02-20T16:59:33Z</dcterms:created>
  <dcterms:modified xsi:type="dcterms:W3CDTF">2021-03-21T16:44:04Z</dcterms:modified>
</cp:coreProperties>
</file>