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5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6858000" cx="12192000"/>
  <p:notesSz cx="6858000" cy="9144000"/>
  <p:embeddedFontLst>
    <p:embeddedFont>
      <p:font typeface="Gill Sans"/>
      <p:regular r:id="rId18"/>
      <p:bold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0" roundtripDataSignature="AMtx7mjmUjNpU85glviHmWjNux/a+smT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GillSans-bold.fntdata"/><Relationship Id="rId6" Type="http://schemas.openxmlformats.org/officeDocument/2006/relationships/slide" Target="slides/slide1.xml"/><Relationship Id="rId18" Type="http://schemas.openxmlformats.org/officeDocument/2006/relationships/font" Target="fonts/GillSans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dc654fa4a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gdc654fa4a8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ajd tytułowy" type="title">
  <p:cSld name="TITLE">
    <p:bg>
      <p:bgPr>
        <a:solidFill>
          <a:schemeClr val="accent2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5"/>
          <p:cNvSpPr txBox="1"/>
          <p:nvPr>
            <p:ph type="ctrTitle"/>
          </p:nvPr>
        </p:nvSpPr>
        <p:spPr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4040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182875" lIns="274300" spcFirstLastPara="1" rIns="274300" wrap="square" tIns="1828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Gill Sans"/>
              <a:buNone/>
              <a:defRPr sz="3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5"/>
          <p:cNvSpPr txBox="1"/>
          <p:nvPr>
            <p:ph idx="1" type="subTitle"/>
          </p:nvPr>
        </p:nvSpPr>
        <p:spPr>
          <a:xfrm>
            <a:off x="2695194" y="4352544"/>
            <a:ext cx="6801612" cy="12398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FEFEFE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5"/>
          <p:cNvSpPr txBox="1"/>
          <p:nvPr>
            <p:ph idx="10" type="dt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5"/>
          <p:cNvSpPr txBox="1"/>
          <p:nvPr>
            <p:ph idx="11" type="ftr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5"/>
          <p:cNvSpPr/>
          <p:nvPr>
            <p:ph idx="12" type="sldNum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z podpisem" type="picTx">
  <p:cSld name="PICTURE_WITH_CAPTION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23"/>
          <p:cNvSpPr txBox="1"/>
          <p:nvPr>
            <p:ph type="title"/>
          </p:nvPr>
        </p:nvSpPr>
        <p:spPr>
          <a:xfrm>
            <a:off x="808523" y="2243828"/>
            <a:ext cx="4494998" cy="113464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4040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182875" lIns="182875" spcFirstLastPara="1" rIns="182875" wrap="square" tIns="18287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Gill Sans"/>
              <a:buNone/>
              <a:defRPr sz="22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3"/>
          <p:cNvSpPr/>
          <p:nvPr>
            <p:ph idx="2" type="pic"/>
          </p:nvPr>
        </p:nvSpPr>
        <p:spPr>
          <a:xfrm>
            <a:off x="6095999" y="0"/>
            <a:ext cx="6102097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78" name="Google Shape;78;p23"/>
          <p:cNvSpPr txBox="1"/>
          <p:nvPr>
            <p:ph idx="1" type="body"/>
          </p:nvPr>
        </p:nvSpPr>
        <p:spPr>
          <a:xfrm>
            <a:off x="1115568" y="3549918"/>
            <a:ext cx="3794760" cy="2194037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9" name="Google Shape;79;p23"/>
          <p:cNvSpPr txBox="1"/>
          <p:nvPr>
            <p:ph idx="10" type="dt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3"/>
          <p:cNvSpPr txBox="1"/>
          <p:nvPr>
            <p:ph idx="11" type="ftr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3"/>
          <p:cNvSpPr/>
          <p:nvPr>
            <p:ph idx="12" type="sldNum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tekst pionowy" type="vertTx">
  <p:cSld name="VERTICAL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4"/>
          <p:cNvSpPr txBox="1"/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4"/>
          <p:cNvSpPr txBox="1"/>
          <p:nvPr>
            <p:ph idx="1" type="body"/>
          </p:nvPr>
        </p:nvSpPr>
        <p:spPr>
          <a:xfrm rot="5400000">
            <a:off x="4545009" y="324171"/>
            <a:ext cx="3101983" cy="77297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24"/>
          <p:cNvSpPr txBox="1"/>
          <p:nvPr>
            <p:ph idx="10" type="dt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4"/>
          <p:cNvSpPr txBox="1"/>
          <p:nvPr>
            <p:ph idx="11" type="ftr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4"/>
          <p:cNvSpPr/>
          <p:nvPr>
            <p:ph idx="12" type="sldNum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pionowy i tekst" type="vertTitleAndTx">
  <p:cSld name="VERTICAL_TITLE_AND_VERTICAL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5"/>
          <p:cNvSpPr txBox="1"/>
          <p:nvPr>
            <p:ph type="title"/>
          </p:nvPr>
        </p:nvSpPr>
        <p:spPr>
          <a:xfrm rot="5400000">
            <a:off x="6810676" y="2779696"/>
            <a:ext cx="4983480" cy="1298608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5"/>
          <p:cNvSpPr txBox="1"/>
          <p:nvPr>
            <p:ph idx="1" type="body"/>
          </p:nvPr>
        </p:nvSpPr>
        <p:spPr>
          <a:xfrm rot="5400000">
            <a:off x="2838640" y="329755"/>
            <a:ext cx="4983480" cy="6198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25"/>
          <p:cNvSpPr txBox="1"/>
          <p:nvPr>
            <p:ph idx="10" type="dt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5"/>
          <p:cNvSpPr txBox="1"/>
          <p:nvPr>
            <p:ph idx="11" type="ftr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25"/>
          <p:cNvSpPr/>
          <p:nvPr>
            <p:ph idx="12" type="sldNum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 type="obj">
  <p:cSld name="OBJEC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6"/>
          <p:cNvSpPr txBox="1"/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6"/>
          <p:cNvSpPr txBox="1"/>
          <p:nvPr>
            <p:ph idx="1" type="body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16"/>
          <p:cNvSpPr txBox="1"/>
          <p:nvPr>
            <p:ph idx="10" type="dt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6"/>
          <p:cNvSpPr txBox="1"/>
          <p:nvPr>
            <p:ph idx="11" type="ftr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6"/>
          <p:cNvSpPr/>
          <p:nvPr>
            <p:ph idx="12" type="sldNum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wa elementy zawartości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7"/>
          <p:cNvSpPr txBox="1"/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7"/>
          <p:cNvSpPr txBox="1"/>
          <p:nvPr>
            <p:ph idx="1" type="body"/>
          </p:nvPr>
        </p:nvSpPr>
        <p:spPr>
          <a:xfrm>
            <a:off x="1581912" y="2638044"/>
            <a:ext cx="4271771" cy="31019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7"/>
          <p:cNvSpPr txBox="1"/>
          <p:nvPr>
            <p:ph idx="2" type="body"/>
          </p:nvPr>
        </p:nvSpPr>
        <p:spPr>
          <a:xfrm>
            <a:off x="6338315" y="2638044"/>
            <a:ext cx="4270247" cy="31019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7"/>
          <p:cNvSpPr txBox="1"/>
          <p:nvPr>
            <p:ph idx="10" type="dt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7"/>
          <p:cNvSpPr txBox="1"/>
          <p:nvPr>
            <p:ph idx="11" type="ftr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7"/>
          <p:cNvSpPr/>
          <p:nvPr>
            <p:ph idx="12" type="sldNum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ównanie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8"/>
          <p:cNvSpPr txBox="1"/>
          <p:nvPr>
            <p:ph idx="1" type="body"/>
          </p:nvPr>
        </p:nvSpPr>
        <p:spPr>
          <a:xfrm>
            <a:off x="1583436" y="2313433"/>
            <a:ext cx="4270248" cy="704087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b="0" sz="1900" cap="none">
                <a:solidFill>
                  <a:srgbClr val="6B8890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b="1" sz="19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38" name="Google Shape;38;p18"/>
          <p:cNvSpPr txBox="1"/>
          <p:nvPr>
            <p:ph idx="2" type="body"/>
          </p:nvPr>
        </p:nvSpPr>
        <p:spPr>
          <a:xfrm>
            <a:off x="1583436" y="3143250"/>
            <a:ext cx="4270248" cy="2596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18"/>
          <p:cNvSpPr txBox="1"/>
          <p:nvPr>
            <p:ph idx="3" type="body"/>
          </p:nvPr>
        </p:nvSpPr>
        <p:spPr>
          <a:xfrm>
            <a:off x="6338316" y="3143250"/>
            <a:ext cx="4253484" cy="2596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302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8"/>
          <p:cNvSpPr txBox="1"/>
          <p:nvPr>
            <p:ph idx="4" type="body"/>
          </p:nvPr>
        </p:nvSpPr>
        <p:spPr>
          <a:xfrm>
            <a:off x="6338316" y="2313433"/>
            <a:ext cx="4270248" cy="704087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b="0" sz="1900" cap="none">
                <a:solidFill>
                  <a:srgbClr val="6B8890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b="1" sz="19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8"/>
          <p:cNvSpPr txBox="1"/>
          <p:nvPr>
            <p:ph idx="10" type="dt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8"/>
          <p:cNvSpPr txBox="1"/>
          <p:nvPr>
            <p:ph idx="11" type="ftr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8"/>
          <p:cNvSpPr/>
          <p:nvPr>
            <p:ph idx="12" type="sldNum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44" name="Google Shape;44;p18"/>
          <p:cNvSpPr txBox="1"/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ajd tytułowy" type="title">
  <p:cSld name="TITLE">
    <p:bg>
      <p:bgPr>
        <a:solidFill>
          <a:schemeClr val="accent2"/>
        </a:soli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4"/>
          <p:cNvSpPr txBox="1"/>
          <p:nvPr>
            <p:ph type="ctrTitle"/>
          </p:nvPr>
        </p:nvSpPr>
        <p:spPr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4040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182875" lIns="274300" spcFirstLastPara="1" rIns="274300" wrap="square" tIns="1828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Gill Sans"/>
              <a:buNone/>
              <a:defRPr sz="3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4"/>
          <p:cNvSpPr txBox="1"/>
          <p:nvPr>
            <p:ph idx="1" type="subTitle"/>
          </p:nvPr>
        </p:nvSpPr>
        <p:spPr>
          <a:xfrm>
            <a:off x="2695194" y="4352544"/>
            <a:ext cx="6801612" cy="12398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FEFEFE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48" name="Google Shape;48;p14"/>
          <p:cNvSpPr txBox="1"/>
          <p:nvPr>
            <p:ph idx="10" type="dt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4"/>
          <p:cNvSpPr txBox="1"/>
          <p:nvPr>
            <p:ph idx="11" type="ftr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4"/>
          <p:cNvSpPr/>
          <p:nvPr>
            <p:ph idx="12" type="sldNum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główek sekcji" type="secHead">
  <p:cSld name="SECTION_HEADER">
    <p:bg>
      <p:bgPr>
        <a:solidFill>
          <a:schemeClr val="accent1"/>
        </a:solid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9"/>
          <p:cNvSpPr txBox="1"/>
          <p:nvPr>
            <p:ph type="title"/>
          </p:nvPr>
        </p:nvSpPr>
        <p:spPr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4040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182875" lIns="274300" spcFirstLastPara="1" rIns="274300" wrap="square" tIns="1828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Gill Sans"/>
              <a:buNone/>
              <a:defRPr sz="3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9"/>
          <p:cNvSpPr txBox="1"/>
          <p:nvPr>
            <p:ph idx="1" type="body"/>
          </p:nvPr>
        </p:nvSpPr>
        <p:spPr>
          <a:xfrm>
            <a:off x="2695194" y="4352465"/>
            <a:ext cx="6801612" cy="1265082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" name="Google Shape;54;p19"/>
          <p:cNvSpPr txBox="1"/>
          <p:nvPr>
            <p:ph idx="10" type="dt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9"/>
          <p:cNvSpPr txBox="1"/>
          <p:nvPr>
            <p:ph idx="11" type="ftr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9"/>
          <p:cNvSpPr/>
          <p:nvPr>
            <p:ph idx="12" type="sldNum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lko tytuł" type="titleOnly">
  <p:cSld name="TITLE_ONL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0"/>
          <p:cNvSpPr txBox="1"/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0"/>
          <p:cNvSpPr txBox="1"/>
          <p:nvPr>
            <p:ph idx="10" type="dt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0"/>
          <p:cNvSpPr txBox="1"/>
          <p:nvPr>
            <p:ph idx="11" type="ftr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0"/>
          <p:cNvSpPr/>
          <p:nvPr>
            <p:ph idx="12" type="sldNum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sty" typ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1"/>
          <p:cNvSpPr txBox="1"/>
          <p:nvPr>
            <p:ph idx="10" type="dt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1"/>
          <p:cNvSpPr txBox="1"/>
          <p:nvPr>
            <p:ph idx="11" type="ftr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1"/>
          <p:cNvSpPr/>
          <p:nvPr>
            <p:ph idx="12" type="sldNum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awartość z podpisem" type="objTx">
  <p:cSld name="OBJECT_WITH_CAPTION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2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22"/>
          <p:cNvSpPr txBox="1"/>
          <p:nvPr>
            <p:ph type="title"/>
          </p:nvPr>
        </p:nvSpPr>
        <p:spPr>
          <a:xfrm>
            <a:off x="804672" y="2243828"/>
            <a:ext cx="4486656" cy="1141497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4040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182875" lIns="182875" spcFirstLastPara="1" rIns="182875" wrap="square" tIns="1828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Gill Sans"/>
              <a:buNone/>
              <a:defRPr sz="22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2"/>
          <p:cNvSpPr txBox="1"/>
          <p:nvPr>
            <p:ph idx="1" type="body"/>
          </p:nvPr>
        </p:nvSpPr>
        <p:spPr>
          <a:xfrm>
            <a:off x="6736080" y="804672"/>
            <a:ext cx="4815840" cy="5248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Char char="•"/>
              <a:defRPr sz="1900">
                <a:solidFill>
                  <a:schemeClr val="dk1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dk1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dk1"/>
                </a:solidFill>
              </a:defRPr>
            </a:lvl3pPr>
            <a:lvl4pPr indent="-3302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dk1"/>
                </a:solidFill>
              </a:defRPr>
            </a:lvl4pPr>
            <a:lvl5pPr indent="-3302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dk1"/>
                </a:solidFill>
              </a:defRPr>
            </a:lvl5pPr>
            <a:lvl6pPr indent="-3302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/>
        </p:txBody>
      </p:sp>
      <p:sp>
        <p:nvSpPr>
          <p:cNvPr id="70" name="Google Shape;70;p22"/>
          <p:cNvSpPr txBox="1"/>
          <p:nvPr>
            <p:ph idx="2" type="body"/>
          </p:nvPr>
        </p:nvSpPr>
        <p:spPr>
          <a:xfrm>
            <a:off x="1115568" y="3549918"/>
            <a:ext cx="3794760" cy="2194036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1" name="Google Shape;71;p22"/>
          <p:cNvSpPr txBox="1"/>
          <p:nvPr>
            <p:ph idx="10" type="dt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2"/>
          <p:cNvSpPr txBox="1"/>
          <p:nvPr>
            <p:ph idx="11" type="ftr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2"/>
          <p:cNvSpPr/>
          <p:nvPr>
            <p:ph idx="12" type="sldNum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1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10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/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  <a:defRPr b="0" i="0" sz="28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3"/>
          <p:cNvSpPr txBox="1"/>
          <p:nvPr>
            <p:ph idx="1" type="body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30200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8" name="Google Shape;8;p13"/>
          <p:cNvSpPr txBox="1"/>
          <p:nvPr>
            <p:ph idx="10" type="dt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9" name="Google Shape;9;p13"/>
          <p:cNvSpPr txBox="1"/>
          <p:nvPr>
            <p:ph idx="11" type="ftr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0" name="Google Shape;10;p13"/>
          <p:cNvSpPr/>
          <p:nvPr>
            <p:ph idx="12" type="sldNum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1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1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1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1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1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1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1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1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1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2"/>
          <p:cNvSpPr txBox="1"/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  <a:defRPr b="0" i="0" sz="28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" name="Google Shape;19;p12"/>
          <p:cNvSpPr txBox="1"/>
          <p:nvPr>
            <p:ph idx="1" type="body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30200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20" name="Google Shape;20;p12"/>
          <p:cNvSpPr txBox="1"/>
          <p:nvPr>
            <p:ph idx="10" type="dt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21" name="Google Shape;21;p12"/>
          <p:cNvSpPr txBox="1"/>
          <p:nvPr>
            <p:ph idx="11" type="ftr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22" name="Google Shape;22;p12"/>
          <p:cNvSpPr/>
          <p:nvPr>
            <p:ph idx="12" type="sldNum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sz="1100" u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ctr">
              <a:spcBef>
                <a:spcPts val="0"/>
              </a:spcBef>
              <a:buNone/>
              <a:defRPr b="0" sz="1100" u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ctr">
              <a:spcBef>
                <a:spcPts val="0"/>
              </a:spcBef>
              <a:buNone/>
              <a:defRPr b="0" sz="1100" u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ctr">
              <a:spcBef>
                <a:spcPts val="0"/>
              </a:spcBef>
              <a:buNone/>
              <a:defRPr b="0" sz="1100" u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ctr">
              <a:spcBef>
                <a:spcPts val="0"/>
              </a:spcBef>
              <a:buNone/>
              <a:defRPr b="0" sz="1100" u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ctr">
              <a:spcBef>
                <a:spcPts val="0"/>
              </a:spcBef>
              <a:buNone/>
              <a:defRPr b="0" sz="1100" u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ctr">
              <a:spcBef>
                <a:spcPts val="0"/>
              </a:spcBef>
              <a:buNone/>
              <a:defRPr b="0" sz="1100" u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ctr">
              <a:spcBef>
                <a:spcPts val="0"/>
              </a:spcBef>
              <a:buNone/>
              <a:defRPr b="0" sz="1100" u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ctr">
              <a:spcBef>
                <a:spcPts val="0"/>
              </a:spcBef>
              <a:buNone/>
              <a:defRPr b="0" sz="1100" u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17.png"/><Relationship Id="rId5" Type="http://schemas.openxmlformats.org/officeDocument/2006/relationships/hyperlink" Target="https://www.youtube.com/watch?v=GNKfgHyaQ8M&amp;list=LL&amp;index=8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prostehistorie.com.pl/blog/mowisz-polska-myslisz-pierogi/" TargetMode="External"/><Relationship Id="rId4" Type="http://schemas.openxmlformats.org/officeDocument/2006/relationships/hyperlink" Target="https://www.kwestiasmaku.com/przepis/ciasto-na-pierogi" TargetMode="External"/><Relationship Id="rId11" Type="http://schemas.openxmlformats.org/officeDocument/2006/relationships/image" Target="../media/image16.jpg"/><Relationship Id="rId10" Type="http://schemas.openxmlformats.org/officeDocument/2006/relationships/image" Target="../media/image9.jpg"/><Relationship Id="rId9" Type="http://schemas.openxmlformats.org/officeDocument/2006/relationships/image" Target="../media/image7.jpg"/><Relationship Id="rId5" Type="http://schemas.openxmlformats.org/officeDocument/2006/relationships/hyperlink" Target="https://pl.wikipedia.org/wiki/Pierogi" TargetMode="External"/><Relationship Id="rId6" Type="http://schemas.openxmlformats.org/officeDocument/2006/relationships/hyperlink" Target="https://gotujmy.pl/pierogi-krok-po-kroku,artykuly-kulinarne-abc-artykul,13791.html" TargetMode="External"/><Relationship Id="rId7" Type="http://schemas.openxmlformats.org/officeDocument/2006/relationships/hyperlink" Target="https://context.reverso.net/t%C5%82umaczenie/polski-angielski/w+wi%C4%99kszo%C5%9Bci" TargetMode="External"/><Relationship Id="rId8" Type="http://schemas.openxmlformats.org/officeDocument/2006/relationships/hyperlink" Target="https://www.google.com/search?q=pierogi+zdj%C4%99cia&amp;oq=pierogi+zdj%C4%99cia&amp;aqs=chrome..69i57j0i22i30l5.4840j0j7&amp;sourceid=chrome&amp;ie=UTF-8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15.png"/><Relationship Id="rId5" Type="http://schemas.openxmlformats.org/officeDocument/2006/relationships/image" Target="../media/image5.png"/><Relationship Id="rId6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Relationship Id="rId4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2192000" cy="6860583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"/>
          <p:cNvSpPr/>
          <p:nvPr/>
        </p:nvSpPr>
        <p:spPr>
          <a:xfrm>
            <a:off x="2600498" y="2694614"/>
            <a:ext cx="6991003" cy="1471352"/>
          </a:xfrm>
          <a:prstGeom prst="rect">
            <a:avLst/>
          </a:prstGeom>
          <a:solidFill>
            <a:srgbClr val="52D6E8"/>
          </a:solidFill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00" name="Google Shape;100;p1"/>
          <p:cNvSpPr txBox="1"/>
          <p:nvPr/>
        </p:nvSpPr>
        <p:spPr>
          <a:xfrm>
            <a:off x="2600500" y="2654350"/>
            <a:ext cx="75438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pl-PL" sz="96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DUMPLINGS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dc654fa4a8_0_0"/>
          <p:cNvSpPr/>
          <p:nvPr/>
        </p:nvSpPr>
        <p:spPr>
          <a:xfrm>
            <a:off x="1397934" y="344580"/>
            <a:ext cx="9404100" cy="1075800"/>
          </a:xfrm>
          <a:prstGeom prst="rect">
            <a:avLst/>
          </a:prstGeom>
          <a:solidFill>
            <a:srgbClr val="52D6E8"/>
          </a:solidFill>
          <a:ln cap="flat" cmpd="sng" w="12700">
            <a:solidFill>
              <a:srgbClr val="B376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7" name="Google Shape;177;gdc654fa4a8_0_0"/>
          <p:cNvSpPr txBox="1"/>
          <p:nvPr/>
        </p:nvSpPr>
        <p:spPr>
          <a:xfrm>
            <a:off x="1397925" y="493050"/>
            <a:ext cx="9525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HOW TO MAKE DUMPLINGS - VIDEO</a:t>
            </a:r>
            <a:endParaRPr/>
          </a:p>
        </p:txBody>
      </p:sp>
      <p:sp>
        <p:nvSpPr>
          <p:cNvPr id="178" name="Google Shape;178;gdc654fa4a8_0_0"/>
          <p:cNvSpPr/>
          <p:nvPr/>
        </p:nvSpPr>
        <p:spPr>
          <a:xfrm>
            <a:off x="330014" y="1939178"/>
            <a:ext cx="11537700" cy="4805100"/>
          </a:xfrm>
          <a:prstGeom prst="frame">
            <a:avLst>
              <a:gd fmla="val 12500" name="adj1"/>
            </a:avLst>
          </a:prstGeom>
          <a:solidFill>
            <a:srgbClr val="52D6E8"/>
          </a:solidFill>
          <a:ln cap="flat" cmpd="sng" w="12700">
            <a:solidFill>
              <a:srgbClr val="B376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descr="Obraz zawierający żywność, talerz, pierożek, naczynie&#10;&#10;Opis wygenerowany automatycznie" id="179" name="Google Shape;179;gdc654fa4a8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36023" y="2538248"/>
            <a:ext cx="5441576" cy="36192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az zawierający stół, drewniane, żywność, przekąski&#10;&#10;Opis wygenerowany automatycznie" id="180" name="Google Shape;180;gdc654fa4a8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3365" y="2540542"/>
            <a:ext cx="5109883" cy="361467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gdc654fa4a8_0_0"/>
          <p:cNvSpPr/>
          <p:nvPr/>
        </p:nvSpPr>
        <p:spPr>
          <a:xfrm>
            <a:off x="1512795" y="3543300"/>
            <a:ext cx="8875200" cy="9144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B376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2" name="Google Shape;182;gdc654fa4a8_0_0"/>
          <p:cNvSpPr txBox="1"/>
          <p:nvPr/>
        </p:nvSpPr>
        <p:spPr>
          <a:xfrm>
            <a:off x="1585633" y="3719234"/>
            <a:ext cx="11564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u="sng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https://www.youtube.com/watch?v=GNKfgHyaQ8M&amp;list=LL&amp;index=8</a:t>
            </a:r>
            <a:endParaRPr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2192000" cy="687009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0"/>
          <p:cNvSpPr/>
          <p:nvPr/>
        </p:nvSpPr>
        <p:spPr>
          <a:xfrm>
            <a:off x="2076796" y="2603772"/>
            <a:ext cx="8038408" cy="1662546"/>
          </a:xfrm>
          <a:prstGeom prst="rect">
            <a:avLst/>
          </a:prstGeom>
          <a:solidFill>
            <a:srgbClr val="52D6E8"/>
          </a:solidFill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9" name="Google Shape;189;p10"/>
          <p:cNvSpPr txBox="1"/>
          <p:nvPr/>
        </p:nvSpPr>
        <p:spPr>
          <a:xfrm>
            <a:off x="2280458" y="3019546"/>
            <a:ext cx="763108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Thank you for your attention</a:t>
            </a:r>
            <a:endParaRPr sz="4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/>
          <p:nvPr>
            <p:ph type="title"/>
          </p:nvPr>
        </p:nvSpPr>
        <p:spPr>
          <a:xfrm>
            <a:off x="600075" y="300050"/>
            <a:ext cx="11115600" cy="2914800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rPr lang="pl-PL" sz="2200"/>
              <a:t>Presentation submitted by Aleksandra Laskoś and Julia Cetnarowska within the </a:t>
            </a:r>
            <a:r>
              <a:rPr lang="pl-PL" sz="2200"/>
              <a:t>framework of Erasmus+ project ‘Let’s Talk About Soil’</a:t>
            </a:r>
            <a:r>
              <a:rPr lang="pl-PL" sz="2200"/>
              <a:t> </a:t>
            </a:r>
            <a:endParaRPr sz="22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rPr lang="pl-PL"/>
              <a:t>SOURCES</a:t>
            </a:r>
            <a:endParaRPr/>
          </a:p>
        </p:txBody>
      </p:sp>
      <p:sp>
        <p:nvSpPr>
          <p:cNvPr id="195" name="Google Shape;195;p11"/>
          <p:cNvSpPr txBox="1"/>
          <p:nvPr>
            <p:ph idx="1" type="body"/>
          </p:nvPr>
        </p:nvSpPr>
        <p:spPr>
          <a:xfrm>
            <a:off x="2231125" y="3214700"/>
            <a:ext cx="7729800" cy="33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11455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pl-PL" u="sng">
                <a:solidFill>
                  <a:schemeClr val="hlink"/>
                </a:solidFill>
                <a:hlinkClick r:id="rId3"/>
              </a:rPr>
              <a:t>https://prostehistorie.com.pl/blog/mowisz-polska-myslisz-pierogi/</a:t>
            </a:r>
            <a:endParaRPr/>
          </a:p>
          <a:p>
            <a:pPr indent="-211455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pl-PL" u="sng">
                <a:solidFill>
                  <a:schemeClr val="hlink"/>
                </a:solidFill>
                <a:hlinkClick r:id="rId4"/>
              </a:rPr>
              <a:t>https://www.kwestiasmaku.com/przepis/ciasto-na-pierogi</a:t>
            </a:r>
            <a:endParaRPr/>
          </a:p>
          <a:p>
            <a:pPr indent="-211455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pl-PL" u="sng">
                <a:solidFill>
                  <a:schemeClr val="hlink"/>
                </a:solidFill>
                <a:hlinkClick r:id="rId5"/>
              </a:rPr>
              <a:t>https://pl.wikipedia.org/wiki/Pierogi</a:t>
            </a:r>
            <a:endParaRPr/>
          </a:p>
          <a:p>
            <a:pPr indent="-211455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pl-PL" u="sng">
                <a:solidFill>
                  <a:schemeClr val="hlink"/>
                </a:solidFill>
                <a:hlinkClick r:id="rId6"/>
              </a:rPr>
              <a:t>https://gotujmy.pl/pierogi-krok-po-kroku,artykuly-kulinarne-abc-artykul,13791.html</a:t>
            </a:r>
            <a:endParaRPr/>
          </a:p>
          <a:p>
            <a:pPr indent="-211455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pl-PL" u="sng">
                <a:solidFill>
                  <a:schemeClr val="hlink"/>
                </a:solidFill>
                <a:hlinkClick r:id="rId7"/>
              </a:rPr>
              <a:t>https://context.reverso.net/t%C5%82umaczenie/polski-angielski/w+wi%C4%99kszo%C5%9Bci</a:t>
            </a:r>
            <a:endParaRPr/>
          </a:p>
          <a:p>
            <a:pPr indent="-211455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pl-PL" u="sng">
                <a:solidFill>
                  <a:schemeClr val="hlink"/>
                </a:solidFill>
                <a:hlinkClick r:id="rId8"/>
              </a:rPr>
              <a:t>https://www.google.com/search?q=pierogi+zdj%C4%99cia&amp;oq=pierogi+zdj%C4%99cia&amp;aqs=chrome..69i57j0i22i30l5.4840j0j7&amp;sourceid=chrome&amp;ie=UTF-8</a:t>
            </a:r>
            <a:endParaRPr/>
          </a:p>
          <a:p>
            <a:pPr indent="-1143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-1143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196" name="Google Shape;196;p1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5800" y="348900"/>
            <a:ext cx="1414477" cy="94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368900" y="348900"/>
            <a:ext cx="2951052" cy="8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444100" y="348900"/>
            <a:ext cx="1171575" cy="117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985164" cy="3577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3552132"/>
            <a:ext cx="5985163" cy="3305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85164" y="0"/>
            <a:ext cx="6206836" cy="355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85164" y="3577681"/>
            <a:ext cx="6206836" cy="330405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"/>
          <p:cNvSpPr/>
          <p:nvPr/>
        </p:nvSpPr>
        <p:spPr>
          <a:xfrm>
            <a:off x="615145" y="2542159"/>
            <a:ext cx="2851265" cy="2701636"/>
          </a:xfrm>
          <a:prstGeom prst="ellipse">
            <a:avLst/>
          </a:prstGeom>
          <a:solidFill>
            <a:srgbClr val="52D6E8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876995" y="2738815"/>
            <a:ext cx="23277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</a:t>
            </a:r>
            <a:r>
              <a:rPr lang="pl-P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umplings are a laborious flour dish. These are pieces of thinly rolled pasta with salty or sweet stuffing, shaped like a triangle or a semicircle and boiled in water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1" name="Google Shape;111;p2"/>
          <p:cNvSpPr/>
          <p:nvPr/>
        </p:nvSpPr>
        <p:spPr>
          <a:xfrm>
            <a:off x="4987636" y="332735"/>
            <a:ext cx="2851265" cy="2701636"/>
          </a:xfrm>
          <a:prstGeom prst="ellipse">
            <a:avLst/>
          </a:prstGeom>
          <a:solidFill>
            <a:srgbClr val="52D6E8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2" name="Google Shape;112;p2"/>
          <p:cNvSpPr txBox="1"/>
          <p:nvPr/>
        </p:nvSpPr>
        <p:spPr>
          <a:xfrm>
            <a:off x="5436522" y="510834"/>
            <a:ext cx="19536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It might seem that </a:t>
            </a:r>
            <a:r>
              <a:rPr i="1" lang="pl-P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pierogi </a:t>
            </a:r>
            <a:r>
              <a:rPr lang="pl-P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have always been present in Polish cuisine. This is not contrary to the truth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8443650" y="3757354"/>
            <a:ext cx="2807625" cy="2701636"/>
          </a:xfrm>
          <a:prstGeom prst="ellipse">
            <a:avLst/>
          </a:prstGeom>
          <a:solidFill>
            <a:srgbClr val="52D6E8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4" name="Google Shape;114;p2"/>
          <p:cNvSpPr txBox="1"/>
          <p:nvPr/>
        </p:nvSpPr>
        <p:spPr>
          <a:xfrm>
            <a:off x="8648351" y="4281056"/>
            <a:ext cx="2398222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It is believed that they appeared on Polish tables as early as the 13th century thanks to Jacek Odrowąż, who brought them from Kiev.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"/>
          <p:cNvSpPr txBox="1"/>
          <p:nvPr>
            <p:ph type="title"/>
          </p:nvPr>
        </p:nvSpPr>
        <p:spPr>
          <a:xfrm>
            <a:off x="2427871" y="555784"/>
            <a:ext cx="7729728" cy="1188720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rPr lang="pl-PL"/>
              <a:t>TYPES OF DUMPLINGS</a:t>
            </a:r>
            <a:endParaRPr/>
          </a:p>
        </p:txBody>
      </p:sp>
      <p:sp>
        <p:nvSpPr>
          <p:cNvPr id="120" name="Google Shape;120;p3"/>
          <p:cNvSpPr txBox="1"/>
          <p:nvPr/>
        </p:nvSpPr>
        <p:spPr>
          <a:xfrm>
            <a:off x="714895" y="2201122"/>
            <a:ext cx="111558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000"/>
              <a:buFont typeface="Arial"/>
              <a:buChar char="•"/>
            </a:pPr>
            <a:r>
              <a:rPr lang="pl-PL" sz="2000">
                <a:solidFill>
                  <a:srgbClr val="00B0F0"/>
                </a:solidFill>
                <a:latin typeface="Gill Sans"/>
                <a:ea typeface="Gill Sans"/>
                <a:cs typeface="Gill Sans"/>
                <a:sym typeface="Gill Sans"/>
              </a:rPr>
              <a:t>PIEROGI RUSKIE </a:t>
            </a:r>
            <a:r>
              <a:rPr lang="pl-PL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Filled with onions, cottage cheese and potatoes are often the object of interest of foreigners and a favorite dish of Polish people</a:t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000"/>
              <a:buFont typeface="Arial"/>
              <a:buChar char="•"/>
            </a:pPr>
            <a:r>
              <a:rPr lang="pl-PL" sz="2000">
                <a:solidFill>
                  <a:srgbClr val="00B0F0"/>
                </a:solidFill>
                <a:latin typeface="Gill Sans"/>
                <a:ea typeface="Gill Sans"/>
                <a:cs typeface="Gill Sans"/>
                <a:sym typeface="Gill Sans"/>
              </a:rPr>
              <a:t>DUMPLINGS  WITH CABBAGE AND MUSHROOMS</a:t>
            </a:r>
            <a:r>
              <a:rPr lang="pl-PL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 They are eaten not only every day, but also at Christmas, because they are one of the 12 dishes we eat on Christmas Eve - they cannot be missing on the festive table.</a:t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000"/>
              <a:buFont typeface="Arial"/>
              <a:buChar char="•"/>
            </a:pPr>
            <a:r>
              <a:rPr lang="pl-PL" sz="2000">
                <a:solidFill>
                  <a:srgbClr val="00B0F0"/>
                </a:solidFill>
                <a:latin typeface="Gill Sans"/>
                <a:ea typeface="Gill Sans"/>
                <a:cs typeface="Gill Sans"/>
                <a:sym typeface="Gill Sans"/>
              </a:rPr>
              <a:t>DUMPLINGS  WITH MEAT. </a:t>
            </a:r>
            <a:r>
              <a:rPr lang="pl-PL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Filled with beef or - less often - poultry, they are not only delicious, but also very filling.</a:t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1" name="Google Shape;121;p3"/>
          <p:cNvSpPr/>
          <p:nvPr/>
        </p:nvSpPr>
        <p:spPr>
          <a:xfrm>
            <a:off x="1388226" y="5014907"/>
            <a:ext cx="9809018" cy="1130531"/>
          </a:xfrm>
          <a:prstGeom prst="rect">
            <a:avLst/>
          </a:prstGeom>
          <a:solidFill>
            <a:srgbClr val="52D6E8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2" name="Google Shape;122;p3"/>
          <p:cNvSpPr txBox="1"/>
          <p:nvPr/>
        </p:nvSpPr>
        <p:spPr>
          <a:xfrm>
            <a:off x="2028306" y="5118507"/>
            <a:ext cx="86868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One cannot forget about dumplings with sweet filling. They can be stuffed with, among others, cottage cheese or fruit - strawberries, raspberries, blueberries, plums, apples, cherries ...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6960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4"/>
          <p:cNvSpPr txBox="1"/>
          <p:nvPr>
            <p:ph type="title"/>
          </p:nvPr>
        </p:nvSpPr>
        <p:spPr>
          <a:xfrm>
            <a:off x="2231136" y="2840442"/>
            <a:ext cx="7729728" cy="1188720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rPr lang="pl-PL"/>
              <a:t>HOW TO EAT DUMPLINGS?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"/>
          <p:cNvSpPr txBox="1"/>
          <p:nvPr/>
        </p:nvSpPr>
        <p:spPr>
          <a:xfrm>
            <a:off x="432262" y="2324335"/>
            <a:ext cx="5702400" cy="39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Depending on the filling, cooked dumplings can be served with, for example, sauces made of cream and spices.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100">
                <a:solidFill>
                  <a:srgbClr val="00B0F0"/>
                </a:solidFill>
                <a:latin typeface="Gill Sans"/>
                <a:ea typeface="Gill Sans"/>
                <a:cs typeface="Gill Sans"/>
                <a:sym typeface="Gill Sans"/>
              </a:rPr>
              <a:t>Dumplings with meat </a:t>
            </a:r>
            <a:r>
              <a:rPr lang="pl-PL" sz="2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can be served in an oriental style - with the addition of soy sauce.</a:t>
            </a:r>
            <a:endParaRPr sz="2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100">
                <a:solidFill>
                  <a:srgbClr val="00B0F0"/>
                </a:solidFill>
                <a:latin typeface="Gill Sans"/>
                <a:ea typeface="Gill Sans"/>
                <a:cs typeface="Gill Sans"/>
                <a:sym typeface="Gill Sans"/>
              </a:rPr>
              <a:t>Russian dumplings </a:t>
            </a:r>
            <a:r>
              <a:rPr lang="pl-PL" sz="2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will go well with, for example, chives or sun-dried tomatoes - for a better taste, you can pour melted butter over them at the end.</a:t>
            </a:r>
            <a:endParaRPr sz="2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100">
                <a:solidFill>
                  <a:srgbClr val="00B0F0"/>
                </a:solidFill>
                <a:latin typeface="Gill Sans"/>
                <a:ea typeface="Gill Sans"/>
                <a:cs typeface="Gill Sans"/>
                <a:sym typeface="Gill Sans"/>
              </a:rPr>
              <a:t>S</a:t>
            </a:r>
            <a:r>
              <a:rPr lang="pl-PL" sz="2100">
                <a:solidFill>
                  <a:srgbClr val="00B0F0"/>
                </a:solidFill>
                <a:latin typeface="Gill Sans"/>
                <a:ea typeface="Gill Sans"/>
                <a:cs typeface="Gill Sans"/>
                <a:sym typeface="Gill Sans"/>
              </a:rPr>
              <a:t>weet dumplings </a:t>
            </a:r>
            <a:r>
              <a:rPr lang="pl-PL" sz="2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- a good idea is to serve them with a sauce made of cream with the addition of cinnamon, vanilla, cardamom or almonds.</a:t>
            </a:r>
            <a:endParaRPr sz="2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1280159" y="784621"/>
            <a:ext cx="3790603" cy="1263535"/>
          </a:xfrm>
          <a:prstGeom prst="rect">
            <a:avLst/>
          </a:prstGeom>
          <a:solidFill>
            <a:srgbClr val="52D6E8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5" name="Google Shape;135;p5"/>
          <p:cNvSpPr txBox="1"/>
          <p:nvPr/>
        </p:nvSpPr>
        <p:spPr>
          <a:xfrm>
            <a:off x="1504602" y="939334"/>
            <a:ext cx="3557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</a:t>
            </a:r>
            <a:r>
              <a:rPr lang="pl-PL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umplings can be served in many ways!</a:t>
            </a:r>
            <a:endParaRPr/>
          </a:p>
        </p:txBody>
      </p:sp>
      <p:pic>
        <p:nvPicPr>
          <p:cNvPr id="136" name="Google Shape;13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33803" y="133005"/>
            <a:ext cx="5320145" cy="325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33804" y="3491345"/>
            <a:ext cx="5320145" cy="3250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2192000" cy="687009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6"/>
          <p:cNvSpPr txBox="1"/>
          <p:nvPr>
            <p:ph type="title"/>
          </p:nvPr>
        </p:nvSpPr>
        <p:spPr>
          <a:xfrm>
            <a:off x="2231136" y="2840686"/>
            <a:ext cx="7729728" cy="1188720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rPr lang="pl-PL"/>
              <a:t>HOW TO PREPARE DUMPLINGS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"/>
          <p:cNvSpPr txBox="1"/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rPr lang="pl-PL"/>
              <a:t>1. DOUGH</a:t>
            </a:r>
            <a:endParaRPr/>
          </a:p>
        </p:txBody>
      </p:sp>
      <p:sp>
        <p:nvSpPr>
          <p:cNvPr id="149" name="Google Shape;149;p7"/>
          <p:cNvSpPr txBox="1"/>
          <p:nvPr>
            <p:ph idx="1" type="body"/>
          </p:nvPr>
        </p:nvSpPr>
        <p:spPr>
          <a:xfrm>
            <a:off x="1581900" y="2400300"/>
            <a:ext cx="4271700" cy="33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1" lang="pl-PL" sz="2000"/>
              <a:t>Ingredients:</a:t>
            </a:r>
            <a:endParaRPr/>
          </a:p>
          <a:p>
            <a:pPr indent="-3492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Font typeface="Gill Sans"/>
              <a:buChar char="•"/>
            </a:pPr>
            <a:r>
              <a:rPr lang="pl-PL" sz="1900">
                <a:latin typeface="Gill Sans"/>
                <a:ea typeface="Gill Sans"/>
                <a:cs typeface="Gill Sans"/>
                <a:sym typeface="Gill Sans"/>
              </a:rPr>
              <a:t>2 cups of flour</a:t>
            </a:r>
            <a:endParaRPr sz="1900"/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ill Sans"/>
              <a:buChar char="•"/>
            </a:pPr>
            <a:r>
              <a:rPr lang="pl-PL" sz="1900">
                <a:latin typeface="Gill Sans"/>
                <a:ea typeface="Gill Sans"/>
                <a:cs typeface="Gill Sans"/>
                <a:sym typeface="Gill Sans"/>
              </a:rPr>
              <a:t>1 egg</a:t>
            </a:r>
            <a:endParaRPr sz="1900"/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ill Sans"/>
              <a:buChar char="•"/>
            </a:pPr>
            <a:r>
              <a:rPr lang="pl-PL" sz="1900">
                <a:latin typeface="Gill Sans"/>
                <a:ea typeface="Gill Sans"/>
                <a:cs typeface="Gill Sans"/>
                <a:sym typeface="Gill Sans"/>
              </a:rPr>
              <a:t>1 tablespoon of oil</a:t>
            </a:r>
            <a:endParaRPr sz="1900"/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ill Sans"/>
              <a:buChar char="•"/>
            </a:pPr>
            <a:r>
              <a:rPr lang="pl-PL" sz="1900">
                <a:latin typeface="Gill Sans"/>
                <a:ea typeface="Gill Sans"/>
                <a:cs typeface="Gill Sans"/>
                <a:sym typeface="Gill Sans"/>
              </a:rPr>
              <a:t>salt</a:t>
            </a:r>
            <a:endParaRPr sz="1900"/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ill Sans"/>
              <a:buChar char="•"/>
            </a:pPr>
            <a:r>
              <a:rPr lang="pl-PL" sz="1900">
                <a:latin typeface="Gill Sans"/>
                <a:ea typeface="Gill Sans"/>
                <a:cs typeface="Gill Sans"/>
                <a:sym typeface="Gill Sans"/>
              </a:rPr>
              <a:t>boiled water</a:t>
            </a:r>
            <a:endParaRPr sz="19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0" name="Google Shape;150;p7"/>
          <p:cNvSpPr txBox="1"/>
          <p:nvPr>
            <p:ph idx="2" type="body"/>
          </p:nvPr>
        </p:nvSpPr>
        <p:spPr>
          <a:xfrm>
            <a:off x="6338325" y="2400425"/>
            <a:ext cx="4270200" cy="33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b="1" lang="pl-PL" sz="2000">
                <a:latin typeface="Consolas"/>
                <a:ea typeface="Consolas"/>
                <a:cs typeface="Consolas"/>
                <a:sym typeface="Consolas"/>
              </a:rPr>
              <a:t>Preparation:</a:t>
            </a:r>
            <a:endParaRPr sz="1829"/>
          </a:p>
          <a:p>
            <a:pPr indent="-468630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660"/>
              <a:buAutoNum type="arabicPeriod"/>
            </a:pPr>
            <a:r>
              <a:rPr lang="pl-PL" sz="1660"/>
              <a:t>In a bowl sift the flour and salt.</a:t>
            </a:r>
            <a:endParaRPr sz="1829"/>
          </a:p>
          <a:p>
            <a:pPr indent="-468630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660"/>
              <a:buAutoNum type="arabicPeriod"/>
            </a:pPr>
            <a:r>
              <a:rPr lang="pl-PL" sz="1660"/>
              <a:t>Crack the egg.</a:t>
            </a:r>
            <a:endParaRPr sz="1829"/>
          </a:p>
          <a:p>
            <a:pPr indent="-468630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660"/>
              <a:buAutoNum type="arabicPeriod"/>
            </a:pPr>
            <a:r>
              <a:rPr lang="pl-PL" sz="1660">
                <a:latin typeface="Gill Sans"/>
                <a:ea typeface="Gill Sans"/>
                <a:cs typeface="Gill Sans"/>
                <a:sym typeface="Gill Sans"/>
              </a:rPr>
              <a:t>Mix together water and oil and slowly pour it into a bowl with flour and mix it (with your hands).</a:t>
            </a:r>
            <a:endParaRPr sz="1829"/>
          </a:p>
          <a:p>
            <a:pPr indent="-468630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660"/>
              <a:buAutoNum type="arabicPeriod"/>
            </a:pPr>
            <a:r>
              <a:rPr lang="pl-PL" sz="1660"/>
              <a:t>K</a:t>
            </a:r>
            <a:r>
              <a:rPr lang="pl-PL" sz="1660"/>
              <a:t>nead the elastic dough.</a:t>
            </a:r>
            <a:endParaRPr sz="1660">
              <a:latin typeface="Gill Sans"/>
              <a:ea typeface="Gill Sans"/>
              <a:cs typeface="Gill Sans"/>
              <a:sym typeface="Gill Sans"/>
            </a:endParaRPr>
          </a:p>
          <a:p>
            <a:pPr indent="-468630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660"/>
              <a:buAutoNum type="arabicPeriod"/>
            </a:pPr>
            <a:r>
              <a:rPr lang="pl-PL" sz="1660"/>
              <a:t>Cover the bowl with a clean cloth and leave it in 5 minutes.</a:t>
            </a:r>
            <a:endParaRPr sz="1829"/>
          </a:p>
          <a:p>
            <a:pPr indent="-468630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660"/>
              <a:buAutoNum type="arabicPeriod"/>
            </a:pPr>
            <a:r>
              <a:rPr lang="pl-PL" sz="1660">
                <a:latin typeface="Gill Sans"/>
                <a:ea typeface="Gill Sans"/>
                <a:cs typeface="Gill Sans"/>
                <a:sym typeface="Gill Sans"/>
              </a:rPr>
              <a:t>Knead the dough again and roll it </a:t>
            </a:r>
            <a:r>
              <a:rPr lang="pl-PL" sz="1660"/>
              <a:t>until</a:t>
            </a:r>
            <a:r>
              <a:rPr lang="pl-PL" sz="1660">
                <a:latin typeface="Gill Sans"/>
                <a:ea typeface="Gill Sans"/>
                <a:cs typeface="Gill Sans"/>
                <a:sym typeface="Gill Sans"/>
              </a:rPr>
              <a:t> 1,5mm thick and cut it with glass ( circle shape).</a:t>
            </a:r>
            <a:endParaRPr sz="1829"/>
          </a:p>
          <a:p>
            <a:pPr indent="-363220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360"/>
              <a:buNone/>
            </a:pPr>
            <a:r>
              <a:t/>
            </a:r>
            <a:endParaRPr sz="1660"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r>
              <a:t/>
            </a:r>
            <a:endParaRPr b="1" sz="17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51" name="Google Shape;151;p7"/>
          <p:cNvSpPr txBox="1"/>
          <p:nvPr/>
        </p:nvSpPr>
        <p:spPr>
          <a:xfrm flipH="1" rot="10800000">
            <a:off x="5855999" y="3929063"/>
            <a:ext cx="1552864" cy="28805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descr="Obraz zawierający wałek&#10;&#10;Opis wygenerowany automatycznie" id="152" name="Google Shape;15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1073" y="4589318"/>
            <a:ext cx="27432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az zawierający żywność, wewnątrz, spożywany, połowa&#10;&#10;Opis wygenerowany automatycznie" id="153" name="Google Shape;153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02891" y="4055918"/>
            <a:ext cx="2743200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"/>
          <p:cNvSpPr txBox="1"/>
          <p:nvPr>
            <p:ph idx="1" type="body"/>
          </p:nvPr>
        </p:nvSpPr>
        <p:spPr>
          <a:xfrm>
            <a:off x="1583436" y="2313433"/>
            <a:ext cx="4270248" cy="704087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b="1" lang="pl-PL"/>
              <a:t>POTATO AND COTTAGE CHEESE</a:t>
            </a:r>
            <a:endParaRPr/>
          </a:p>
        </p:txBody>
      </p:sp>
      <p:sp>
        <p:nvSpPr>
          <p:cNvPr id="159" name="Google Shape;159;p8"/>
          <p:cNvSpPr txBox="1"/>
          <p:nvPr>
            <p:ph idx="2" type="body"/>
          </p:nvPr>
        </p:nvSpPr>
        <p:spPr>
          <a:xfrm>
            <a:off x="1583436" y="3194050"/>
            <a:ext cx="4270248" cy="2596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⮚"/>
            </a:pPr>
            <a:r>
              <a:rPr lang="pl-PL"/>
              <a:t>75 decagrams of potatoes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pl-PL"/>
              <a:t>25 decagrams of cottage cheese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pl-PL"/>
              <a:t>2 onions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pl-PL"/>
              <a:t>2 tablespoons of butter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pl-PL"/>
              <a:t>salt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pl-PL"/>
              <a:t>pepper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pl-PL"/>
              <a:t>10 decagrams of bacon</a:t>
            </a:r>
            <a:endParaRPr/>
          </a:p>
        </p:txBody>
      </p:sp>
      <p:sp>
        <p:nvSpPr>
          <p:cNvPr id="160" name="Google Shape;160;p8"/>
          <p:cNvSpPr txBox="1"/>
          <p:nvPr>
            <p:ph idx="3" type="body"/>
          </p:nvPr>
        </p:nvSpPr>
        <p:spPr>
          <a:xfrm>
            <a:off x="6338316" y="3143250"/>
            <a:ext cx="4253484" cy="2596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pl-PL"/>
              <a:t>60 decagrams of sour cabbage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pl-PL"/>
              <a:t>5 decagrams of dried mushrooms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pl-PL"/>
              <a:t>1 egg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pl-PL"/>
              <a:t>2 onions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pl-PL"/>
              <a:t>2 tablespoons of oil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pl-PL"/>
              <a:t>salt, pepper</a:t>
            </a:r>
            <a:endParaRPr/>
          </a:p>
          <a:p>
            <a:pPr indent="-1143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None/>
            </a:pPr>
            <a:r>
              <a:t/>
            </a:r>
            <a:endParaRPr/>
          </a:p>
          <a:p>
            <a:pPr indent="-1143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None/>
            </a:pPr>
            <a:r>
              <a:t/>
            </a:r>
            <a:endParaRPr/>
          </a:p>
          <a:p>
            <a:pPr indent="-1143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None/>
            </a:pPr>
            <a:r>
              <a:t/>
            </a:r>
            <a:endParaRPr/>
          </a:p>
        </p:txBody>
      </p:sp>
      <p:sp>
        <p:nvSpPr>
          <p:cNvPr id="161" name="Google Shape;161;p8"/>
          <p:cNvSpPr txBox="1"/>
          <p:nvPr>
            <p:ph idx="4" type="body"/>
          </p:nvPr>
        </p:nvSpPr>
        <p:spPr>
          <a:xfrm>
            <a:off x="6325616" y="2161033"/>
            <a:ext cx="4270248" cy="704087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b="1" lang="pl-PL"/>
              <a:t>CABBAGE AND MUSHROOMS</a:t>
            </a:r>
            <a:endParaRPr/>
          </a:p>
        </p:txBody>
      </p:sp>
      <p:sp>
        <p:nvSpPr>
          <p:cNvPr id="162" name="Google Shape;162;p8"/>
          <p:cNvSpPr txBox="1"/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rPr lang="pl-PL"/>
              <a:t>2. STUFFING - INGREDIENTS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"/>
          <p:cNvSpPr txBox="1"/>
          <p:nvPr>
            <p:ph idx="1" type="body"/>
          </p:nvPr>
        </p:nvSpPr>
        <p:spPr>
          <a:xfrm>
            <a:off x="1583436" y="2729069"/>
            <a:ext cx="4270248" cy="704087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b="1" lang="pl-PL"/>
              <a:t>POTATO AND COTTAGE CHEESE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</a:pPr>
            <a:r>
              <a:t/>
            </a:r>
            <a:endParaRPr/>
          </a:p>
        </p:txBody>
      </p:sp>
      <p:sp>
        <p:nvSpPr>
          <p:cNvPr id="168" name="Google Shape;168;p9"/>
          <p:cNvSpPr txBox="1"/>
          <p:nvPr>
            <p:ph idx="2" type="body"/>
          </p:nvPr>
        </p:nvSpPr>
        <p:spPr>
          <a:xfrm>
            <a:off x="1583436" y="3143250"/>
            <a:ext cx="4270248" cy="2596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115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30"/>
              <a:buChar char="●"/>
            </a:pPr>
            <a:r>
              <a:rPr lang="pl-PL" sz="1929"/>
              <a:t>Peel and chop the onion. Fry it in butter</a:t>
            </a:r>
            <a:endParaRPr sz="1929"/>
          </a:p>
          <a:p>
            <a:pPr indent="-35115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30"/>
              <a:buChar char="●"/>
            </a:pPr>
            <a:r>
              <a:rPr lang="pl-PL" sz="1929"/>
              <a:t>Peel the potatoes, boil and mince them. Add the onion.</a:t>
            </a:r>
            <a:endParaRPr sz="1929"/>
          </a:p>
          <a:p>
            <a:pPr indent="-35115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30"/>
              <a:buChar char="●"/>
            </a:pPr>
            <a:r>
              <a:rPr lang="pl-PL" sz="1929"/>
              <a:t>Mince the cottage cheese and mix it with your potatoes</a:t>
            </a:r>
            <a:endParaRPr sz="1929"/>
          </a:p>
          <a:p>
            <a:pPr indent="-35115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30"/>
              <a:buChar char="●"/>
            </a:pPr>
            <a:r>
              <a:rPr lang="pl-PL" sz="1929"/>
              <a:t>Add salt and pepper</a:t>
            </a:r>
            <a:endParaRPr sz="1929"/>
          </a:p>
        </p:txBody>
      </p:sp>
      <p:sp>
        <p:nvSpPr>
          <p:cNvPr id="169" name="Google Shape;169;p9"/>
          <p:cNvSpPr txBox="1"/>
          <p:nvPr>
            <p:ph idx="3" type="body"/>
          </p:nvPr>
        </p:nvSpPr>
        <p:spPr>
          <a:xfrm>
            <a:off x="6338325" y="3143250"/>
            <a:ext cx="4253400" cy="31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49872" lvl="0" marL="228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65"/>
              <a:buChar char="•"/>
            </a:pPr>
            <a:r>
              <a:rPr lang="pl-PL" sz="1865"/>
              <a:t>Boil</a:t>
            </a:r>
            <a:r>
              <a:rPr lang="pl-PL" sz="1865"/>
              <a:t> the mushrooms</a:t>
            </a:r>
            <a:endParaRPr sz="1865"/>
          </a:p>
          <a:p>
            <a:pPr indent="-249872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865"/>
              <a:buChar char="•"/>
            </a:pPr>
            <a:r>
              <a:rPr lang="pl-PL" sz="1865"/>
              <a:t>Add cabbage to the mushroom </a:t>
            </a:r>
            <a:endParaRPr sz="1865"/>
          </a:p>
          <a:p>
            <a:pPr indent="-249872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865"/>
              <a:buChar char="•"/>
            </a:pPr>
            <a:r>
              <a:rPr lang="pl-PL" sz="1865"/>
              <a:t>Mince the cabbage and mushrooms</a:t>
            </a:r>
            <a:endParaRPr sz="1865"/>
          </a:p>
          <a:p>
            <a:pPr indent="-249872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865"/>
              <a:buChar char="•"/>
            </a:pPr>
            <a:r>
              <a:rPr lang="pl-PL" sz="1865"/>
              <a:t>Chop the onion and fry it in oil</a:t>
            </a:r>
            <a:endParaRPr sz="1865"/>
          </a:p>
          <a:p>
            <a:pPr indent="-249872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865"/>
              <a:buChar char="•"/>
            </a:pPr>
            <a:r>
              <a:rPr lang="pl-PL" sz="1865"/>
              <a:t>Add it to the cabbage and mushrooms</a:t>
            </a:r>
            <a:endParaRPr sz="1865"/>
          </a:p>
          <a:p>
            <a:pPr indent="-249872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865"/>
              <a:buChar char="•"/>
            </a:pPr>
            <a:r>
              <a:rPr lang="pl-PL" sz="1865"/>
              <a:t>Add an egg</a:t>
            </a:r>
            <a:endParaRPr sz="1865"/>
          </a:p>
          <a:p>
            <a:pPr indent="-249872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865"/>
              <a:buChar char="•"/>
            </a:pPr>
            <a:r>
              <a:rPr lang="pl-PL" sz="1865"/>
              <a:t>Add salt and pepper and mix everything together</a:t>
            </a:r>
            <a:endParaRPr sz="1865"/>
          </a:p>
          <a:p>
            <a:pPr indent="-131445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665"/>
              <a:buNone/>
            </a:pPr>
            <a:r>
              <a:t/>
            </a:r>
            <a:endParaRPr sz="1665"/>
          </a:p>
        </p:txBody>
      </p:sp>
      <p:sp>
        <p:nvSpPr>
          <p:cNvPr id="170" name="Google Shape;170;p9"/>
          <p:cNvSpPr txBox="1"/>
          <p:nvPr>
            <p:ph idx="4" type="body"/>
          </p:nvPr>
        </p:nvSpPr>
        <p:spPr>
          <a:xfrm>
            <a:off x="6338316" y="2209524"/>
            <a:ext cx="4270248" cy="704087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b="1" lang="pl-PL"/>
              <a:t>CABBAGE AND MUSHROOMS</a:t>
            </a:r>
            <a:endParaRPr/>
          </a:p>
        </p:txBody>
      </p:sp>
      <p:sp>
        <p:nvSpPr>
          <p:cNvPr id="171" name="Google Shape;171;p9"/>
          <p:cNvSpPr txBox="1"/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rPr lang="pl-PL"/>
              <a:t>STUFFING - PREPARATION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2021-05-10T14:19:23Z</dcterms:created>
  <dc:creator>User</dc:creator>
</cp:coreProperties>
</file>