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70" r:id="rId4"/>
    <p:sldId id="268" r:id="rId5"/>
    <p:sldId id="266" r:id="rId6"/>
    <p:sldId id="257" r:id="rId7"/>
    <p:sldId id="263" r:id="rId8"/>
    <p:sldId id="256" r:id="rId9"/>
    <p:sldId id="265" r:id="rId10"/>
    <p:sldId id="264" r:id="rId11"/>
    <p:sldId id="260" r:id="rId12"/>
    <p:sldId id="267" r:id="rId13"/>
    <p:sldId id="269"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74" d="100"/>
          <a:sy n="74" d="100"/>
        </p:scale>
        <p:origin x="5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E9BAF7D-C500-4E72-B3BE-1E8513AF075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8654AC17-EF4F-471F-8603-60B519AEC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5167CDFA-EB4C-42DA-8526-1456C04DFCB6}"/>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5" name="Segnaposto piè di pagina 4">
            <a:extLst>
              <a:ext uri="{FF2B5EF4-FFF2-40B4-BE49-F238E27FC236}">
                <a16:creationId xmlns="" xmlns:a16="http://schemas.microsoft.com/office/drawing/2014/main" id="{38818A06-1D69-423A-BF42-E0B00E9C0D4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1FAACC07-F7A3-496B-9173-FB9911F296CF}"/>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185493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5D0C515-77E0-417F-A979-1521A4D236F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CD719703-5916-470C-ACA3-60C9487DFCA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452392A6-79E0-4614-8E9B-15039AFAB312}"/>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5" name="Segnaposto piè di pagina 4">
            <a:extLst>
              <a:ext uri="{FF2B5EF4-FFF2-40B4-BE49-F238E27FC236}">
                <a16:creationId xmlns="" xmlns:a16="http://schemas.microsoft.com/office/drawing/2014/main" id="{16599F2E-50CC-48AA-9AE4-20FD1188D1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537DAAB-3797-41B8-BBBA-FF260A4572E4}"/>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247965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C24C7FCC-806E-4559-ABB6-D7233DC17DA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0762A0BE-8084-43B3-A8E6-6F7366343F9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2F88EE82-202B-4472-B171-822355936A38}"/>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5" name="Segnaposto piè di pagina 4">
            <a:extLst>
              <a:ext uri="{FF2B5EF4-FFF2-40B4-BE49-F238E27FC236}">
                <a16:creationId xmlns="" xmlns:a16="http://schemas.microsoft.com/office/drawing/2014/main" id="{AE4847D0-5C63-49E3-B978-A772902C26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70A8453B-AA43-4FD2-AC71-3F674A14EA18}"/>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225414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A0A62F1-6185-4ADB-8676-69C1114FA16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CDB7305A-B932-4AE0-B4B7-13276BC2EA3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7297C154-176C-4E39-A460-5E45391637C0}"/>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5" name="Segnaposto piè di pagina 4">
            <a:extLst>
              <a:ext uri="{FF2B5EF4-FFF2-40B4-BE49-F238E27FC236}">
                <a16:creationId xmlns="" xmlns:a16="http://schemas.microsoft.com/office/drawing/2014/main" id="{3B202A4A-F2A2-4FCB-8B5B-A3390C72A5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274ADAD1-794E-40C9-B69E-7B98E68DC256}"/>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125951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4589FBB-7F65-4B2E-AEBA-1884789084B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F67E28ED-647D-4FD6-9A1F-B293E4867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5802DF5F-F942-4363-A7F2-549CD69244AE}"/>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5" name="Segnaposto piè di pagina 4">
            <a:extLst>
              <a:ext uri="{FF2B5EF4-FFF2-40B4-BE49-F238E27FC236}">
                <a16:creationId xmlns="" xmlns:a16="http://schemas.microsoft.com/office/drawing/2014/main" id="{1C13213E-6DB7-4D8B-923E-13F0E983A1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164C70E-393F-4305-8974-F0A9E8F30DFD}"/>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266191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B2CE226-DC7F-418E-A468-6FF45DBB956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E8395284-4BAE-4B03-B8CC-EAB9A38DD3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54D5831F-341C-4036-A703-0106C2906AE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6D5F56B1-8CEE-47DD-93CA-1077CE1A9D18}"/>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6" name="Segnaposto piè di pagina 5">
            <a:extLst>
              <a:ext uri="{FF2B5EF4-FFF2-40B4-BE49-F238E27FC236}">
                <a16:creationId xmlns="" xmlns:a16="http://schemas.microsoft.com/office/drawing/2014/main" id="{479963BC-1E3D-418C-90AE-36A9C5DFD7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5AA16706-E6BF-4E3C-A747-9E940F8FE0A7}"/>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408682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B795926-1884-4FA0-AB17-D4A897D44B9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E5BCD84E-6012-43F6-B313-7907131F0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9448286C-3A7D-4365-9F07-1CAC4D9DB63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FFDB5DF8-4966-4BCF-A425-46E7D3546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89B313E8-EF62-4112-89B1-4C9B59E9CD6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B915A2B0-3D06-4E8A-918C-60017C248DD9}"/>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8" name="Segnaposto piè di pagina 7">
            <a:extLst>
              <a:ext uri="{FF2B5EF4-FFF2-40B4-BE49-F238E27FC236}">
                <a16:creationId xmlns="" xmlns:a16="http://schemas.microsoft.com/office/drawing/2014/main" id="{66D69DC6-4D19-4BC0-A599-BBADFCDF347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868479A8-D8B2-447C-83B0-3115CA4019AE}"/>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109402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A510E61-1DD8-405D-A49A-458B79DBD14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3A8E08BE-FA28-4E91-B7D6-E175A0FB808D}"/>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4" name="Segnaposto piè di pagina 3">
            <a:extLst>
              <a:ext uri="{FF2B5EF4-FFF2-40B4-BE49-F238E27FC236}">
                <a16:creationId xmlns="" xmlns:a16="http://schemas.microsoft.com/office/drawing/2014/main" id="{24C8B72B-E220-440C-8CA8-15DA5CB8206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F41F9B0D-54FF-45D7-86F3-CFE58A073949}"/>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368708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706F526D-C185-411C-B147-E923F0F31909}"/>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3" name="Segnaposto piè di pagina 2">
            <a:extLst>
              <a:ext uri="{FF2B5EF4-FFF2-40B4-BE49-F238E27FC236}">
                <a16:creationId xmlns="" xmlns:a16="http://schemas.microsoft.com/office/drawing/2014/main" id="{D78B84E9-4CC3-4BF2-921E-DA67B977511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E3E37BA3-6F3B-4D68-9DAA-066266C6B8FC}"/>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99909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B9EE47A-442E-4B5F-9AFD-A62E1E40E85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742FF368-C38A-4ED7-801D-492C0BBF9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681D0F98-9E0B-4030-95F0-267196E87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48756672-615C-4A59-8FC4-D610A9D17F03}"/>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6" name="Segnaposto piè di pagina 5">
            <a:extLst>
              <a:ext uri="{FF2B5EF4-FFF2-40B4-BE49-F238E27FC236}">
                <a16:creationId xmlns="" xmlns:a16="http://schemas.microsoft.com/office/drawing/2014/main" id="{53173B7B-3ADA-407F-B44E-C4F7AAA9C4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C4CA5BBD-D6D6-4FC7-9CE3-CBF1D43E02DE}"/>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303454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F47139E-5347-4EAB-938E-50D368109CD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B3E08B82-0A65-4A7B-8447-4342E0AE7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07DA66B2-183C-4257-8D43-C70AF7E20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205834C9-43F9-4C9A-9796-83D4F230C8C4}"/>
              </a:ext>
            </a:extLst>
          </p:cNvPr>
          <p:cNvSpPr>
            <a:spLocks noGrp="1"/>
          </p:cNvSpPr>
          <p:nvPr>
            <p:ph type="dt" sz="half" idx="10"/>
          </p:nvPr>
        </p:nvSpPr>
        <p:spPr/>
        <p:txBody>
          <a:bodyPr/>
          <a:lstStyle/>
          <a:p>
            <a:fld id="{4D647931-41E9-4A3C-9629-220110A42A6F}" type="datetimeFigureOut">
              <a:rPr lang="it-IT" smtClean="0"/>
              <a:t>19/05/2021</a:t>
            </a:fld>
            <a:endParaRPr lang="it-IT"/>
          </a:p>
        </p:txBody>
      </p:sp>
      <p:sp>
        <p:nvSpPr>
          <p:cNvPr id="6" name="Segnaposto piè di pagina 5">
            <a:extLst>
              <a:ext uri="{FF2B5EF4-FFF2-40B4-BE49-F238E27FC236}">
                <a16:creationId xmlns="" xmlns:a16="http://schemas.microsoft.com/office/drawing/2014/main" id="{5ADF1634-07FF-4888-AE96-AF8AF4D3465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DBF4FD23-EA4E-4146-ABE5-5411C583683B}"/>
              </a:ext>
            </a:extLst>
          </p:cNvPr>
          <p:cNvSpPr>
            <a:spLocks noGrp="1"/>
          </p:cNvSpPr>
          <p:nvPr>
            <p:ph type="sldNum" sz="quarter" idx="12"/>
          </p:nvPr>
        </p:nvSpPr>
        <p:spPr/>
        <p:txBody>
          <a:bodyPr/>
          <a:lstStyle/>
          <a:p>
            <a:fld id="{0A5BE817-7CEA-4C56-A8FA-A5B99F14562B}" type="slidenum">
              <a:rPr lang="it-IT" smtClean="0"/>
              <a:t>‹N›</a:t>
            </a:fld>
            <a:endParaRPr lang="it-IT"/>
          </a:p>
        </p:txBody>
      </p:sp>
    </p:spTree>
    <p:extLst>
      <p:ext uri="{BB962C8B-B14F-4D97-AF65-F5344CB8AC3E}">
        <p14:creationId xmlns:p14="http://schemas.microsoft.com/office/powerpoint/2010/main" val="861900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C95CBE5A-E014-4DB2-9450-A9434329A8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59FD51BE-F57A-4700-A38F-362D34564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6303353F-65D4-4B9A-8586-81C0EA1A5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47931-41E9-4A3C-9629-220110A42A6F}" type="datetimeFigureOut">
              <a:rPr lang="it-IT" smtClean="0"/>
              <a:t>19/05/2021</a:t>
            </a:fld>
            <a:endParaRPr lang="it-IT"/>
          </a:p>
        </p:txBody>
      </p:sp>
      <p:sp>
        <p:nvSpPr>
          <p:cNvPr id="5" name="Segnaposto piè di pagina 4">
            <a:extLst>
              <a:ext uri="{FF2B5EF4-FFF2-40B4-BE49-F238E27FC236}">
                <a16:creationId xmlns="" xmlns:a16="http://schemas.microsoft.com/office/drawing/2014/main" id="{ECE3D46D-721C-4503-9EC9-1FF2374A6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1BF5D2B7-C07B-4FFB-B6E7-AA6CF6A6F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E817-7CEA-4C56-A8FA-A5B99F14562B}" type="slidenum">
              <a:rPr lang="it-IT" smtClean="0"/>
              <a:t>‹N›</a:t>
            </a:fld>
            <a:endParaRPr lang="it-IT"/>
          </a:p>
        </p:txBody>
      </p:sp>
    </p:spTree>
    <p:extLst>
      <p:ext uri="{BB962C8B-B14F-4D97-AF65-F5344CB8AC3E}">
        <p14:creationId xmlns:p14="http://schemas.microsoft.com/office/powerpoint/2010/main" val="383283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hyperlink" Target="http://trucchifacebook.com/facebook/profilo/gif-immagini-animate-su-facebook" TargetMode="External"/><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s://pixabay.com/sv/illustrations/tummen-upp-smiley-face-emoji-glad-4007573/" TargetMode="External"/><Relationship Id="rId5" Type="http://schemas.openxmlformats.org/officeDocument/2006/relationships/image" Target="../media/image35.png"/><Relationship Id="rId4" Type="http://schemas.openxmlformats.org/officeDocument/2006/relationships/hyperlink" Target="https://commons.wikimedia.org/wiki/File:Noto_Emoji_Pie_1f60e.sv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6.xml"/><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2.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F5F84E-E2B4-4388-A7D6-90D1BFF2B2E8}"/>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 xmlns:a16="http://schemas.microsoft.com/office/drawing/2014/main" id="{DF3AFC8C-EBBE-4409-878B-2C10E5399407}"/>
              </a:ext>
            </a:extLst>
          </p:cNvPr>
          <p:cNvPicPr>
            <a:picLocks noGrp="1" noChangeAspect="1"/>
          </p:cNvPicPr>
          <p:nvPr>
            <p:ph idx="1"/>
          </p:nvPr>
        </p:nvPicPr>
        <p:blipFill>
          <a:blip r:embed="rId4"/>
          <a:stretch>
            <a:fillRect/>
          </a:stretch>
        </p:blipFill>
        <p:spPr>
          <a:xfrm>
            <a:off x="0" y="0"/>
            <a:ext cx="12192000" cy="6858000"/>
          </a:xfrm>
          <a:prstGeom prst="rect">
            <a:avLst/>
          </a:prstGeom>
        </p:spPr>
      </p:pic>
      <p:sp>
        <p:nvSpPr>
          <p:cNvPr id="6" name="CasellaDiTesto 5">
            <a:extLst>
              <a:ext uri="{FF2B5EF4-FFF2-40B4-BE49-F238E27FC236}">
                <a16:creationId xmlns="" xmlns:a16="http://schemas.microsoft.com/office/drawing/2014/main" id="{B428655D-5A0A-42BB-9CCF-48C4BFCDCF94}"/>
              </a:ext>
            </a:extLst>
          </p:cNvPr>
          <p:cNvSpPr txBox="1"/>
          <p:nvPr/>
        </p:nvSpPr>
        <p:spPr>
          <a:xfrm>
            <a:off x="965915" y="2823807"/>
            <a:ext cx="9955370" cy="1015663"/>
          </a:xfrm>
          <a:prstGeom prst="rect">
            <a:avLst/>
          </a:prstGeom>
          <a:noFill/>
          <a:scene3d>
            <a:camera prst="isometricOffAxis1Right"/>
            <a:lightRig rig="threePt" dir="t"/>
          </a:scene3d>
        </p:spPr>
        <p:txBody>
          <a:bodyPr wrap="square">
            <a:spAutoFit/>
          </a:bodyPr>
          <a:lstStyle/>
          <a:p>
            <a:r>
              <a:rPr lang="it-IT" sz="6000" dirty="0">
                <a:solidFill>
                  <a:schemeClr val="bg1"/>
                </a:solidFill>
                <a:effectLst>
                  <a:outerShdw blurRad="38100" dist="38100" dir="2700000" algn="tl">
                    <a:srgbClr val="000000">
                      <a:alpha val="43137"/>
                    </a:srgbClr>
                  </a:outerShdw>
                </a:effectLst>
              </a:rPr>
              <a:t>COSENZA</a:t>
            </a:r>
            <a:r>
              <a:rPr lang="it-IT" sz="6000" dirty="0" smtClean="0">
                <a:solidFill>
                  <a:schemeClr val="bg1"/>
                </a:solidFill>
                <a:effectLst>
                  <a:outerShdw blurRad="38100" dist="38100" dir="2700000" algn="tl">
                    <a:srgbClr val="000000">
                      <a:alpha val="43137"/>
                    </a:srgbClr>
                  </a:outerShdw>
                </a:effectLst>
              </a:rPr>
              <a:t>: PAST </a:t>
            </a:r>
            <a:r>
              <a:rPr lang="it-IT" sz="6000" dirty="0">
                <a:solidFill>
                  <a:schemeClr val="bg1"/>
                </a:solidFill>
                <a:effectLst>
                  <a:outerShdw blurRad="38100" dist="38100" dir="2700000" algn="tl">
                    <a:srgbClr val="000000">
                      <a:alpha val="43137"/>
                    </a:srgbClr>
                  </a:outerShdw>
                </a:effectLst>
              </a:rPr>
              <a:t>AND PRESENT</a:t>
            </a:r>
          </a:p>
        </p:txBody>
      </p:sp>
      <p:pic>
        <p:nvPicPr>
          <p:cNvPr id="10" name="Audio registrato">
            <a:hlinkClick r:id="" action="ppaction://media"/>
            <a:extLst>
              <a:ext uri="{FF2B5EF4-FFF2-40B4-BE49-F238E27FC236}">
                <a16:creationId xmlns="" xmlns:a16="http://schemas.microsoft.com/office/drawing/2014/main" id="{0FE9FAEB-16A9-4040-B08E-A75ED2B02BED}"/>
              </a:ext>
            </a:extLst>
          </p:cNvPr>
          <p:cNvPicPr>
            <a:picLocks noChangeAspect="1"/>
          </p:cNvPicPr>
          <p:nvPr>
            <a:audioFile r:link="rId1"/>
            <p:extLst>
              <p:ext uri="{DAA4B4D4-6D71-4841-9C94-3DE7FCFB9230}">
                <p14:media xmlns:p14="http://schemas.microsoft.com/office/powerpoint/2010/main" r:embed="rId2">
                  <p14:trim st="22501" end="17400.653"/>
                </p14:media>
              </p:ext>
            </p:extLst>
          </p:nvPr>
        </p:nvPicPr>
        <p:blipFill>
          <a:blip r:embed="rId5"/>
          <a:stretch>
            <a:fillRect/>
          </a:stretch>
        </p:blipFill>
        <p:spPr>
          <a:xfrm>
            <a:off x="10084904" y="5618922"/>
            <a:ext cx="609600" cy="526773"/>
          </a:xfrm>
          <a:prstGeom prst="rect">
            <a:avLst/>
          </a:prstGeom>
        </p:spPr>
      </p:pic>
    </p:spTree>
    <p:extLst>
      <p:ext uri="{BB962C8B-B14F-4D97-AF65-F5344CB8AC3E}">
        <p14:creationId xmlns:p14="http://schemas.microsoft.com/office/powerpoint/2010/main" val="315416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80">
                                          <p:stCondLst>
                                            <p:cond delay="0"/>
                                          </p:stCondLst>
                                        </p:cTn>
                                        <p:tgtEl>
                                          <p:spTgt spid="6">
                                            <p:txEl>
                                              <p:pRg st="0" end="0"/>
                                            </p:txEl>
                                          </p:spTgt>
                                        </p:tgtEl>
                                      </p:cBhvr>
                                    </p:animEffect>
                                    <p:anim calcmode="lin" valueType="num">
                                      <p:cBhvr>
                                        <p:cTn id="13"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xEl>
                                              <p:pRg st="0" end="0"/>
                                            </p:txEl>
                                          </p:spTgt>
                                        </p:tgtEl>
                                      </p:cBhvr>
                                      <p:to x="100000" y="60000"/>
                                    </p:animScale>
                                    <p:animScale>
                                      <p:cBhvr>
                                        <p:cTn id="19" dur="166" decel="50000">
                                          <p:stCondLst>
                                            <p:cond delay="676"/>
                                          </p:stCondLst>
                                        </p:cTn>
                                        <p:tgtEl>
                                          <p:spTgt spid="6">
                                            <p:txEl>
                                              <p:pRg st="0" end="0"/>
                                            </p:txEl>
                                          </p:spTgt>
                                        </p:tgtEl>
                                      </p:cBhvr>
                                      <p:to x="100000" y="100000"/>
                                    </p:animScale>
                                    <p:animScale>
                                      <p:cBhvr>
                                        <p:cTn id="20" dur="26">
                                          <p:stCondLst>
                                            <p:cond delay="1312"/>
                                          </p:stCondLst>
                                        </p:cTn>
                                        <p:tgtEl>
                                          <p:spTgt spid="6">
                                            <p:txEl>
                                              <p:pRg st="0" end="0"/>
                                            </p:txEl>
                                          </p:spTgt>
                                        </p:tgtEl>
                                      </p:cBhvr>
                                      <p:to x="100000" y="80000"/>
                                    </p:animScale>
                                    <p:animScale>
                                      <p:cBhvr>
                                        <p:cTn id="21" dur="166" decel="50000">
                                          <p:stCondLst>
                                            <p:cond delay="1338"/>
                                          </p:stCondLst>
                                        </p:cTn>
                                        <p:tgtEl>
                                          <p:spTgt spid="6">
                                            <p:txEl>
                                              <p:pRg st="0" end="0"/>
                                            </p:txEl>
                                          </p:spTgt>
                                        </p:tgtEl>
                                      </p:cBhvr>
                                      <p:to x="100000" y="100000"/>
                                    </p:animScale>
                                    <p:animScale>
                                      <p:cBhvr>
                                        <p:cTn id="22" dur="26">
                                          <p:stCondLst>
                                            <p:cond delay="1642"/>
                                          </p:stCondLst>
                                        </p:cTn>
                                        <p:tgtEl>
                                          <p:spTgt spid="6">
                                            <p:txEl>
                                              <p:pRg st="0" end="0"/>
                                            </p:txEl>
                                          </p:spTgt>
                                        </p:tgtEl>
                                      </p:cBhvr>
                                      <p:to x="100000" y="90000"/>
                                    </p:animScale>
                                    <p:animScale>
                                      <p:cBhvr>
                                        <p:cTn id="23" dur="166" decel="50000">
                                          <p:stCondLst>
                                            <p:cond delay="1668"/>
                                          </p:stCondLst>
                                        </p:cTn>
                                        <p:tgtEl>
                                          <p:spTgt spid="6">
                                            <p:txEl>
                                              <p:pRg st="0" end="0"/>
                                            </p:txEl>
                                          </p:spTgt>
                                        </p:tgtEl>
                                      </p:cBhvr>
                                      <p:to x="100000" y="100000"/>
                                    </p:animScale>
                                    <p:animScale>
                                      <p:cBhvr>
                                        <p:cTn id="24" dur="26">
                                          <p:stCondLst>
                                            <p:cond delay="1808"/>
                                          </p:stCondLst>
                                        </p:cTn>
                                        <p:tgtEl>
                                          <p:spTgt spid="6">
                                            <p:txEl>
                                              <p:pRg st="0" end="0"/>
                                            </p:txEl>
                                          </p:spTgt>
                                        </p:tgtEl>
                                      </p:cBhvr>
                                      <p:to x="100000" y="95000"/>
                                    </p:animScale>
                                    <p:animScale>
                                      <p:cBhvr>
                                        <p:cTn id="25" dur="166" decel="50000">
                                          <p:stCondLst>
                                            <p:cond delay="1834"/>
                                          </p:stCondLst>
                                        </p:cTn>
                                        <p:tgtEl>
                                          <p:spTgt spid="6">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30"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F317F12-C179-48A6-9635-0F20185E6232}"/>
              </a:ext>
            </a:extLst>
          </p:cNvPr>
          <p:cNvSpPr>
            <a:spLocks noGrp="1"/>
          </p:cNvSpPr>
          <p:nvPr>
            <p:ph type="title"/>
          </p:nvPr>
        </p:nvSpPr>
        <p:spPr>
          <a:xfrm>
            <a:off x="265044" y="304800"/>
            <a:ext cx="5277333" cy="1325563"/>
          </a:xfrm>
          <a:effectLst>
            <a:reflection stA="0" endPos="0" dir="5400000" sy="-100000" algn="bl" rotWithShape="0"/>
          </a:effectLst>
          <a:scene3d>
            <a:camera prst="perspectiveHeroicExtremeLeftFacing"/>
            <a:lightRig rig="threePt" dir="t"/>
          </a:scene3d>
        </p:spPr>
        <p:txBody>
          <a:bodyPr>
            <a:normAutofit/>
          </a:bodyPr>
          <a:lstStyle/>
          <a:p>
            <a:r>
              <a:rPr lang="it-IT" dirty="0">
                <a:solidFill>
                  <a:schemeClr val="accent1">
                    <a:lumMod val="75000"/>
                  </a:schemeClr>
                </a:solidFill>
                <a:effectLst>
                  <a:outerShdw blurRad="38100" dist="38100" dir="2700000" algn="tl">
                    <a:srgbClr val="000000">
                      <a:alpha val="43137"/>
                    </a:srgbClr>
                  </a:outerShdw>
                  <a:reflection blurRad="50800" stA="45000" endPos="65000" dist="50800" dir="5400000" sy="-100000" algn="bl" rotWithShape="0"/>
                </a:effectLst>
              </a:rPr>
              <a:t>CALATRAVA BRIDGE </a:t>
            </a:r>
          </a:p>
        </p:txBody>
      </p:sp>
      <p:sp>
        <p:nvSpPr>
          <p:cNvPr id="10" name="Freeform: Shape 9">
            <a:extLst>
              <a:ext uri="{FF2B5EF4-FFF2-40B4-BE49-F238E27FC236}">
                <a16:creationId xmlns="" xmlns:a16="http://schemas.microsoft.com/office/drawing/2014/main" id="{432691CC-4AB8-48AF-B822-EBF7F4E9E6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Cosenza, il ponte di Calatrava è il più alto d'Europa">
            <a:extLst>
              <a:ext uri="{FF2B5EF4-FFF2-40B4-BE49-F238E27FC236}">
                <a16:creationId xmlns="" xmlns:a16="http://schemas.microsoft.com/office/drawing/2014/main" id="{1169012E-6096-4B72-BFD2-FA82B26361EC}"/>
              </a:ext>
            </a:extLst>
          </p:cNvPr>
          <p:cNvPicPr/>
          <p:nvPr/>
        </p:nvPicPr>
        <p:blipFill rotWithShape="1">
          <a:blip r:embed="rId2" cstate="print"/>
          <a:srcRect t="14898" r="-4" b="-4"/>
          <a:stretch/>
        </p:blipFill>
        <p:spPr bwMode="auto">
          <a:xfrm>
            <a:off x="6355999"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p:spPr>
      </p:pic>
      <p:sp>
        <p:nvSpPr>
          <p:cNvPr id="3" name="Segnaposto contenuto 2">
            <a:extLst>
              <a:ext uri="{FF2B5EF4-FFF2-40B4-BE49-F238E27FC236}">
                <a16:creationId xmlns="" xmlns:a16="http://schemas.microsoft.com/office/drawing/2014/main" id="{F1C8D14D-9076-4B80-B987-A3BE4ECD9D64}"/>
              </a:ext>
            </a:extLst>
          </p:cNvPr>
          <p:cNvSpPr>
            <a:spLocks noGrp="1"/>
          </p:cNvSpPr>
          <p:nvPr>
            <p:ph idx="1"/>
          </p:nvPr>
        </p:nvSpPr>
        <p:spPr>
          <a:xfrm>
            <a:off x="4445" y="1868557"/>
            <a:ext cx="6687904" cy="4989442"/>
          </a:xfrm>
          <a:effectLst>
            <a:reflection endPos="65000" dist="50800" dir="5400000" sy="-100000" algn="bl" rotWithShape="0"/>
          </a:effectLst>
        </p:spPr>
        <p:txBody>
          <a:bodyPr anchor="t">
            <a:normAutofit lnSpcReduction="10000"/>
          </a:bodyPr>
          <a:lstStyle/>
          <a:p>
            <a:pPr marL="0" indent="0">
              <a:spcAft>
                <a:spcPts val="1000"/>
              </a:spcAft>
              <a:buNone/>
            </a:pPr>
            <a:r>
              <a:rPr lang="en-US" sz="20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was designed by the Spanish naturalized Swiss architect, Santiago Calatrava and inaugurated on January 26, 2018. The bridge is named after the Patron Saint of Calabria San Francesco from Paola but it is called </a:t>
            </a:r>
            <a:r>
              <a:rPr lang="en-US" sz="2000" b="1" i="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Calatrava</a:t>
            </a:r>
            <a:r>
              <a:rPr lang="en-US" sz="20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Bridge. The bridge has a length of 140 meters, the steel pylon is 104 meters high and weighs 800 tons, the width is 24 meters, there are two carriageways for vehicular transit in both directions and one for pedestrian traffic. The credit for the construction of the work goes to the mayor Mario </a:t>
            </a:r>
            <a:r>
              <a:rPr lang="en-US" sz="2000" b="1" i="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Occhiuto</a:t>
            </a:r>
            <a:r>
              <a:rPr lang="en-US" sz="20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in office since 2011 who unlocks the construction site with some variants in progress and reaches the inauguration on 26 January 2018 in the presence of the architect Calatrava after a process of bureaucratic delays that lasted 18 years old. The decisive step was taken on 23 July 2017 when the antenna or pylon was installed, the imposing structural element that supports the steel cables that support the road deck.  </a:t>
            </a:r>
            <a:r>
              <a:rPr lang="en-US" sz="20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hlinkClick r:id="rId3" action="ppaction://hlinksldjump"/>
              </a:rPr>
              <a:t></a:t>
            </a:r>
            <a:endParaRPr lang="it-IT" sz="20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it-IT" sz="1100" dirty="0"/>
          </a:p>
        </p:txBody>
      </p:sp>
      <p:sp>
        <p:nvSpPr>
          <p:cNvPr id="12" name="Freeform: Shape 11">
            <a:extLst>
              <a:ext uri="{FF2B5EF4-FFF2-40B4-BE49-F238E27FC236}">
                <a16:creationId xmlns="" xmlns:a16="http://schemas.microsoft.com/office/drawing/2014/main" id="{D6A8E1B4-B839-4C58-B08A-F0B0945808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descr="Ponte Calatrava Cosenza - Tutte le informazioni e le immagini!">
            <a:extLst>
              <a:ext uri="{FF2B5EF4-FFF2-40B4-BE49-F238E27FC236}">
                <a16:creationId xmlns="" xmlns:a16="http://schemas.microsoft.com/office/drawing/2014/main" id="{4A3AA3DE-50D0-4ABB-8684-F6E44CBEBB3A}"/>
              </a:ext>
            </a:extLst>
          </p:cNvPr>
          <p:cNvPicPr/>
          <p:nvPr/>
        </p:nvPicPr>
        <p:blipFill rotWithShape="1">
          <a:blip r:embed="rId4" cstate="print"/>
          <a:srcRect r="15912" b="-3"/>
          <a:stretch/>
        </p:blipFill>
        <p:spPr bwMode="auto">
          <a:xfrm>
            <a:off x="7390912" y="3075259"/>
            <a:ext cx="4801088" cy="3782741"/>
          </a:xfrm>
          <a:custGeom>
            <a:avLst/>
            <a:gdLst/>
            <a:ahLst/>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noFill/>
        </p:spPr>
      </p:pic>
    </p:spTree>
    <p:extLst>
      <p:ext uri="{BB962C8B-B14F-4D97-AF65-F5344CB8AC3E}">
        <p14:creationId xmlns:p14="http://schemas.microsoft.com/office/powerpoint/2010/main" val="3117825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Segnaposto contenuto 8" descr="Immagine che contiene cielo, esterni, edificio, torre&#10;&#10;Descrizione generata automaticamente">
            <a:extLst>
              <a:ext uri="{FF2B5EF4-FFF2-40B4-BE49-F238E27FC236}">
                <a16:creationId xmlns="" xmlns:a16="http://schemas.microsoft.com/office/drawing/2014/main" id="{1C5977C0-9B00-46A3-953A-0331542875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711" r="28067"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piastrellato&#10;&#10;Descrizione generata automaticamente">
            <a:extLst>
              <a:ext uri="{FF2B5EF4-FFF2-40B4-BE49-F238E27FC236}">
                <a16:creationId xmlns="" xmlns:a16="http://schemas.microsoft.com/office/drawing/2014/main" id="{DAD4FF04-3B5C-4C28-A183-9C72C89E652F}"/>
              </a:ext>
            </a:extLst>
          </p:cNvPr>
          <p:cNvPicPr>
            <a:picLocks noChangeAspect="1"/>
          </p:cNvPicPr>
          <p:nvPr/>
        </p:nvPicPr>
        <p:blipFill rotWithShape="1">
          <a:blip r:embed="rId3">
            <a:extLst>
              <a:ext uri="{28A0092B-C50C-407E-A947-70E740481C1C}">
                <a14:useLocalDpi xmlns:a14="http://schemas.microsoft.com/office/drawing/2010/main" val="0"/>
              </a:ext>
            </a:extLst>
          </a:blip>
          <a:srcRect t="4938" r="3" b="3"/>
          <a:stretch/>
        </p:blipFill>
        <p:spPr>
          <a:xfrm>
            <a:off x="6096000" y="0"/>
            <a:ext cx="6096000" cy="6857990"/>
          </a:xfrm>
          <a:prstGeom prst="rect">
            <a:avLst/>
          </a:prstGeom>
        </p:spPr>
      </p:pic>
      <p:sp>
        <p:nvSpPr>
          <p:cNvPr id="18" name="Rectangle 17">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1">
            <a:extLst>
              <a:ext uri="{FF2B5EF4-FFF2-40B4-BE49-F238E27FC236}">
                <a16:creationId xmlns="" xmlns:a16="http://schemas.microsoft.com/office/drawing/2014/main" id="{5AD4CCC7-9506-43A6-ABE3-EAC6599F19A8}"/>
              </a:ext>
            </a:extLst>
          </p:cNvPr>
          <p:cNvSpPr>
            <a:spLocks noGrp="1" noChangeArrowheads="1"/>
          </p:cNvSpPr>
          <p:nvPr>
            <p:ph type="title"/>
          </p:nvPr>
        </p:nvSpPr>
        <p:spPr bwMode="auto">
          <a:xfrm>
            <a:off x="4465983" y="1569190"/>
            <a:ext cx="3260034" cy="3719619"/>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THE PLANETARY </a:t>
            </a:r>
            <a:b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b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IN 2000 AND 2021.</a:t>
            </a:r>
            <a:b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b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It</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was</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founded</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by Carlo Olmo.</a:t>
            </a:r>
            <a:b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b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It</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took</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19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years</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to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build</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it</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a:t>
            </a:r>
            <a:b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br>
            <a:r>
              <a:rPr lang="it-IT" altLang="it-IT" sz="2400" b="1" i="1" dirty="0">
                <a:solidFill>
                  <a:srgbClr val="C00000"/>
                </a:solidFill>
                <a:effectLst>
                  <a:outerShdw blurRad="38100" dist="38100" dir="2700000" algn="tl">
                    <a:srgbClr val="000000">
                      <a:alpha val="43137"/>
                    </a:srgbClr>
                  </a:outerShdw>
                </a:effectLst>
                <a:latin typeface="Google Sans"/>
              </a:rPr>
              <a:t>I</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nside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it</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we</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can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admire</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the solar system, the </a:t>
            </a:r>
            <a:r>
              <a:rPr kumimoji="0" lang="it-IT" altLang="it-IT" sz="2400" b="1" i="1" u="none" strike="noStrike" cap="none" normalizeH="0" baseline="0" dirty="0" err="1">
                <a:ln>
                  <a:noFill/>
                </a:ln>
                <a:solidFill>
                  <a:srgbClr val="C00000"/>
                </a:solidFill>
                <a:effectLst>
                  <a:outerShdw blurRad="38100" dist="38100" dir="2700000" algn="tl">
                    <a:srgbClr val="000000">
                      <a:alpha val="43137"/>
                    </a:srgbClr>
                  </a:outerShdw>
                </a:effectLst>
                <a:latin typeface="Google Sans"/>
              </a:rPr>
              <a:t>planets</a:t>
            </a:r>
            <a:r>
              <a:rPr kumimoji="0" lang="it-IT" altLang="it-IT" sz="24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 and the stars</a:t>
            </a:r>
            <a:r>
              <a:rPr kumimoji="0" lang="it-IT" altLang="it-IT" sz="28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rPr>
              <a:t>.</a:t>
            </a:r>
            <a:r>
              <a:rPr kumimoji="0" lang="it-IT" altLang="it-IT" sz="2800" b="1" i="1" u="none" strike="noStrike" cap="none" normalizeH="0" baseline="0" dirty="0">
                <a:ln>
                  <a:noFill/>
                </a:ln>
                <a:solidFill>
                  <a:srgbClr val="C00000"/>
                </a:solidFill>
                <a:effectLst>
                  <a:outerShdw blurRad="38100" dist="38100" dir="2700000" algn="tl">
                    <a:srgbClr val="000000">
                      <a:alpha val="43137"/>
                    </a:srgbClr>
                  </a:outerShdw>
                </a:effectLst>
                <a:latin typeface="Google Sans"/>
                <a:sym typeface="Wingdings" panose="05000000000000000000" pitchFamily="2" charset="2"/>
                <a:hlinkClick r:id="rId4" action="ppaction://hlinksldjump"/>
              </a:rPr>
              <a:t></a:t>
            </a:r>
            <a:r>
              <a:rPr kumimoji="0" lang="it-IT" altLang="it-IT" sz="2800" b="1" i="1" u="none" strike="noStrike" cap="none" normalizeH="0" baseline="0" dirty="0">
                <a:ln>
                  <a:noFill/>
                </a:ln>
                <a:solidFill>
                  <a:srgbClr val="C00000"/>
                </a:solidFill>
                <a:effectLst>
                  <a:outerShdw blurRad="38100" dist="38100" dir="2700000" algn="tl">
                    <a:srgbClr val="000000">
                      <a:alpha val="43137"/>
                    </a:srgbClr>
                  </a:outerShdw>
                </a:effectLst>
              </a:rPr>
              <a:t> </a:t>
            </a:r>
            <a:endParaRPr kumimoji="0" lang="it-IT" altLang="it-IT" sz="2800" b="1" i="1" u="none"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3171232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edificio, esterni, palazzo, resort&#10;&#10;Descrizione generata automaticamente">
            <a:extLst>
              <a:ext uri="{FF2B5EF4-FFF2-40B4-BE49-F238E27FC236}">
                <a16:creationId xmlns="" xmlns:a16="http://schemas.microsoft.com/office/drawing/2014/main" id="{202ECD8E-CA9F-4617-9A17-7F13D58C4E1E}"/>
              </a:ext>
            </a:extLst>
          </p:cNvPr>
          <p:cNvPicPr>
            <a:picLocks noChangeAspect="1"/>
          </p:cNvPicPr>
          <p:nvPr/>
        </p:nvPicPr>
        <p:blipFill rotWithShape="1">
          <a:blip r:embed="rId2">
            <a:extLst>
              <a:ext uri="{28A0092B-C50C-407E-A947-70E740481C1C}">
                <a14:useLocalDpi xmlns:a14="http://schemas.microsoft.com/office/drawing/2010/main" val="0"/>
              </a:ext>
            </a:extLst>
          </a:blip>
          <a:srcRect t="9732" b="6409"/>
          <a:stretch/>
        </p:blipFill>
        <p:spPr>
          <a:xfrm>
            <a:off x="337831" y="238190"/>
            <a:ext cx="5221625" cy="3010397"/>
          </a:xfrm>
          <a:prstGeom prst="rect">
            <a:avLst/>
          </a:prstGeom>
        </p:spPr>
      </p:pic>
      <p:pic>
        <p:nvPicPr>
          <p:cNvPr id="7" name="Immagine 6" descr="Immagine che contiene edificio, strada, esterni, via&#10;&#10;Descrizione generata automaticamente">
            <a:extLst>
              <a:ext uri="{FF2B5EF4-FFF2-40B4-BE49-F238E27FC236}">
                <a16:creationId xmlns="" xmlns:a16="http://schemas.microsoft.com/office/drawing/2014/main" id="{04087039-C35C-4A3B-950E-6FDAA8AF2322}"/>
              </a:ext>
            </a:extLst>
          </p:cNvPr>
          <p:cNvPicPr>
            <a:picLocks noChangeAspect="1"/>
          </p:cNvPicPr>
          <p:nvPr/>
        </p:nvPicPr>
        <p:blipFill rotWithShape="1">
          <a:blip r:embed="rId3">
            <a:extLst>
              <a:ext uri="{28A0092B-C50C-407E-A947-70E740481C1C}">
                <a14:useLocalDpi xmlns:a14="http://schemas.microsoft.com/office/drawing/2010/main" val="0"/>
              </a:ext>
            </a:extLst>
          </a:blip>
          <a:srcRect b="13304"/>
          <a:stretch/>
        </p:blipFill>
        <p:spPr>
          <a:xfrm>
            <a:off x="279142" y="3518103"/>
            <a:ext cx="5221625" cy="3010397"/>
          </a:xfrm>
          <a:prstGeom prst="rect">
            <a:avLst/>
          </a:prstGeom>
        </p:spPr>
      </p:pic>
      <p:cxnSp>
        <p:nvCxnSpPr>
          <p:cNvPr id="18" name="Straight Connector 17">
            <a:extLst>
              <a:ext uri="{FF2B5EF4-FFF2-40B4-BE49-F238E27FC236}">
                <a16:creationId xmlns=""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 xmlns:a16="http://schemas.microsoft.com/office/drawing/2014/main" id="{28A91C4A-51F8-4038-9938-2EF83B045134}"/>
              </a:ext>
            </a:extLst>
          </p:cNvPr>
          <p:cNvSpPr>
            <a:spLocks noGrp="1" noChangeArrowheads="1"/>
          </p:cNvSpPr>
          <p:nvPr>
            <p:ph type="title"/>
          </p:nvPr>
        </p:nvSpPr>
        <p:spPr bwMode="auto">
          <a:xfrm>
            <a:off x="6059054" y="352564"/>
            <a:ext cx="4767696" cy="2180736"/>
          </a:xfrm>
          <a:prstGeom prst="rect">
            <a:avLst/>
          </a:prstGeom>
          <a:solidFill>
            <a:srgbClr val="F8F9FA"/>
          </a:solidFill>
          <a:ln>
            <a:noFill/>
          </a:ln>
          <a:effectLst/>
          <a:scene3d>
            <a:camera prst="perspectiveContrastingLeftFacing"/>
            <a:lightRig rig="threePt" dir="t"/>
          </a:scene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8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KENNEDY SQUARE YESTERDAY AND TODAY</a:t>
            </a:r>
            <a:r>
              <a:rPr kumimoji="0" lang="it-IT" altLang="it-IT" sz="4800" b="1" i="1" u="none" strike="noStrike" cap="none" normalizeH="0" baseline="0" dirty="0">
                <a:ln>
                  <a:noFill/>
                </a:ln>
                <a:solidFill>
                  <a:srgbClr val="663300"/>
                </a:solidFill>
                <a:effectLst>
                  <a:outerShdw blurRad="38100" dist="38100" dir="2700000" algn="tl">
                    <a:srgbClr val="000000">
                      <a:alpha val="43137"/>
                    </a:srgbClr>
                  </a:outerShdw>
                </a:effectLst>
              </a:rPr>
              <a:t> </a:t>
            </a:r>
            <a:endParaRPr kumimoji="0" lang="it-IT" altLang="it-IT" sz="4800" b="1" i="1" u="none" strike="noStrike" cap="none" normalizeH="0" baseline="0" dirty="0">
              <a:ln>
                <a:noFill/>
              </a:ln>
              <a:solidFill>
                <a:srgbClr val="663300"/>
              </a:solidFill>
              <a:effectLst>
                <a:outerShdw blurRad="38100" dist="38100" dir="2700000" algn="tl">
                  <a:srgbClr val="000000">
                    <a:alpha val="43137"/>
                  </a:srgbClr>
                </a:outerShdw>
              </a:effectLst>
              <a:latin typeface="Arial" panose="020B0604020202020204" pitchFamily="34" charset="0"/>
            </a:endParaRPr>
          </a:p>
        </p:txBody>
      </p:sp>
      <p:sp>
        <p:nvSpPr>
          <p:cNvPr id="9" name="Rectangle 2">
            <a:extLst>
              <a:ext uri="{FF2B5EF4-FFF2-40B4-BE49-F238E27FC236}">
                <a16:creationId xmlns="" xmlns:a16="http://schemas.microsoft.com/office/drawing/2014/main" id="{7E8CA4FB-D286-444C-AE00-069AFCF3AE17}"/>
              </a:ext>
            </a:extLst>
          </p:cNvPr>
          <p:cNvSpPr>
            <a:spLocks noGrp="1" noChangeArrowheads="1"/>
          </p:cNvSpPr>
          <p:nvPr>
            <p:ph idx="1"/>
          </p:nvPr>
        </p:nvSpPr>
        <p:spPr bwMode="auto">
          <a:xfrm flipH="1">
            <a:off x="5897283" y="2922406"/>
            <a:ext cx="6122438" cy="365806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it-IT" altLang="it-IT" sz="4000" b="1" i="1" dirty="0">
                <a:solidFill>
                  <a:srgbClr val="663300"/>
                </a:solidFill>
                <a:effectLst>
                  <a:outerShdw blurRad="38100" dist="38100" dir="2700000" algn="tl">
                    <a:srgbClr val="000000">
                      <a:alpha val="43137"/>
                    </a:srgbClr>
                  </a:outerShdw>
                </a:effectLst>
                <a:latin typeface="Google Sans"/>
              </a:rPr>
              <a:t>K</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ennedy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Square</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was</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the meeting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place</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of the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young</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people</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a:t>
            </a:r>
            <a:r>
              <a:rPr lang="it-IT" altLang="it-IT" sz="4000" b="1" i="1" dirty="0">
                <a:solidFill>
                  <a:srgbClr val="663300"/>
                </a:solidFill>
                <a:effectLst>
                  <a:outerShdw blurRad="38100" dist="38100" dir="2700000" algn="tl">
                    <a:srgbClr val="000000">
                      <a:alpha val="43137"/>
                    </a:srgbClr>
                  </a:outerShdw>
                </a:effectLst>
                <a:latin typeface="Google Sans"/>
              </a:rPr>
              <a:t>in the 80s </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and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it</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is</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a:t>
            </a:r>
            <a:r>
              <a:rPr kumimoji="0" lang="it-IT" altLang="it-IT" sz="4000" b="1" i="1" u="none" strike="noStrike" cap="none" normalizeH="0" dirty="0">
                <a:ln>
                  <a:noFill/>
                </a:ln>
                <a:solidFill>
                  <a:srgbClr val="663300"/>
                </a:solidFill>
                <a:effectLst>
                  <a:outerShdw blurRad="38100" dist="38100" dir="2700000" algn="tl">
                    <a:srgbClr val="000000">
                      <a:alpha val="43137"/>
                    </a:srgbClr>
                  </a:outerShdw>
                </a:effectLst>
                <a:latin typeface="Google Sans"/>
              </a:rPr>
              <a:t>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approximately</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at</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the </a:t>
            </a:r>
            <a:r>
              <a:rPr kumimoji="0" lang="it-IT" altLang="it-IT" sz="4000" b="1" i="1" u="none" strike="noStrike" cap="none" normalizeH="0" baseline="0" dirty="0" err="1">
                <a:ln>
                  <a:noFill/>
                </a:ln>
                <a:solidFill>
                  <a:srgbClr val="663300"/>
                </a:solidFill>
                <a:effectLst>
                  <a:outerShdw blurRad="38100" dist="38100" dir="2700000" algn="tl">
                    <a:srgbClr val="000000">
                      <a:alpha val="43137"/>
                    </a:srgbClr>
                  </a:outerShdw>
                </a:effectLst>
                <a:latin typeface="Google Sans"/>
              </a:rPr>
              <a:t>northern</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rPr>
              <a:t> end part of Mazzini Street.   </a:t>
            </a: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Google Sans"/>
                <a:sym typeface="Wingdings" panose="05000000000000000000" pitchFamily="2" charset="2"/>
                <a:hlinkClick r:id="rId4" action="ppaction://hlinksldjump">
                  <a:extLst>
                    <a:ext uri="{A12FA001-AC4F-418D-AE19-62706E023703}">
                      <ahyp:hlinkClr xmlns="" xmlns:ahyp="http://schemas.microsoft.com/office/drawing/2018/hyperlinkcolor" val="tx"/>
                    </a:ext>
                  </a:extLst>
                </a:hlinkClick>
              </a:rPr>
              <a:t></a:t>
            </a:r>
            <a:endPar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92599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bg/>
                                          </p:spTgt>
                                        </p:tgtEl>
                                        <p:attrNameLst>
                                          <p:attrName>style.visibility</p:attrName>
                                        </p:attrNameLst>
                                      </p:cBhvr>
                                      <p:to>
                                        <p:strVal val="visible"/>
                                      </p:to>
                                    </p:set>
                                    <p:animEffect transition="in" filter="fade">
                                      <p:cBhvr>
                                        <p:cTn id="25" dur="500"/>
                                        <p:tgtEl>
                                          <p:spTgt spid="9">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1EE9D28-20A0-4A81-B6DF-0E1332C9C49C}"/>
              </a:ext>
            </a:extLst>
          </p:cNvPr>
          <p:cNvSpPr>
            <a:spLocks noGrp="1"/>
          </p:cNvSpPr>
          <p:nvPr>
            <p:ph type="title"/>
          </p:nvPr>
        </p:nvSpPr>
        <p:spPr>
          <a:xfrm>
            <a:off x="0" y="1"/>
            <a:ext cx="12351434" cy="6857999"/>
          </a:xfrm>
          <a:solidFill>
            <a:schemeClr val="accent1">
              <a:lumMod val="75000"/>
            </a:schemeClr>
          </a:solidFill>
        </p:spPr>
        <p:txBody>
          <a:bodyPr/>
          <a:lstStyle/>
          <a:p>
            <a:pPr algn="ctr"/>
            <a:r>
              <a:rPr lang="it-IT" dirty="0"/>
              <a:t/>
            </a:r>
            <a:br>
              <a:rPr lang="it-IT" dirty="0"/>
            </a:br>
            <a:r>
              <a:rPr lang="it-IT" b="1" i="1" dirty="0">
                <a:solidFill>
                  <a:srgbClr val="FFC000"/>
                </a:solidFill>
                <a:effectLst>
                  <a:outerShdw blurRad="38100" dist="38100" dir="2700000" algn="tl">
                    <a:srgbClr val="000000">
                      <a:alpha val="43137"/>
                    </a:srgbClr>
                  </a:outerShdw>
                </a:effectLst>
                <a:latin typeface="Google Sans"/>
              </a:rPr>
              <a:t>THANK YOU FOR WATCHING!!! </a:t>
            </a:r>
            <a:r>
              <a:rPr lang="it-IT" b="1" i="1" dirty="0">
                <a:solidFill>
                  <a:srgbClr val="FFC000"/>
                </a:solidFill>
                <a:effectLst>
                  <a:outerShdw blurRad="38100" dist="38100" dir="2700000" algn="tl">
                    <a:srgbClr val="000000">
                      <a:alpha val="43137"/>
                    </a:srgbClr>
                  </a:outerShdw>
                </a:effectLst>
                <a:latin typeface="Google Sans"/>
                <a:sym typeface="Wingdings" panose="05000000000000000000" pitchFamily="2" charset="2"/>
                <a:hlinkClick r:id="rId2" action="ppaction://hlinksldjump"/>
              </a:rPr>
              <a:t></a:t>
            </a:r>
            <a:r>
              <a:rPr lang="it-IT" b="1" i="1" dirty="0">
                <a:solidFill>
                  <a:srgbClr val="FFC000"/>
                </a:solidFill>
                <a:effectLst>
                  <a:outerShdw blurRad="38100" dist="38100" dir="2700000" algn="tl">
                    <a:srgbClr val="000000">
                      <a:alpha val="43137"/>
                    </a:srgbClr>
                  </a:outerShdw>
                </a:effectLst>
                <a:latin typeface="Google Sans"/>
                <a:hlinkClick r:id="rId2" action="ppaction://hlinksldjump"/>
              </a:rPr>
              <a:t> </a:t>
            </a:r>
            <a:endParaRPr lang="it-IT" b="1" i="1" dirty="0">
              <a:solidFill>
                <a:srgbClr val="FFC000"/>
              </a:solidFill>
              <a:effectLst>
                <a:outerShdw blurRad="38100" dist="38100" dir="2700000" algn="tl">
                  <a:srgbClr val="000000">
                    <a:alpha val="43137"/>
                  </a:srgbClr>
                </a:outerShdw>
              </a:effectLst>
            </a:endParaRPr>
          </a:p>
        </p:txBody>
      </p:sp>
      <p:pic>
        <p:nvPicPr>
          <p:cNvPr id="5" name="Segnaposto contenuto 4">
            <a:extLst>
              <a:ext uri="{FF2B5EF4-FFF2-40B4-BE49-F238E27FC236}">
                <a16:creationId xmlns="" xmlns:a16="http://schemas.microsoft.com/office/drawing/2014/main" id="{63DEC8B2-1FFA-43C1-99A7-D9DABC15F538}"/>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0232731" y="4902660"/>
            <a:ext cx="1304546" cy="1304546"/>
          </a:xfrm>
        </p:spPr>
      </p:pic>
      <p:pic>
        <p:nvPicPr>
          <p:cNvPr id="8" name="Immagine 7">
            <a:extLst>
              <a:ext uri="{FF2B5EF4-FFF2-40B4-BE49-F238E27FC236}">
                <a16:creationId xmlns="" xmlns:a16="http://schemas.microsoft.com/office/drawing/2014/main" id="{B07612B0-6A6F-4ED1-8F4A-E88614831AF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533503" y="608427"/>
            <a:ext cx="2018374" cy="1410759"/>
          </a:xfrm>
          <a:prstGeom prst="rect">
            <a:avLst/>
          </a:prstGeom>
        </p:spPr>
      </p:pic>
      <p:pic>
        <p:nvPicPr>
          <p:cNvPr id="10" name="Immagine 9" descr="Immagine che contiene interni, proiettore, pannello di controllo&#10;&#10;Descrizione generata automaticamente">
            <a:extLst>
              <a:ext uri="{FF2B5EF4-FFF2-40B4-BE49-F238E27FC236}">
                <a16:creationId xmlns="" xmlns:a16="http://schemas.microsoft.com/office/drawing/2014/main" id="{73526D12-770A-408C-ACC9-8A1AB0E2EB6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3671706" y="740674"/>
            <a:ext cx="5008022" cy="2263626"/>
          </a:xfrm>
          <a:prstGeom prst="rect">
            <a:avLst/>
          </a:prstGeom>
        </p:spPr>
      </p:pic>
      <p:sp>
        <p:nvSpPr>
          <p:cNvPr id="3" name="CasellaDiTesto 2"/>
          <p:cNvSpPr txBox="1"/>
          <p:nvPr/>
        </p:nvSpPr>
        <p:spPr>
          <a:xfrm>
            <a:off x="180304" y="4470020"/>
            <a:ext cx="1949957" cy="2308324"/>
          </a:xfrm>
          <a:prstGeom prst="rect">
            <a:avLst/>
          </a:prstGeom>
          <a:noFill/>
        </p:spPr>
        <p:txBody>
          <a:bodyPr wrap="none" rtlCol="0">
            <a:spAutoFit/>
          </a:bodyPr>
          <a:lstStyle/>
          <a:p>
            <a:r>
              <a:rPr lang="it-IT" sz="1600" dirty="0" smtClean="0">
                <a:solidFill>
                  <a:schemeClr val="bg1"/>
                </a:solidFill>
                <a:effectLst>
                  <a:outerShdw blurRad="38100" dist="38100" dir="2700000" algn="tl">
                    <a:srgbClr val="000000">
                      <a:alpha val="43137"/>
                    </a:srgbClr>
                  </a:outerShdw>
                </a:effectLst>
              </a:rPr>
              <a:t>Bernardo Federica</a:t>
            </a:r>
          </a:p>
          <a:p>
            <a:r>
              <a:rPr lang="it-IT" sz="1600" dirty="0" smtClean="0">
                <a:solidFill>
                  <a:schemeClr val="bg1"/>
                </a:solidFill>
                <a:effectLst>
                  <a:outerShdw blurRad="38100" dist="38100" dir="2700000" algn="tl">
                    <a:srgbClr val="000000">
                      <a:alpha val="43137"/>
                    </a:srgbClr>
                  </a:outerShdw>
                </a:effectLst>
              </a:rPr>
              <a:t>De Rose Sara</a:t>
            </a:r>
          </a:p>
          <a:p>
            <a:r>
              <a:rPr lang="it-IT" sz="1600" dirty="0" smtClean="0">
                <a:solidFill>
                  <a:schemeClr val="bg1"/>
                </a:solidFill>
                <a:effectLst>
                  <a:outerShdw blurRad="38100" dist="38100" dir="2700000" algn="tl">
                    <a:srgbClr val="000000">
                      <a:alpha val="43137"/>
                    </a:srgbClr>
                  </a:outerShdw>
                </a:effectLst>
              </a:rPr>
              <a:t>Giordano Stefano Pio</a:t>
            </a:r>
          </a:p>
          <a:p>
            <a:r>
              <a:rPr lang="it-IT" sz="1600" dirty="0" err="1" smtClean="0">
                <a:solidFill>
                  <a:schemeClr val="bg1"/>
                </a:solidFill>
                <a:effectLst>
                  <a:outerShdw blurRad="38100" dist="38100" dir="2700000" algn="tl">
                    <a:srgbClr val="000000">
                      <a:alpha val="43137"/>
                    </a:srgbClr>
                  </a:outerShdw>
                </a:effectLst>
              </a:rPr>
              <a:t>Guzzo</a:t>
            </a:r>
            <a:r>
              <a:rPr lang="it-IT" sz="1600" dirty="0" smtClean="0">
                <a:solidFill>
                  <a:schemeClr val="bg1"/>
                </a:solidFill>
                <a:effectLst>
                  <a:outerShdw blurRad="38100" dist="38100" dir="2700000" algn="tl">
                    <a:srgbClr val="000000">
                      <a:alpha val="43137"/>
                    </a:srgbClr>
                  </a:outerShdw>
                </a:effectLst>
              </a:rPr>
              <a:t> Maria</a:t>
            </a:r>
          </a:p>
          <a:p>
            <a:r>
              <a:rPr lang="it-IT" sz="1600" dirty="0" smtClean="0">
                <a:solidFill>
                  <a:schemeClr val="bg1"/>
                </a:solidFill>
                <a:effectLst>
                  <a:outerShdw blurRad="38100" dist="38100" dir="2700000" algn="tl">
                    <a:srgbClr val="000000">
                      <a:alpha val="43137"/>
                    </a:srgbClr>
                  </a:outerShdw>
                </a:effectLst>
              </a:rPr>
              <a:t>Marino Giulia</a:t>
            </a:r>
          </a:p>
          <a:p>
            <a:r>
              <a:rPr lang="it-IT" sz="1600" dirty="0" err="1" smtClean="0">
                <a:solidFill>
                  <a:schemeClr val="bg1"/>
                </a:solidFill>
                <a:effectLst>
                  <a:outerShdw blurRad="38100" dist="38100" dir="2700000" algn="tl">
                    <a:srgbClr val="000000">
                      <a:alpha val="43137"/>
                    </a:srgbClr>
                  </a:outerShdw>
                </a:effectLst>
              </a:rPr>
              <a:t>Mitidieri</a:t>
            </a:r>
            <a:r>
              <a:rPr lang="it-IT" sz="1600" dirty="0" smtClean="0">
                <a:solidFill>
                  <a:schemeClr val="bg1"/>
                </a:solidFill>
                <a:effectLst>
                  <a:outerShdw blurRad="38100" dist="38100" dir="2700000" algn="tl">
                    <a:srgbClr val="000000">
                      <a:alpha val="43137"/>
                    </a:srgbClr>
                  </a:outerShdw>
                </a:effectLst>
              </a:rPr>
              <a:t> Salvatore</a:t>
            </a:r>
          </a:p>
          <a:p>
            <a:r>
              <a:rPr lang="it-IT" sz="1600" dirty="0" err="1" smtClean="0">
                <a:solidFill>
                  <a:schemeClr val="bg1"/>
                </a:solidFill>
                <a:effectLst>
                  <a:outerShdw blurRad="38100" dist="38100" dir="2700000" algn="tl">
                    <a:srgbClr val="000000">
                      <a:alpha val="43137"/>
                    </a:srgbClr>
                  </a:outerShdw>
                </a:effectLst>
              </a:rPr>
              <a:t>Munno</a:t>
            </a:r>
            <a:r>
              <a:rPr lang="it-IT" sz="1600" dirty="0" smtClean="0">
                <a:solidFill>
                  <a:schemeClr val="bg1"/>
                </a:solidFill>
                <a:effectLst>
                  <a:outerShdw blurRad="38100" dist="38100" dir="2700000" algn="tl">
                    <a:srgbClr val="000000">
                      <a:alpha val="43137"/>
                    </a:srgbClr>
                  </a:outerShdw>
                </a:effectLst>
              </a:rPr>
              <a:t> Alessandra</a:t>
            </a:r>
          </a:p>
          <a:p>
            <a:r>
              <a:rPr lang="it-IT" sz="1600" dirty="0" err="1" smtClean="0">
                <a:solidFill>
                  <a:schemeClr val="bg1"/>
                </a:solidFill>
                <a:effectLst>
                  <a:outerShdw blurRad="38100" dist="38100" dir="2700000" algn="tl">
                    <a:srgbClr val="000000">
                      <a:alpha val="43137"/>
                    </a:srgbClr>
                  </a:outerShdw>
                </a:effectLst>
              </a:rPr>
              <a:t>Spizzirri</a:t>
            </a:r>
            <a:r>
              <a:rPr lang="it-IT" sz="1600" dirty="0" smtClean="0">
                <a:solidFill>
                  <a:schemeClr val="bg1"/>
                </a:solidFill>
                <a:effectLst>
                  <a:outerShdw blurRad="38100" dist="38100" dir="2700000" algn="tl">
                    <a:srgbClr val="000000">
                      <a:alpha val="43137"/>
                    </a:srgbClr>
                  </a:outerShdw>
                </a:effectLst>
              </a:rPr>
              <a:t> Giuseppe</a:t>
            </a:r>
          </a:p>
          <a:p>
            <a:r>
              <a:rPr lang="it-IT" sz="1600" dirty="0" smtClean="0">
                <a:solidFill>
                  <a:schemeClr val="bg1"/>
                </a:solidFill>
                <a:effectLst>
                  <a:outerShdw blurRad="38100" dist="38100" dir="2700000" algn="tl">
                    <a:srgbClr val="000000">
                      <a:alpha val="43137"/>
                    </a:srgbClr>
                  </a:outerShdw>
                </a:effectLst>
              </a:rPr>
              <a:t>Tocci </a:t>
            </a:r>
            <a:r>
              <a:rPr lang="it-IT" sz="1600" dirty="0" err="1" smtClean="0">
                <a:solidFill>
                  <a:schemeClr val="bg1"/>
                </a:solidFill>
                <a:effectLst>
                  <a:outerShdw blurRad="38100" dist="38100" dir="2700000" algn="tl">
                    <a:srgbClr val="000000">
                      <a:alpha val="43137"/>
                    </a:srgbClr>
                  </a:outerShdw>
                </a:effectLst>
              </a:rPr>
              <a:t>Emmanuela</a:t>
            </a:r>
            <a:endParaRPr lang="it-IT"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153224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D57A14E-38DE-4310-B0B5-625DF9454ECE}"/>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 xmlns:a16="http://schemas.microsoft.com/office/drawing/2014/main" id="{693B8162-5FB7-4E5B-9AC9-CC9CF00AD767}"/>
              </a:ext>
            </a:extLst>
          </p:cNvPr>
          <p:cNvPicPr>
            <a:picLocks noGrp="1" noChangeAspect="1"/>
          </p:cNvPicPr>
          <p:nvPr>
            <p:ph idx="1"/>
          </p:nvPr>
        </p:nvPicPr>
        <p:blipFill>
          <a:blip r:embed="rId2"/>
          <a:stretch>
            <a:fillRect/>
          </a:stretch>
        </p:blipFill>
        <p:spPr>
          <a:xfrm>
            <a:off x="0" y="-28110"/>
            <a:ext cx="6096000" cy="3553188"/>
          </a:xfrm>
          <a:prstGeom prst="rect">
            <a:avLst/>
          </a:prstGeom>
          <a:ln>
            <a:noFill/>
          </a:ln>
        </p:spPr>
      </p:pic>
      <p:sp>
        <p:nvSpPr>
          <p:cNvPr id="34" name="Rettangolo 33">
            <a:extLst>
              <a:ext uri="{FF2B5EF4-FFF2-40B4-BE49-F238E27FC236}">
                <a16:creationId xmlns="" xmlns:a16="http://schemas.microsoft.com/office/drawing/2014/main" id="{47ECF319-81A9-488A-8E8F-F2F497189D6C}"/>
              </a:ext>
            </a:extLst>
          </p:cNvPr>
          <p:cNvSpPr/>
          <p:nvPr/>
        </p:nvSpPr>
        <p:spPr>
          <a:xfrm>
            <a:off x="154791" y="302512"/>
            <a:ext cx="5318547" cy="784830"/>
          </a:xfrm>
          <a:prstGeom prst="rect">
            <a:avLst/>
          </a:prstGeom>
          <a:noFill/>
          <a:ln>
            <a:noFill/>
          </a:ln>
          <a:effectLst>
            <a:reflection blurRad="6350" stA="50000" endA="300" endPos="55000" dir="5400000" sy="-100000" algn="bl" rotWithShape="0"/>
          </a:effectLst>
        </p:spPr>
        <p:txBody>
          <a:bodyPr wrap="square" lIns="91440" tIns="45720" rIns="91440" bIns="45720">
            <a:spAutoFit/>
          </a:bodyPr>
          <a:lstStyle/>
          <a:p>
            <a:pPr algn="ctr"/>
            <a:r>
              <a:rPr lang="it-IT" sz="4500" b="1" dirty="0">
                <a:ln w="6600">
                  <a:solidFill>
                    <a:schemeClr val="accent2"/>
                  </a:solidFill>
                  <a:prstDash val="solid"/>
                </a:ln>
                <a:solidFill>
                  <a:schemeClr val="accent2"/>
                </a:solidFill>
                <a:effectLst>
                  <a:outerShdw dist="38100" dir="2700000" algn="tl" rotWithShape="0">
                    <a:schemeClr val="accent2"/>
                  </a:outerShdw>
                </a:effectLst>
              </a:rPr>
              <a:t>COSENZA YESTERDAY </a:t>
            </a:r>
          </a:p>
        </p:txBody>
      </p:sp>
      <p:pic>
        <p:nvPicPr>
          <p:cNvPr id="2052" name="Picture 4" descr="Ponte San Francesco di Paola - Wikipedia">
            <a:extLst>
              <a:ext uri="{FF2B5EF4-FFF2-40B4-BE49-F238E27FC236}">
                <a16:creationId xmlns="" xmlns:a16="http://schemas.microsoft.com/office/drawing/2014/main" id="{9C25ACE5-E57F-4762-821B-D4F433DB0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2031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C92935B9-4E74-46E0-8112-959F3302C60D}"/>
              </a:ext>
            </a:extLst>
          </p:cNvPr>
          <p:cNvSpPr/>
          <p:nvPr/>
        </p:nvSpPr>
        <p:spPr>
          <a:xfrm>
            <a:off x="6631062" y="233262"/>
            <a:ext cx="5133008" cy="923330"/>
          </a:xfrm>
          <a:prstGeom prst="rect">
            <a:avLst/>
          </a:prstGeom>
          <a:noFill/>
          <a:effectLst>
            <a:reflection blurRad="6350" stA="50000" endA="300" endPos="55000" dir="5400000" sy="-100000" algn="bl" rotWithShape="0"/>
          </a:effectLst>
        </p:spPr>
        <p:txBody>
          <a:bodyPr wrap="none" lIns="91440" tIns="45720" rIns="91440" bIns="45720">
            <a:spAutoFit/>
          </a:bodyPr>
          <a:lstStyle/>
          <a:p>
            <a:pPr algn="ctr"/>
            <a:r>
              <a:rPr lang="it-IT" sz="5400" b="1" cap="none" spc="0" dirty="0">
                <a:ln w="6600">
                  <a:solidFill>
                    <a:schemeClr val="accent2"/>
                  </a:solidFill>
                  <a:prstDash val="solid"/>
                </a:ln>
                <a:solidFill>
                  <a:schemeClr val="accent2"/>
                </a:solidFill>
                <a:effectLst>
                  <a:outerShdw dist="38100" dir="2700000" algn="tl" rotWithShape="0">
                    <a:schemeClr val="accent2"/>
                  </a:outerShdw>
                </a:effectLst>
              </a:rPr>
              <a:t> </a:t>
            </a:r>
            <a:r>
              <a:rPr lang="it-IT" sz="5400" b="1" dirty="0">
                <a:ln w="22225">
                  <a:solidFill>
                    <a:schemeClr val="accent2"/>
                  </a:solidFill>
                  <a:prstDash val="solid"/>
                </a:ln>
                <a:solidFill>
                  <a:schemeClr val="accent2"/>
                </a:solidFill>
              </a:rPr>
              <a:t>COSENZA TODAY</a:t>
            </a:r>
            <a:endParaRPr lang="it-IT" sz="5400" b="1" cap="none" spc="0" dirty="0">
              <a:ln w="6600">
                <a:solidFill>
                  <a:schemeClr val="accent2"/>
                </a:solidFill>
                <a:prstDash val="solid"/>
              </a:ln>
              <a:solidFill>
                <a:schemeClr val="accent2"/>
              </a:solidFill>
              <a:effectLst>
                <a:outerShdw dist="38100" dir="2700000" algn="tl" rotWithShape="0">
                  <a:schemeClr val="accent2"/>
                </a:outerShdw>
              </a:effectLst>
            </a:endParaRPr>
          </a:p>
        </p:txBody>
      </p:sp>
      <p:pic>
        <p:nvPicPr>
          <p:cNvPr id="10" name="Immagine 9" descr="Immagine che contiene esterni, edificio, montagna, vecchio&#10;&#10;Descrizione generata automaticamente">
            <a:extLst>
              <a:ext uri="{FF2B5EF4-FFF2-40B4-BE49-F238E27FC236}">
                <a16:creationId xmlns="" xmlns:a16="http://schemas.microsoft.com/office/drawing/2014/main" id="{1D6095B2-1B1D-47F3-B8BF-ED7363BD5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5078"/>
            <a:ext cx="3962400" cy="3332922"/>
          </a:xfrm>
          <a:prstGeom prst="rect">
            <a:avLst/>
          </a:prstGeom>
        </p:spPr>
      </p:pic>
      <p:pic>
        <p:nvPicPr>
          <p:cNvPr id="12" name="Immagine 11" descr="Immagine che contiene albero, esterni, edificio, via&#10;&#10;Descrizione generata automaticamente">
            <a:extLst>
              <a:ext uri="{FF2B5EF4-FFF2-40B4-BE49-F238E27FC236}">
                <a16:creationId xmlns="" xmlns:a16="http://schemas.microsoft.com/office/drawing/2014/main" id="{0269E876-FB3A-45F2-8250-9D23B2970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3553188"/>
            <a:ext cx="2133600" cy="3269973"/>
          </a:xfrm>
          <a:prstGeom prst="rect">
            <a:avLst/>
          </a:prstGeom>
        </p:spPr>
      </p:pic>
    </p:spTree>
    <p:extLst>
      <p:ext uri="{BB962C8B-B14F-4D97-AF65-F5344CB8AC3E}">
        <p14:creationId xmlns:p14="http://schemas.microsoft.com/office/powerpoint/2010/main" val="3475244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wipe(down)">
                                      <p:cBhvr>
                                        <p:cTn id="51" dur="580">
                                          <p:stCondLst>
                                            <p:cond delay="0"/>
                                          </p:stCondLst>
                                        </p:cTn>
                                        <p:tgtEl>
                                          <p:spTgt spid="2052"/>
                                        </p:tgtEl>
                                      </p:cBhvr>
                                    </p:animEffect>
                                    <p:anim calcmode="lin" valueType="num">
                                      <p:cBhvr>
                                        <p:cTn id="5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57" dur="26">
                                          <p:stCondLst>
                                            <p:cond delay="650"/>
                                          </p:stCondLst>
                                        </p:cTn>
                                        <p:tgtEl>
                                          <p:spTgt spid="2052"/>
                                        </p:tgtEl>
                                      </p:cBhvr>
                                      <p:to x="100000" y="60000"/>
                                    </p:animScale>
                                    <p:animScale>
                                      <p:cBhvr>
                                        <p:cTn id="58" dur="166" decel="50000">
                                          <p:stCondLst>
                                            <p:cond delay="676"/>
                                          </p:stCondLst>
                                        </p:cTn>
                                        <p:tgtEl>
                                          <p:spTgt spid="2052"/>
                                        </p:tgtEl>
                                      </p:cBhvr>
                                      <p:to x="100000" y="100000"/>
                                    </p:animScale>
                                    <p:animScale>
                                      <p:cBhvr>
                                        <p:cTn id="59" dur="26">
                                          <p:stCondLst>
                                            <p:cond delay="1312"/>
                                          </p:stCondLst>
                                        </p:cTn>
                                        <p:tgtEl>
                                          <p:spTgt spid="2052"/>
                                        </p:tgtEl>
                                      </p:cBhvr>
                                      <p:to x="100000" y="80000"/>
                                    </p:animScale>
                                    <p:animScale>
                                      <p:cBhvr>
                                        <p:cTn id="60" dur="166" decel="50000">
                                          <p:stCondLst>
                                            <p:cond delay="1338"/>
                                          </p:stCondLst>
                                        </p:cTn>
                                        <p:tgtEl>
                                          <p:spTgt spid="2052"/>
                                        </p:tgtEl>
                                      </p:cBhvr>
                                      <p:to x="100000" y="100000"/>
                                    </p:animScale>
                                    <p:animScale>
                                      <p:cBhvr>
                                        <p:cTn id="61" dur="26">
                                          <p:stCondLst>
                                            <p:cond delay="1642"/>
                                          </p:stCondLst>
                                        </p:cTn>
                                        <p:tgtEl>
                                          <p:spTgt spid="2052"/>
                                        </p:tgtEl>
                                      </p:cBhvr>
                                      <p:to x="100000" y="90000"/>
                                    </p:animScale>
                                    <p:animScale>
                                      <p:cBhvr>
                                        <p:cTn id="62" dur="166" decel="50000">
                                          <p:stCondLst>
                                            <p:cond delay="1668"/>
                                          </p:stCondLst>
                                        </p:cTn>
                                        <p:tgtEl>
                                          <p:spTgt spid="2052"/>
                                        </p:tgtEl>
                                      </p:cBhvr>
                                      <p:to x="100000" y="100000"/>
                                    </p:animScale>
                                    <p:animScale>
                                      <p:cBhvr>
                                        <p:cTn id="63" dur="26">
                                          <p:stCondLst>
                                            <p:cond delay="1808"/>
                                          </p:stCondLst>
                                        </p:cTn>
                                        <p:tgtEl>
                                          <p:spTgt spid="2052"/>
                                        </p:tgtEl>
                                      </p:cBhvr>
                                      <p:to x="100000" y="95000"/>
                                    </p:animScale>
                                    <p:animScale>
                                      <p:cBhvr>
                                        <p:cTn id="64" dur="166" decel="50000">
                                          <p:stCondLst>
                                            <p:cond delay="1834"/>
                                          </p:stCondLst>
                                        </p:cTn>
                                        <p:tgtEl>
                                          <p:spTgt spid="20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vecchio&#10;&#10;Descrizione generata automaticamente">
            <a:extLst>
              <a:ext uri="{FF2B5EF4-FFF2-40B4-BE49-F238E27FC236}">
                <a16:creationId xmlns="" xmlns:a16="http://schemas.microsoft.com/office/drawing/2014/main" id="{FD44AA9D-C499-4546-8B7F-BACEC9FEB794}"/>
              </a:ext>
            </a:extLst>
          </p:cNvPr>
          <p:cNvPicPr>
            <a:picLocks noChangeAspect="1"/>
          </p:cNvPicPr>
          <p:nvPr/>
        </p:nvPicPr>
        <p:blipFill rotWithShape="1">
          <a:blip r:embed="rId2">
            <a:extLst>
              <a:ext uri="{28A0092B-C50C-407E-A947-70E740481C1C}">
                <a14:useLocalDpi xmlns:a14="http://schemas.microsoft.com/office/drawing/2010/main" val="0"/>
              </a:ext>
            </a:extLst>
          </a:blip>
          <a:srcRect l="7681" r="11435" b="-1"/>
          <a:stretch/>
        </p:blipFill>
        <p:spPr>
          <a:xfrm>
            <a:off x="484363" y="507949"/>
            <a:ext cx="3954463" cy="3011488"/>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3" name="Immagine 12" descr="Immagine che contiene testo, esterni, via, città&#10;&#10;Descrizione generata automaticamente">
            <a:extLst>
              <a:ext uri="{FF2B5EF4-FFF2-40B4-BE49-F238E27FC236}">
                <a16:creationId xmlns="" xmlns:a16="http://schemas.microsoft.com/office/drawing/2014/main" id="{1EEAA209-4CB5-4964-B2B8-5643784F1763}"/>
              </a:ext>
            </a:extLst>
          </p:cNvPr>
          <p:cNvPicPr>
            <a:picLocks noChangeAspect="1"/>
          </p:cNvPicPr>
          <p:nvPr/>
        </p:nvPicPr>
        <p:blipFill rotWithShape="1">
          <a:blip r:embed="rId3">
            <a:extLst>
              <a:ext uri="{28A0092B-C50C-407E-A947-70E740481C1C}">
                <a14:useLocalDpi xmlns:a14="http://schemas.microsoft.com/office/drawing/2010/main" val="0"/>
              </a:ext>
            </a:extLst>
          </a:blip>
          <a:srcRect r="3144" b="3"/>
          <a:stretch/>
        </p:blipFill>
        <p:spPr>
          <a:xfrm>
            <a:off x="-179827" y="4304710"/>
            <a:ext cx="3954463" cy="2857500"/>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7" name="Immagine 6" descr="Immagine che contiene testo, esterni, vecchio, bianco&#10;&#10;Descrizione generata automaticamente">
            <a:extLst>
              <a:ext uri="{FF2B5EF4-FFF2-40B4-BE49-F238E27FC236}">
                <a16:creationId xmlns="" xmlns:a16="http://schemas.microsoft.com/office/drawing/2014/main" id="{F1B22D2D-7C61-4C1B-BEDB-D31D705C0A92}"/>
              </a:ext>
            </a:extLst>
          </p:cNvPr>
          <p:cNvPicPr>
            <a:picLocks noChangeAspect="1"/>
          </p:cNvPicPr>
          <p:nvPr/>
        </p:nvPicPr>
        <p:blipFill rotWithShape="1">
          <a:blip r:embed="rId4">
            <a:extLst>
              <a:ext uri="{28A0092B-C50C-407E-A947-70E740481C1C}">
                <a14:useLocalDpi xmlns:a14="http://schemas.microsoft.com/office/drawing/2010/main" val="0"/>
              </a:ext>
            </a:extLst>
          </a:blip>
          <a:srcRect l="4969" r="5" b="5"/>
          <a:stretch/>
        </p:blipFill>
        <p:spPr>
          <a:xfrm>
            <a:off x="4694238" y="457200"/>
            <a:ext cx="1554163" cy="1017588"/>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6146" name="Picture 2" descr="Cosenza nella top ten delle città più vivibili d'Italia ~ CrotoneOk.it">
            <a:extLst>
              <a:ext uri="{FF2B5EF4-FFF2-40B4-BE49-F238E27FC236}">
                <a16:creationId xmlns="" xmlns:a16="http://schemas.microsoft.com/office/drawing/2014/main" id="{FB9CD69B-2CA1-4FE6-BDB9-FC5005624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425" y="457200"/>
            <a:ext cx="1397000" cy="1017588"/>
          </a:xfrm>
          <a:prstGeom prst="rect">
            <a:avLst/>
          </a:prstGeom>
          <a:extLst>
            <a:ext uri="{909E8E84-426E-40DD-AFC4-6F175D3DCCD1}">
              <a14:hiddenFill xmlns:a14="http://schemas.microsoft.com/office/drawing/2010/main">
                <a:solidFill>
                  <a:srgbClr val="FFFFFF"/>
                </a:solidFill>
              </a14:hiddenFill>
            </a:ext>
          </a:extLst>
        </p:spPr>
      </p:pic>
      <p:pic>
        <p:nvPicPr>
          <p:cNvPr id="6148" name="Picture 4" descr="Tra poche ore l'inaugurazione del nuovo Ponte di Calatrava di Cosenza |  Stretto Web">
            <a:extLst>
              <a:ext uri="{FF2B5EF4-FFF2-40B4-BE49-F238E27FC236}">
                <a16:creationId xmlns="" xmlns:a16="http://schemas.microsoft.com/office/drawing/2014/main" id="{0B5C8329-2329-4908-BED8-451E944BF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1549400"/>
            <a:ext cx="3025775" cy="2046288"/>
          </a:xfrm>
          <a:prstGeom prst="rect">
            <a:avLst/>
          </a:prstGeom>
          <a:extLst>
            <a:ext uri="{909E8E84-426E-40DD-AFC4-6F175D3DCCD1}">
              <a14:hiddenFill xmlns:a14="http://schemas.microsoft.com/office/drawing/2010/main">
                <a:solidFill>
                  <a:srgbClr val="FFFFFF"/>
                </a:solidFill>
              </a14:hiddenFill>
            </a:ext>
          </a:extLst>
        </p:spPr>
      </p:pic>
      <p:pic>
        <p:nvPicPr>
          <p:cNvPr id="15" name="Immagine 14" descr="Immagine che contiene testo&#10;&#10;Descrizione generata automaticamente">
            <a:extLst>
              <a:ext uri="{FF2B5EF4-FFF2-40B4-BE49-F238E27FC236}">
                <a16:creationId xmlns="" xmlns:a16="http://schemas.microsoft.com/office/drawing/2014/main" id="{A17DE8F0-1AAE-4174-BF34-B33910B0C5AC}"/>
              </a:ext>
            </a:extLst>
          </p:cNvPr>
          <p:cNvPicPr>
            <a:picLocks noChangeAspect="1"/>
          </p:cNvPicPr>
          <p:nvPr/>
        </p:nvPicPr>
        <p:blipFill rotWithShape="1">
          <a:blip r:embed="rId7">
            <a:extLst>
              <a:ext uri="{28A0092B-C50C-407E-A947-70E740481C1C}">
                <a14:useLocalDpi xmlns:a14="http://schemas.microsoft.com/office/drawing/2010/main" val="0"/>
              </a:ext>
            </a:extLst>
          </a:blip>
          <a:srcRect l="14925" r="1001" b="3"/>
          <a:stretch/>
        </p:blipFill>
        <p:spPr>
          <a:xfrm>
            <a:off x="4106041" y="4583845"/>
            <a:ext cx="3025775" cy="2730500"/>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pic>
        <p:nvPicPr>
          <p:cNvPr id="11" name="Immagine 10" descr="Immagine che contiene testo, vecchio, vintage, bianco&#10;&#10;Descrizione generata automaticamente">
            <a:extLst>
              <a:ext uri="{FF2B5EF4-FFF2-40B4-BE49-F238E27FC236}">
                <a16:creationId xmlns="" xmlns:a16="http://schemas.microsoft.com/office/drawing/2014/main" id="{D45001C7-4118-4AFA-AA0D-90BBCD46E1B2}"/>
              </a:ext>
            </a:extLst>
          </p:cNvPr>
          <p:cNvPicPr>
            <a:picLocks noChangeAspect="1"/>
          </p:cNvPicPr>
          <p:nvPr/>
        </p:nvPicPr>
        <p:blipFill rotWithShape="1">
          <a:blip r:embed="rId8">
            <a:extLst>
              <a:ext uri="{28A0092B-C50C-407E-A947-70E740481C1C}">
                <a14:useLocalDpi xmlns:a14="http://schemas.microsoft.com/office/drawing/2010/main" val="0"/>
              </a:ext>
            </a:extLst>
          </a:blip>
          <a:srcRect t="1146" r="-1" b="7475"/>
          <a:stretch/>
        </p:blipFill>
        <p:spPr>
          <a:xfrm>
            <a:off x="7794625" y="457200"/>
            <a:ext cx="3733800" cy="1870075"/>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9" name="Immagine 8" descr="Immagine che contiene testo, esterni, persone, folla&#10;&#10;Descrizione generata automaticamente">
            <a:extLst>
              <a:ext uri="{FF2B5EF4-FFF2-40B4-BE49-F238E27FC236}">
                <a16:creationId xmlns="" xmlns:a16="http://schemas.microsoft.com/office/drawing/2014/main" id="{0CBBBBFC-5A61-40B7-9862-EECE85F00F20}"/>
              </a:ext>
            </a:extLst>
          </p:cNvPr>
          <p:cNvPicPr>
            <a:picLocks noChangeAspect="1"/>
          </p:cNvPicPr>
          <p:nvPr/>
        </p:nvPicPr>
        <p:blipFill rotWithShape="1">
          <a:blip r:embed="rId9">
            <a:extLst>
              <a:ext uri="{28A0092B-C50C-407E-A947-70E740481C1C}">
                <a14:useLocalDpi xmlns:a14="http://schemas.microsoft.com/office/drawing/2010/main" val="0"/>
              </a:ext>
            </a:extLst>
          </a:blip>
          <a:srcRect l="21204" r="7597" b="1"/>
          <a:stretch/>
        </p:blipFill>
        <p:spPr>
          <a:xfrm>
            <a:off x="7794625" y="2400300"/>
            <a:ext cx="3733800" cy="4000500"/>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Tree>
    <p:extLst>
      <p:ext uri="{BB962C8B-B14F-4D97-AF65-F5344CB8AC3E}">
        <p14:creationId xmlns:p14="http://schemas.microsoft.com/office/powerpoint/2010/main" val="1170457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500" fill="hold"/>
                                        <p:tgtEl>
                                          <p:spTgt spid="6146"/>
                                        </p:tgtEl>
                                        <p:attrNameLst>
                                          <p:attrName>ppt_x</p:attrName>
                                        </p:attrNameLst>
                                      </p:cBhvr>
                                      <p:tavLst>
                                        <p:tav tm="0">
                                          <p:val>
                                            <p:strVal val="#ppt_x"/>
                                          </p:val>
                                        </p:tav>
                                        <p:tav tm="100000">
                                          <p:val>
                                            <p:strVal val="#ppt_x"/>
                                          </p:val>
                                        </p:tav>
                                      </p:tavLst>
                                    </p:anim>
                                    <p:anim calcmode="lin" valueType="num">
                                      <p:cBhvr additive="base">
                                        <p:cTn id="1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circle(in)">
                                      <p:cBhvr>
                                        <p:cTn id="23" dur="2000"/>
                                        <p:tgtEl>
                                          <p:spTgt spid="614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2C36DF74-7B22-4C82-A9E3-E9B4445CF8A7}"/>
              </a:ext>
            </a:extLst>
          </p:cNvPr>
          <p:cNvSpPr>
            <a:spLocks noGrp="1"/>
          </p:cNvSpPr>
          <p:nvPr>
            <p:ph idx="1"/>
          </p:nvPr>
        </p:nvSpPr>
        <p:spPr>
          <a:xfrm>
            <a:off x="0" y="0"/>
            <a:ext cx="12192000" cy="6857999"/>
          </a:xfrm>
          <a:solidFill>
            <a:schemeClr val="accent4">
              <a:lumMod val="60000"/>
              <a:lumOff val="40000"/>
            </a:schemeClr>
          </a:solidFill>
        </p:spPr>
        <p:txBody>
          <a:bodyPr/>
          <a:lstStyle/>
          <a:p>
            <a:pPr marL="0" indent="0">
              <a:buNone/>
            </a:pPr>
            <a:endParaRPr lang="it-IT" dirty="0"/>
          </a:p>
        </p:txBody>
      </p:sp>
      <p:cxnSp>
        <p:nvCxnSpPr>
          <p:cNvPr id="5" name="Connettore 2 4">
            <a:extLst>
              <a:ext uri="{FF2B5EF4-FFF2-40B4-BE49-F238E27FC236}">
                <a16:creationId xmlns="" xmlns:a16="http://schemas.microsoft.com/office/drawing/2014/main" id="{D36BBD2E-428D-4609-8758-43D8951A5C2F}"/>
              </a:ext>
            </a:extLst>
          </p:cNvPr>
          <p:cNvCxnSpPr/>
          <p:nvPr/>
        </p:nvCxnSpPr>
        <p:spPr>
          <a:xfrm flipV="1">
            <a:off x="6096000" y="1656522"/>
            <a:ext cx="0" cy="940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 xmlns:a16="http://schemas.microsoft.com/office/drawing/2014/main" id="{F7980223-F45E-46C5-90C6-1E17F465D1A7}"/>
              </a:ext>
            </a:extLst>
          </p:cNvPr>
          <p:cNvCxnSpPr/>
          <p:nvPr/>
        </p:nvCxnSpPr>
        <p:spPr>
          <a:xfrm>
            <a:off x="6096000" y="2597426"/>
            <a:ext cx="11661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 xmlns:a16="http://schemas.microsoft.com/office/drawing/2014/main" id="{17A72D02-A6CF-4ADF-BC05-82844346BDF4}"/>
              </a:ext>
            </a:extLst>
          </p:cNvPr>
          <p:cNvCxnSpPr/>
          <p:nvPr/>
        </p:nvCxnSpPr>
        <p:spPr>
          <a:xfrm flipH="1">
            <a:off x="4996070" y="2597426"/>
            <a:ext cx="10999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 xmlns:a16="http://schemas.microsoft.com/office/drawing/2014/main" id="{9B511A31-0B44-4F73-9B81-49BF908709E6}"/>
              </a:ext>
            </a:extLst>
          </p:cNvPr>
          <p:cNvCxnSpPr/>
          <p:nvPr/>
        </p:nvCxnSpPr>
        <p:spPr>
          <a:xfrm>
            <a:off x="6096000" y="2597426"/>
            <a:ext cx="0" cy="1185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 xmlns:a16="http://schemas.microsoft.com/office/drawing/2014/main" id="{154AEF74-37AA-46AA-8C37-D21E9EE830B3}"/>
              </a:ext>
            </a:extLst>
          </p:cNvPr>
          <p:cNvCxnSpPr>
            <a:cxnSpLocks/>
          </p:cNvCxnSpPr>
          <p:nvPr/>
        </p:nvCxnSpPr>
        <p:spPr>
          <a:xfrm flipH="1" flipV="1">
            <a:off x="5287617" y="1842052"/>
            <a:ext cx="808384" cy="75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 xmlns:a16="http://schemas.microsoft.com/office/drawing/2014/main" id="{1F69996F-7B9F-49A0-A3E8-88FD9A4D4A1F}"/>
              </a:ext>
            </a:extLst>
          </p:cNvPr>
          <p:cNvCxnSpPr/>
          <p:nvPr/>
        </p:nvCxnSpPr>
        <p:spPr>
          <a:xfrm flipV="1">
            <a:off x="6096000" y="1974574"/>
            <a:ext cx="795130" cy="622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 xmlns:a16="http://schemas.microsoft.com/office/drawing/2014/main" id="{11DB47D6-84A8-458A-A2BA-2F52504E6A3E}"/>
              </a:ext>
            </a:extLst>
          </p:cNvPr>
          <p:cNvCxnSpPr/>
          <p:nvPr/>
        </p:nvCxnSpPr>
        <p:spPr>
          <a:xfrm>
            <a:off x="6096000" y="2597426"/>
            <a:ext cx="702365" cy="583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 xmlns:a16="http://schemas.microsoft.com/office/drawing/2014/main" id="{CA8EDC61-12EF-45C2-9993-543A15FCE668}"/>
              </a:ext>
            </a:extLst>
          </p:cNvPr>
          <p:cNvCxnSpPr/>
          <p:nvPr/>
        </p:nvCxnSpPr>
        <p:spPr>
          <a:xfrm flipH="1">
            <a:off x="5287617" y="2597426"/>
            <a:ext cx="808383" cy="583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 xmlns:a16="http://schemas.microsoft.com/office/drawing/2014/main" id="{706F739C-F32F-4972-A1B6-05A0AF78EC90}"/>
              </a:ext>
            </a:extLst>
          </p:cNvPr>
          <p:cNvSpPr/>
          <p:nvPr/>
        </p:nvSpPr>
        <p:spPr>
          <a:xfrm>
            <a:off x="5254487" y="602980"/>
            <a:ext cx="1802294" cy="702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2" action="ppaction://hlinksldjump">
                  <a:extLst>
                    <a:ext uri="{A12FA001-AC4F-418D-AE19-62706E023703}">
                      <ahyp:hlinkClr xmlns="" xmlns:ahyp="http://schemas.microsoft.com/office/drawing/2018/hyperlinkcolor" val="tx"/>
                    </a:ext>
                  </a:extLst>
                </a:hlinkClick>
              </a:rPr>
              <a:t>C</a:t>
            </a:r>
            <a:r>
              <a:rPr lang="it-IT" b="1" i="1" dirty="0">
                <a:solidFill>
                  <a:srgbClr val="954F72"/>
                </a:solidFill>
                <a:effectLst>
                  <a:outerShdw blurRad="38100" dist="38100" dir="2700000" algn="tl">
                    <a:srgbClr val="000000">
                      <a:alpha val="43137"/>
                    </a:srgbClr>
                  </a:outerShdw>
                </a:effectLst>
                <a:hlinkClick r:id="rId2" action="ppaction://hlinksldjump">
                  <a:extLst>
                    <a:ext uri="{A12FA001-AC4F-418D-AE19-62706E023703}">
                      <ahyp:hlinkClr xmlns="" xmlns:ahyp="http://schemas.microsoft.com/office/drawing/2018/hyperlinkcolor" val="tx"/>
                    </a:ext>
                  </a:extLst>
                </a:hlinkClick>
              </a:rPr>
              <a:t>osenza</a:t>
            </a:r>
            <a:endParaRPr lang="it-IT" b="1" i="1" dirty="0">
              <a:effectLst>
                <a:outerShdw blurRad="38100" dist="38100" dir="2700000" algn="tl">
                  <a:srgbClr val="000000">
                    <a:alpha val="43137"/>
                  </a:srgbClr>
                </a:outerShdw>
              </a:effectLst>
            </a:endParaRPr>
          </a:p>
        </p:txBody>
      </p:sp>
      <p:sp>
        <p:nvSpPr>
          <p:cNvPr id="22" name="Ovale 21">
            <a:extLst>
              <a:ext uri="{FF2B5EF4-FFF2-40B4-BE49-F238E27FC236}">
                <a16:creationId xmlns="" xmlns:a16="http://schemas.microsoft.com/office/drawing/2014/main" id="{A81DD7AC-2D52-47A4-A212-6FC8230FA915}"/>
              </a:ext>
            </a:extLst>
          </p:cNvPr>
          <p:cNvSpPr/>
          <p:nvPr/>
        </p:nvSpPr>
        <p:spPr>
          <a:xfrm>
            <a:off x="7089912" y="1159563"/>
            <a:ext cx="1656522" cy="7553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3" action="ppaction://hlinksldjump">
                  <a:extLst>
                    <a:ext uri="{A12FA001-AC4F-418D-AE19-62706E023703}">
                      <ahyp:hlinkClr xmlns="" xmlns:ahyp="http://schemas.microsoft.com/office/drawing/2018/hyperlinkcolor" val="tx"/>
                    </a:ext>
                  </a:extLst>
                </a:hlinkClick>
              </a:rPr>
              <a:t> </a:t>
            </a:r>
            <a:r>
              <a:rPr lang="it-IT" b="1" i="1" dirty="0" err="1" smtClean="0">
                <a:solidFill>
                  <a:srgbClr val="0563C1"/>
                </a:solidFill>
                <a:effectLst>
                  <a:outerShdw blurRad="38100" dist="38100" dir="2700000" algn="tl">
                    <a:srgbClr val="000000">
                      <a:alpha val="43137"/>
                    </a:srgbClr>
                  </a:outerShdw>
                </a:effectLst>
                <a:hlinkClick r:id="rId3" action="ppaction://hlinksldjump">
                  <a:extLst>
                    <a:ext uri="{A12FA001-AC4F-418D-AE19-62706E023703}">
                      <ahyp:hlinkClr xmlns="" xmlns:ahyp="http://schemas.microsoft.com/office/drawing/2018/hyperlinkcolor" val="tx"/>
                    </a:ext>
                  </a:extLst>
                </a:hlinkClick>
              </a:rPr>
              <a:t>Historic</a:t>
            </a:r>
            <a:r>
              <a:rPr lang="it-IT" b="1" i="1" dirty="0" err="1" smtClean="0">
                <a:solidFill>
                  <a:srgbClr val="0563C1"/>
                </a:solidFill>
                <a:effectLst>
                  <a:outerShdw blurRad="38100" dist="38100" dir="2700000" algn="tl">
                    <a:srgbClr val="000000">
                      <a:alpha val="43137"/>
                    </a:srgbClr>
                  </a:outerShdw>
                </a:effectLst>
              </a:rPr>
              <a:t>al</a:t>
            </a:r>
            <a:r>
              <a:rPr lang="it-IT" b="1" i="1" dirty="0" smtClean="0">
                <a:solidFill>
                  <a:srgbClr val="0563C1"/>
                </a:solidFill>
                <a:effectLst>
                  <a:outerShdw blurRad="38100" dist="38100" dir="2700000" algn="tl">
                    <a:srgbClr val="000000">
                      <a:alpha val="43137"/>
                    </a:srgbClr>
                  </a:outerShdw>
                </a:effectLst>
                <a:hlinkClick r:id="rId3" action="ppaction://hlinksldjump">
                  <a:extLst>
                    <a:ext uri="{A12FA001-AC4F-418D-AE19-62706E023703}">
                      <ahyp:hlinkClr xmlns="" xmlns:ahyp="http://schemas.microsoft.com/office/drawing/2018/hyperlinkcolor" val="tx"/>
                    </a:ext>
                  </a:extLst>
                </a:hlinkClick>
              </a:rPr>
              <a:t> </a:t>
            </a:r>
            <a:r>
              <a:rPr lang="it-IT" b="1" i="1" dirty="0">
                <a:solidFill>
                  <a:srgbClr val="0563C1"/>
                </a:solidFill>
                <a:effectLst>
                  <a:outerShdw blurRad="38100" dist="38100" dir="2700000" algn="tl">
                    <a:srgbClr val="000000">
                      <a:alpha val="43137"/>
                    </a:srgbClr>
                  </a:outerShdw>
                </a:effectLst>
                <a:hlinkClick r:id="rId3" action="ppaction://hlinksldjump">
                  <a:extLst>
                    <a:ext uri="{A12FA001-AC4F-418D-AE19-62706E023703}">
                      <ahyp:hlinkClr xmlns="" xmlns:ahyp="http://schemas.microsoft.com/office/drawing/2018/hyperlinkcolor" val="tx"/>
                    </a:ext>
                  </a:extLst>
                </a:hlinkClick>
              </a:rPr>
              <a:t>Centre</a:t>
            </a:r>
            <a:endParaRPr lang="it-IT" b="1" i="1" dirty="0">
              <a:effectLst>
                <a:outerShdw blurRad="38100" dist="38100" dir="2700000" algn="tl">
                  <a:srgbClr val="000000">
                    <a:alpha val="43137"/>
                  </a:srgbClr>
                </a:outerShdw>
              </a:effectLst>
            </a:endParaRPr>
          </a:p>
        </p:txBody>
      </p:sp>
      <p:sp>
        <p:nvSpPr>
          <p:cNvPr id="23" name="Ovale 22">
            <a:extLst>
              <a:ext uri="{FF2B5EF4-FFF2-40B4-BE49-F238E27FC236}">
                <a16:creationId xmlns="" xmlns:a16="http://schemas.microsoft.com/office/drawing/2014/main" id="{47A7884D-6FAB-4A58-9837-C26D1A50E395}"/>
              </a:ext>
            </a:extLst>
          </p:cNvPr>
          <p:cNvSpPr/>
          <p:nvPr/>
        </p:nvSpPr>
        <p:spPr>
          <a:xfrm>
            <a:off x="7573616" y="2123659"/>
            <a:ext cx="2014331" cy="82825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4" action="ppaction://hlinksldjump">
                  <a:extLst>
                    <a:ext uri="{A12FA001-AC4F-418D-AE19-62706E023703}">
                      <ahyp:hlinkClr xmlns="" xmlns:ahyp="http://schemas.microsoft.com/office/drawing/2018/hyperlinkcolor" val="tx"/>
                    </a:ext>
                  </a:extLst>
                </a:hlinkClick>
              </a:rPr>
              <a:t>Bernardino Telesio</a:t>
            </a:r>
            <a:endParaRPr lang="it-IT" b="1" i="1" dirty="0">
              <a:effectLst>
                <a:outerShdw blurRad="38100" dist="38100" dir="2700000" algn="tl">
                  <a:srgbClr val="000000">
                    <a:alpha val="43137"/>
                  </a:srgbClr>
                </a:outerShdw>
              </a:effectLst>
            </a:endParaRPr>
          </a:p>
        </p:txBody>
      </p:sp>
      <p:sp>
        <p:nvSpPr>
          <p:cNvPr id="24" name="Ovale 23">
            <a:extLst>
              <a:ext uri="{FF2B5EF4-FFF2-40B4-BE49-F238E27FC236}">
                <a16:creationId xmlns="" xmlns:a16="http://schemas.microsoft.com/office/drawing/2014/main" id="{7FF61A3D-3430-4BEA-977A-FA5382EEC3E8}"/>
              </a:ext>
            </a:extLst>
          </p:cNvPr>
          <p:cNvSpPr/>
          <p:nvPr/>
        </p:nvSpPr>
        <p:spPr>
          <a:xfrm>
            <a:off x="3538330" y="960782"/>
            <a:ext cx="1457741" cy="91439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err="1">
                <a:effectLst>
                  <a:outerShdw blurRad="38100" dist="38100" dir="2700000" algn="tl">
                    <a:srgbClr val="000000">
                      <a:alpha val="43137"/>
                    </a:srgbClr>
                  </a:outerShdw>
                </a:effectLst>
                <a:hlinkClick r:id="rId5" action="ppaction://hlinksldjump">
                  <a:extLst>
                    <a:ext uri="{A12FA001-AC4F-418D-AE19-62706E023703}">
                      <ahyp:hlinkClr xmlns="" xmlns:ahyp="http://schemas.microsoft.com/office/drawing/2018/hyperlinkcolor" val="tx"/>
                    </a:ext>
                  </a:extLst>
                </a:hlinkClick>
              </a:rPr>
              <a:t>KennedySquare</a:t>
            </a:r>
            <a:endParaRPr lang="it-IT" b="1" i="1" dirty="0">
              <a:effectLst>
                <a:outerShdw blurRad="38100" dist="38100" dir="2700000" algn="tl">
                  <a:srgbClr val="000000">
                    <a:alpha val="43137"/>
                  </a:srgbClr>
                </a:outerShdw>
              </a:effectLst>
            </a:endParaRPr>
          </a:p>
        </p:txBody>
      </p:sp>
      <p:sp>
        <p:nvSpPr>
          <p:cNvPr id="25" name="Ovale 24">
            <a:extLst>
              <a:ext uri="{FF2B5EF4-FFF2-40B4-BE49-F238E27FC236}">
                <a16:creationId xmlns="" xmlns:a16="http://schemas.microsoft.com/office/drawing/2014/main" id="{CB71DFBD-CBF1-47E9-BD56-6055C76C0E01}"/>
              </a:ext>
            </a:extLst>
          </p:cNvPr>
          <p:cNvSpPr/>
          <p:nvPr/>
        </p:nvSpPr>
        <p:spPr>
          <a:xfrm>
            <a:off x="2782955" y="2266125"/>
            <a:ext cx="2133601" cy="91439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6" action="ppaction://hlinksldjump">
                  <a:extLst>
                    <a:ext uri="{A12FA001-AC4F-418D-AE19-62706E023703}">
                      <ahyp:hlinkClr xmlns="" xmlns:ahyp="http://schemas.microsoft.com/office/drawing/2018/hyperlinkcolor" val="tx"/>
                    </a:ext>
                  </a:extLst>
                </a:hlinkClick>
              </a:rPr>
              <a:t>Calatrava Bridge</a:t>
            </a:r>
            <a:endParaRPr lang="it-IT" b="1" i="1" dirty="0">
              <a:effectLst>
                <a:outerShdw blurRad="38100" dist="38100" dir="2700000" algn="tl">
                  <a:srgbClr val="000000">
                    <a:alpha val="43137"/>
                  </a:srgbClr>
                </a:outerShdw>
              </a:effectLst>
            </a:endParaRPr>
          </a:p>
        </p:txBody>
      </p:sp>
      <p:sp>
        <p:nvSpPr>
          <p:cNvPr id="26" name="Ovale 25">
            <a:extLst>
              <a:ext uri="{FF2B5EF4-FFF2-40B4-BE49-F238E27FC236}">
                <a16:creationId xmlns="" xmlns:a16="http://schemas.microsoft.com/office/drawing/2014/main" id="{5F7FC57A-8D4E-4AD5-9B78-FD3037E9B458}"/>
              </a:ext>
            </a:extLst>
          </p:cNvPr>
          <p:cNvSpPr/>
          <p:nvPr/>
        </p:nvSpPr>
        <p:spPr>
          <a:xfrm>
            <a:off x="6930885" y="3220279"/>
            <a:ext cx="2067338" cy="102042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7" action="ppaction://hlinksldjump">
                  <a:extLst>
                    <a:ext uri="{A12FA001-AC4F-418D-AE19-62706E023703}">
                      <ahyp:hlinkClr xmlns="" xmlns:ahyp="http://schemas.microsoft.com/office/drawing/2018/hyperlinkcolor" val="tx"/>
                    </a:ext>
                  </a:extLst>
                </a:hlinkClick>
              </a:rPr>
              <a:t>Giuseppe Mazzini Street</a:t>
            </a:r>
            <a:endParaRPr lang="it-IT" b="1" i="1" dirty="0">
              <a:effectLst>
                <a:outerShdw blurRad="38100" dist="38100" dir="2700000" algn="tl">
                  <a:srgbClr val="000000">
                    <a:alpha val="43137"/>
                  </a:srgbClr>
                </a:outerShdw>
              </a:effectLst>
            </a:endParaRPr>
          </a:p>
        </p:txBody>
      </p:sp>
      <p:sp>
        <p:nvSpPr>
          <p:cNvPr id="27" name="Ovale 26">
            <a:extLst>
              <a:ext uri="{FF2B5EF4-FFF2-40B4-BE49-F238E27FC236}">
                <a16:creationId xmlns="" xmlns:a16="http://schemas.microsoft.com/office/drawing/2014/main" id="{A501EC18-B4F7-4AA7-97AD-78E704D0F5B2}"/>
              </a:ext>
            </a:extLst>
          </p:cNvPr>
          <p:cNvSpPr/>
          <p:nvPr/>
        </p:nvSpPr>
        <p:spPr>
          <a:xfrm>
            <a:off x="5393637" y="3909391"/>
            <a:ext cx="1364971" cy="11391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8" action="ppaction://hlinksldjump">
                  <a:extLst>
                    <a:ext uri="{A12FA001-AC4F-418D-AE19-62706E023703}">
                      <ahyp:hlinkClr xmlns="" xmlns:ahyp="http://schemas.microsoft.com/office/drawing/2018/hyperlinkcolor" val="tx"/>
                    </a:ext>
                  </a:extLst>
                </a:hlinkClick>
              </a:rPr>
              <a:t>Bilotti </a:t>
            </a:r>
            <a:r>
              <a:rPr lang="it-IT" b="1" i="1" dirty="0" err="1">
                <a:solidFill>
                  <a:srgbClr val="954F72"/>
                </a:solidFill>
                <a:effectLst>
                  <a:outerShdw blurRad="38100" dist="38100" dir="2700000" algn="tl">
                    <a:srgbClr val="000000">
                      <a:alpha val="43137"/>
                    </a:srgbClr>
                  </a:outerShdw>
                </a:effectLst>
                <a:hlinkClick r:id="rId8" action="ppaction://hlinksldjump">
                  <a:extLst>
                    <a:ext uri="{A12FA001-AC4F-418D-AE19-62706E023703}">
                      <ahyp:hlinkClr xmlns="" xmlns:ahyp="http://schemas.microsoft.com/office/drawing/2018/hyperlinkcolor" val="tx"/>
                    </a:ext>
                  </a:extLst>
                </a:hlinkClick>
              </a:rPr>
              <a:t>Square</a:t>
            </a:r>
            <a:r>
              <a:rPr lang="it-IT" b="1" i="1" dirty="0">
                <a:solidFill>
                  <a:srgbClr val="954F72"/>
                </a:solidFill>
                <a:effectLst>
                  <a:outerShdw blurRad="38100" dist="38100" dir="2700000" algn="tl">
                    <a:srgbClr val="000000">
                      <a:alpha val="43137"/>
                    </a:srgbClr>
                  </a:outerShdw>
                </a:effectLst>
                <a:hlinkClick r:id="rId8" action="ppaction://hlinksldjump">
                  <a:extLst>
                    <a:ext uri="{A12FA001-AC4F-418D-AE19-62706E023703}">
                      <ahyp:hlinkClr xmlns="" xmlns:ahyp="http://schemas.microsoft.com/office/drawing/2018/hyperlinkcolor" val="tx"/>
                    </a:ext>
                  </a:extLst>
                </a:hlinkClick>
              </a:rPr>
              <a:t> </a:t>
            </a:r>
            <a:endParaRPr lang="it-IT" b="1" i="1" dirty="0">
              <a:effectLst>
                <a:outerShdw blurRad="38100" dist="38100" dir="2700000" algn="tl">
                  <a:srgbClr val="000000">
                    <a:alpha val="43137"/>
                  </a:srgbClr>
                </a:outerShdw>
              </a:effectLst>
            </a:endParaRPr>
          </a:p>
        </p:txBody>
      </p:sp>
      <p:sp>
        <p:nvSpPr>
          <p:cNvPr id="28" name="Ovale 27">
            <a:extLst>
              <a:ext uri="{FF2B5EF4-FFF2-40B4-BE49-F238E27FC236}">
                <a16:creationId xmlns="" xmlns:a16="http://schemas.microsoft.com/office/drawing/2014/main" id="{79D4BD09-64D1-4149-AD4E-AE50639D7AA0}"/>
              </a:ext>
            </a:extLst>
          </p:cNvPr>
          <p:cNvSpPr/>
          <p:nvPr/>
        </p:nvSpPr>
        <p:spPr>
          <a:xfrm>
            <a:off x="3220278" y="3366884"/>
            <a:ext cx="1881808" cy="83156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9" action="ppaction://hlinksldjump">
                  <a:extLst>
                    <a:ext uri="{A12FA001-AC4F-418D-AE19-62706E023703}">
                      <ahyp:hlinkClr xmlns="" xmlns:ahyp="http://schemas.microsoft.com/office/drawing/2018/hyperlinkcolor" val="tx"/>
                    </a:ext>
                  </a:extLst>
                </a:hlinkClick>
              </a:rPr>
              <a:t>The </a:t>
            </a:r>
            <a:r>
              <a:rPr lang="it-IT" b="1" i="1" dirty="0" err="1">
                <a:solidFill>
                  <a:srgbClr val="954F72"/>
                </a:solidFill>
                <a:effectLst>
                  <a:outerShdw blurRad="38100" dist="38100" dir="2700000" algn="tl">
                    <a:srgbClr val="000000">
                      <a:alpha val="43137"/>
                    </a:srgbClr>
                  </a:outerShdw>
                </a:effectLst>
                <a:hlinkClick r:id="rId9" action="ppaction://hlinksldjump">
                  <a:extLst>
                    <a:ext uri="{A12FA001-AC4F-418D-AE19-62706E023703}">
                      <ahyp:hlinkClr xmlns="" xmlns:ahyp="http://schemas.microsoft.com/office/drawing/2018/hyperlinkcolor" val="tx"/>
                    </a:ext>
                  </a:extLst>
                </a:hlinkClick>
              </a:rPr>
              <a:t>Planetary</a:t>
            </a:r>
            <a:endParaRPr lang="it-IT" b="1" i="1" dirty="0">
              <a:effectLst>
                <a:outerShdw blurRad="38100" dist="38100" dir="2700000" algn="tl">
                  <a:srgbClr val="000000">
                    <a:alpha val="43137"/>
                  </a:srgbClr>
                </a:outerShdw>
              </a:effectLst>
            </a:endParaRPr>
          </a:p>
        </p:txBody>
      </p:sp>
      <p:cxnSp>
        <p:nvCxnSpPr>
          <p:cNvPr id="4" name="Connettore 2 3">
            <a:extLst>
              <a:ext uri="{FF2B5EF4-FFF2-40B4-BE49-F238E27FC236}">
                <a16:creationId xmlns="" xmlns:a16="http://schemas.microsoft.com/office/drawing/2014/main" id="{D65D3B65-1E94-49BB-A7F9-62076F3F2113}"/>
              </a:ext>
            </a:extLst>
          </p:cNvPr>
          <p:cNvCxnSpPr/>
          <p:nvPr/>
        </p:nvCxnSpPr>
        <p:spPr>
          <a:xfrm>
            <a:off x="7089912" y="4240700"/>
            <a:ext cx="1656522" cy="807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e 5">
            <a:extLst>
              <a:ext uri="{FF2B5EF4-FFF2-40B4-BE49-F238E27FC236}">
                <a16:creationId xmlns="" xmlns:a16="http://schemas.microsoft.com/office/drawing/2014/main" id="{F7EA2345-2E05-47A6-BD40-3E2BBD953DB8}"/>
              </a:ext>
            </a:extLst>
          </p:cNvPr>
          <p:cNvSpPr/>
          <p:nvPr/>
        </p:nvSpPr>
        <p:spPr>
          <a:xfrm>
            <a:off x="9077738" y="4863552"/>
            <a:ext cx="1656522" cy="828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effectLst>
                  <a:outerShdw blurRad="38100" dist="38100" dir="2700000" algn="tl">
                    <a:srgbClr val="000000">
                      <a:alpha val="43137"/>
                    </a:srgbClr>
                  </a:outerShdw>
                </a:effectLst>
                <a:hlinkClick r:id="rId10" action="ppaction://hlinksldjump"/>
              </a:rPr>
              <a:t>and</a:t>
            </a:r>
            <a:endParaRPr lang="it-IT"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4818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down)">
                                      <p:cBhvr>
                                        <p:cTn id="80" dur="580">
                                          <p:stCondLst>
                                            <p:cond delay="0"/>
                                          </p:stCondLst>
                                        </p:cTn>
                                        <p:tgtEl>
                                          <p:spTgt spid="28"/>
                                        </p:tgtEl>
                                      </p:cBhvr>
                                    </p:animEffect>
                                    <p:anim calcmode="lin" valueType="num">
                                      <p:cBhvr>
                                        <p:cTn id="8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86" dur="26">
                                          <p:stCondLst>
                                            <p:cond delay="650"/>
                                          </p:stCondLst>
                                        </p:cTn>
                                        <p:tgtEl>
                                          <p:spTgt spid="28"/>
                                        </p:tgtEl>
                                      </p:cBhvr>
                                      <p:to x="100000" y="60000"/>
                                    </p:animScale>
                                    <p:animScale>
                                      <p:cBhvr>
                                        <p:cTn id="87" dur="166" decel="50000">
                                          <p:stCondLst>
                                            <p:cond delay="676"/>
                                          </p:stCondLst>
                                        </p:cTn>
                                        <p:tgtEl>
                                          <p:spTgt spid="28"/>
                                        </p:tgtEl>
                                      </p:cBhvr>
                                      <p:to x="100000" y="100000"/>
                                    </p:animScale>
                                    <p:animScale>
                                      <p:cBhvr>
                                        <p:cTn id="88" dur="26">
                                          <p:stCondLst>
                                            <p:cond delay="1312"/>
                                          </p:stCondLst>
                                        </p:cTn>
                                        <p:tgtEl>
                                          <p:spTgt spid="28"/>
                                        </p:tgtEl>
                                      </p:cBhvr>
                                      <p:to x="100000" y="80000"/>
                                    </p:animScale>
                                    <p:animScale>
                                      <p:cBhvr>
                                        <p:cTn id="89" dur="166" decel="50000">
                                          <p:stCondLst>
                                            <p:cond delay="1338"/>
                                          </p:stCondLst>
                                        </p:cTn>
                                        <p:tgtEl>
                                          <p:spTgt spid="28"/>
                                        </p:tgtEl>
                                      </p:cBhvr>
                                      <p:to x="100000" y="100000"/>
                                    </p:animScale>
                                    <p:animScale>
                                      <p:cBhvr>
                                        <p:cTn id="90" dur="26">
                                          <p:stCondLst>
                                            <p:cond delay="1642"/>
                                          </p:stCondLst>
                                        </p:cTn>
                                        <p:tgtEl>
                                          <p:spTgt spid="28"/>
                                        </p:tgtEl>
                                      </p:cBhvr>
                                      <p:to x="100000" y="90000"/>
                                    </p:animScale>
                                    <p:animScale>
                                      <p:cBhvr>
                                        <p:cTn id="91" dur="166" decel="50000">
                                          <p:stCondLst>
                                            <p:cond delay="1668"/>
                                          </p:stCondLst>
                                        </p:cTn>
                                        <p:tgtEl>
                                          <p:spTgt spid="28"/>
                                        </p:tgtEl>
                                      </p:cBhvr>
                                      <p:to x="100000" y="100000"/>
                                    </p:animScale>
                                    <p:animScale>
                                      <p:cBhvr>
                                        <p:cTn id="92" dur="26">
                                          <p:stCondLst>
                                            <p:cond delay="1808"/>
                                          </p:stCondLst>
                                        </p:cTn>
                                        <p:tgtEl>
                                          <p:spTgt spid="28"/>
                                        </p:tgtEl>
                                      </p:cBhvr>
                                      <p:to x="100000" y="95000"/>
                                    </p:animScale>
                                    <p:animScale>
                                      <p:cBhvr>
                                        <p:cTn id="93" dur="166" decel="50000">
                                          <p:stCondLst>
                                            <p:cond delay="1834"/>
                                          </p:stCondLst>
                                        </p:cTn>
                                        <p:tgtEl>
                                          <p:spTgt spid="28"/>
                                        </p:tgtEl>
                                      </p:cBhvr>
                                      <p:to x="100000" y="100000"/>
                                    </p:animScale>
                                  </p:childTnLst>
                                </p:cTn>
                              </p:par>
                            </p:childTnLst>
                          </p:cTn>
                        </p:par>
                      </p:childTnLst>
                    </p:cTn>
                  </p:par>
                  <p:par>
                    <p:cTn id="94" fill="hold">
                      <p:stCondLst>
                        <p:cond delay="indefinite"/>
                      </p:stCondLst>
                      <p:childTnLst>
                        <p:par>
                          <p:cTn id="95" fill="hold">
                            <p:stCondLst>
                              <p:cond delay="0"/>
                            </p:stCondLst>
                            <p:childTnLst>
                              <p:par>
                                <p:cTn id="96" presetID="45" presetClass="entr" presetSubtype="0" fill="hold" nodeType="click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fade">
                                      <p:cBhvr>
                                        <p:cTn id="98" dur="2000"/>
                                        <p:tgtEl>
                                          <p:spTgt spid="9"/>
                                        </p:tgtEl>
                                      </p:cBhvr>
                                    </p:animEffect>
                                    <p:anim calcmode="lin" valueType="num">
                                      <p:cBhvr>
                                        <p:cTn id="99" dur="2000" fill="hold"/>
                                        <p:tgtEl>
                                          <p:spTgt spid="9"/>
                                        </p:tgtEl>
                                        <p:attrNameLst>
                                          <p:attrName>ppt_w</p:attrName>
                                        </p:attrNameLst>
                                      </p:cBhvr>
                                      <p:tavLst>
                                        <p:tav tm="0" fmla="#ppt_w*sin(2.5*pi*$)">
                                          <p:val>
                                            <p:fltVal val="0"/>
                                          </p:val>
                                        </p:tav>
                                        <p:tav tm="100000">
                                          <p:val>
                                            <p:fltVal val="1"/>
                                          </p:val>
                                        </p:tav>
                                      </p:tavLst>
                                    </p:anim>
                                    <p:anim calcmode="lin" valueType="num">
                                      <p:cBhvr>
                                        <p:cTn id="10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1000" fill="hold"/>
                                        <p:tgtEl>
                                          <p:spTgt spid="13"/>
                                        </p:tgtEl>
                                        <p:attrNameLst>
                                          <p:attrName>ppt_w</p:attrName>
                                        </p:attrNameLst>
                                      </p:cBhvr>
                                      <p:tavLst>
                                        <p:tav tm="0">
                                          <p:val>
                                            <p:fltVal val="0"/>
                                          </p:val>
                                        </p:tav>
                                        <p:tav tm="100000">
                                          <p:val>
                                            <p:strVal val="#ppt_w"/>
                                          </p:val>
                                        </p:tav>
                                      </p:tavLst>
                                    </p:anim>
                                    <p:anim calcmode="lin" valueType="num">
                                      <p:cBhvr>
                                        <p:cTn id="106" dur="1000" fill="hold"/>
                                        <p:tgtEl>
                                          <p:spTgt spid="13"/>
                                        </p:tgtEl>
                                        <p:attrNameLst>
                                          <p:attrName>ppt_h</p:attrName>
                                        </p:attrNameLst>
                                      </p:cBhvr>
                                      <p:tavLst>
                                        <p:tav tm="0">
                                          <p:val>
                                            <p:fltVal val="0"/>
                                          </p:val>
                                        </p:tav>
                                        <p:tav tm="100000">
                                          <p:val>
                                            <p:strVal val="#ppt_h"/>
                                          </p:val>
                                        </p:tav>
                                      </p:tavLst>
                                    </p:anim>
                                    <p:anim calcmode="lin" valueType="num">
                                      <p:cBhvr>
                                        <p:cTn id="107" dur="1000" fill="hold"/>
                                        <p:tgtEl>
                                          <p:spTgt spid="13"/>
                                        </p:tgtEl>
                                        <p:attrNameLst>
                                          <p:attrName>style.rotation</p:attrName>
                                        </p:attrNameLst>
                                      </p:cBhvr>
                                      <p:tavLst>
                                        <p:tav tm="0">
                                          <p:val>
                                            <p:fltVal val="90"/>
                                          </p:val>
                                        </p:tav>
                                        <p:tav tm="100000">
                                          <p:val>
                                            <p:fltVal val="0"/>
                                          </p:val>
                                        </p:tav>
                                      </p:tavLst>
                                    </p:anim>
                                    <p:animEffect transition="in" filter="fade">
                                      <p:cBhvr>
                                        <p:cTn id="108" dur="1000"/>
                                        <p:tgtEl>
                                          <p:spTgt spid="13"/>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heel(1)">
                                      <p:cBhvr>
                                        <p:cTn id="113" dur="20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wipe(down)">
                                      <p:cBhvr>
                                        <p:cTn id="118" dur="500"/>
                                        <p:tgtEl>
                                          <p:spTgt spid="2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barn(inVertical)">
                                      <p:cBhvr>
                                        <p:cTn id="123" dur="500"/>
                                        <p:tgtEl>
                                          <p:spTgt spid="4"/>
                                        </p:tgtEl>
                                      </p:cBhvr>
                                    </p:animEffect>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grpId="0" nodeType="click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wipe(down)">
                                      <p:cBhvr>
                                        <p:cTn id="128" dur="580">
                                          <p:stCondLst>
                                            <p:cond delay="0"/>
                                          </p:stCondLst>
                                        </p:cTn>
                                        <p:tgtEl>
                                          <p:spTgt spid="6"/>
                                        </p:tgtEl>
                                      </p:cBhvr>
                                    </p:animEffect>
                                    <p:anim calcmode="lin" valueType="num">
                                      <p:cBhvr>
                                        <p:cTn id="1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4" dur="26">
                                          <p:stCondLst>
                                            <p:cond delay="650"/>
                                          </p:stCondLst>
                                        </p:cTn>
                                        <p:tgtEl>
                                          <p:spTgt spid="6"/>
                                        </p:tgtEl>
                                      </p:cBhvr>
                                      <p:to x="100000" y="60000"/>
                                    </p:animScale>
                                    <p:animScale>
                                      <p:cBhvr>
                                        <p:cTn id="135" dur="166" decel="50000">
                                          <p:stCondLst>
                                            <p:cond delay="676"/>
                                          </p:stCondLst>
                                        </p:cTn>
                                        <p:tgtEl>
                                          <p:spTgt spid="6"/>
                                        </p:tgtEl>
                                      </p:cBhvr>
                                      <p:to x="100000" y="100000"/>
                                    </p:animScale>
                                    <p:animScale>
                                      <p:cBhvr>
                                        <p:cTn id="136" dur="26">
                                          <p:stCondLst>
                                            <p:cond delay="1312"/>
                                          </p:stCondLst>
                                        </p:cTn>
                                        <p:tgtEl>
                                          <p:spTgt spid="6"/>
                                        </p:tgtEl>
                                      </p:cBhvr>
                                      <p:to x="100000" y="80000"/>
                                    </p:animScale>
                                    <p:animScale>
                                      <p:cBhvr>
                                        <p:cTn id="137" dur="166" decel="50000">
                                          <p:stCondLst>
                                            <p:cond delay="1338"/>
                                          </p:stCondLst>
                                        </p:cTn>
                                        <p:tgtEl>
                                          <p:spTgt spid="6"/>
                                        </p:tgtEl>
                                      </p:cBhvr>
                                      <p:to x="100000" y="100000"/>
                                    </p:animScale>
                                    <p:animScale>
                                      <p:cBhvr>
                                        <p:cTn id="138" dur="26">
                                          <p:stCondLst>
                                            <p:cond delay="1642"/>
                                          </p:stCondLst>
                                        </p:cTn>
                                        <p:tgtEl>
                                          <p:spTgt spid="6"/>
                                        </p:tgtEl>
                                      </p:cBhvr>
                                      <p:to x="100000" y="90000"/>
                                    </p:animScale>
                                    <p:animScale>
                                      <p:cBhvr>
                                        <p:cTn id="139" dur="166" decel="50000">
                                          <p:stCondLst>
                                            <p:cond delay="1668"/>
                                          </p:stCondLst>
                                        </p:cTn>
                                        <p:tgtEl>
                                          <p:spTgt spid="6"/>
                                        </p:tgtEl>
                                      </p:cBhvr>
                                      <p:to x="100000" y="100000"/>
                                    </p:animScale>
                                    <p:animScale>
                                      <p:cBhvr>
                                        <p:cTn id="140" dur="26">
                                          <p:stCondLst>
                                            <p:cond delay="1808"/>
                                          </p:stCondLst>
                                        </p:cTn>
                                        <p:tgtEl>
                                          <p:spTgt spid="6"/>
                                        </p:tgtEl>
                                      </p:cBhvr>
                                      <p:to x="100000" y="95000"/>
                                    </p:animScale>
                                    <p:animScale>
                                      <p:cBhvr>
                                        <p:cTn id="1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75">
            <a:extLst>
              <a:ext uri="{FF2B5EF4-FFF2-40B4-BE49-F238E27FC236}">
                <a16:creationId xmlns="" xmlns:a16="http://schemas.microsoft.com/office/drawing/2014/main" id="{B43B9CA2-4B31-4ACD-9A9F-B8E6C64203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descr="L'orgoglio antico dell'Atene d'Italia | TurisCalabria">
            <a:extLst>
              <a:ext uri="{FF2B5EF4-FFF2-40B4-BE49-F238E27FC236}">
                <a16:creationId xmlns="" xmlns:a16="http://schemas.microsoft.com/office/drawing/2014/main" id="{C0B52918-8F34-468E-9FA0-F5EE39EDD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43" r="9084" b="1"/>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4101" name="Picture 5" descr="Cosenza in un weekend: cosa vedere nella città che cambia">
            <a:extLst>
              <a:ext uri="{FF2B5EF4-FFF2-40B4-BE49-F238E27FC236}">
                <a16:creationId xmlns="" xmlns:a16="http://schemas.microsoft.com/office/drawing/2014/main" id="{E79D7266-2A60-42E2-99CA-F8FB6616A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50" r="10540" b="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099" name="Picture 3" descr="Cosenza - Wikipedia">
            <a:extLst>
              <a:ext uri="{FF2B5EF4-FFF2-40B4-BE49-F238E27FC236}">
                <a16:creationId xmlns="" xmlns:a16="http://schemas.microsoft.com/office/drawing/2014/main" id="{217C6A23-71E3-474D-8433-CEDDD151CB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24" r="-1" b="1062"/>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06" name="Freeform: Shape 77">
            <a:extLst>
              <a:ext uri="{FF2B5EF4-FFF2-40B4-BE49-F238E27FC236}">
                <a16:creationId xmlns="" xmlns:a16="http://schemas.microsoft.com/office/drawing/2014/main" id="{33F94DB1-BC5D-454D-845C-7BA3A1F469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Freeform: Shape 79">
            <a:extLst>
              <a:ext uri="{FF2B5EF4-FFF2-40B4-BE49-F238E27FC236}">
                <a16:creationId xmlns="" xmlns:a16="http://schemas.microsoft.com/office/drawing/2014/main" id="{5676B86F-860B-4586-BCAA-C0650C09B7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 xmlns:a16="http://schemas.microsoft.com/office/drawing/2014/main" id="{0EE218B5-9D06-4076-9039-FD09550589C6}"/>
              </a:ext>
            </a:extLst>
          </p:cNvPr>
          <p:cNvSpPr>
            <a:spLocks noGrp="1"/>
          </p:cNvSpPr>
          <p:nvPr>
            <p:ph type="title"/>
          </p:nvPr>
        </p:nvSpPr>
        <p:spPr>
          <a:xfrm>
            <a:off x="438911" y="-65234"/>
            <a:ext cx="4665771" cy="1155173"/>
          </a:xfrm>
          <a:scene3d>
            <a:camera prst="isometricOffAxis2Left"/>
            <a:lightRig rig="threePt" dir="t"/>
          </a:scene3d>
        </p:spPr>
        <p:txBody>
          <a:bodyPr>
            <a:normAutofit/>
          </a:bodyPr>
          <a:lstStyle/>
          <a:p>
            <a:pPr algn="ctr"/>
            <a:r>
              <a:rPr lang="it-IT" sz="3400" dirty="0">
                <a:solidFill>
                  <a:srgbClr val="00B0F0"/>
                </a:solidFill>
              </a:rPr>
              <a:t>COSENZA: ITS PAST</a:t>
            </a:r>
          </a:p>
        </p:txBody>
      </p:sp>
      <p:sp>
        <p:nvSpPr>
          <p:cNvPr id="82" name="Rectangle 81">
            <a:extLst>
              <a:ext uri="{FF2B5EF4-FFF2-40B4-BE49-F238E27FC236}">
                <a16:creationId xmlns="" xmlns:a16="http://schemas.microsoft.com/office/drawing/2014/main" id="{8C818ED5-2F56-4171-9445-3AA4F44623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 xmlns:a16="http://schemas.microsoft.com/office/drawing/2014/main" id="{DE74FCE8-866C-4AFA-B45C-FACE2A6094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1">
            <a:extLst>
              <a:ext uri="{FF2B5EF4-FFF2-40B4-BE49-F238E27FC236}">
                <a16:creationId xmlns="" xmlns:a16="http://schemas.microsoft.com/office/drawing/2014/main" id="{5D8D29CD-5507-4C0B-B2BF-08384EA3C595}"/>
              </a:ext>
            </a:extLst>
          </p:cNvPr>
          <p:cNvSpPr>
            <a:spLocks noGrp="1" noChangeArrowheads="1"/>
          </p:cNvSpPr>
          <p:nvPr>
            <p:ph idx="1"/>
          </p:nvPr>
        </p:nvSpPr>
        <p:spPr bwMode="auto">
          <a:xfrm>
            <a:off x="0" y="914400"/>
            <a:ext cx="5610174" cy="590701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7457" rIns="0" bIns="-17457" numCol="1" anchorCtr="0" compatLnSpc="1">
            <a:prstTxWarp prst="textNoShape">
              <a:avLst/>
            </a:prstTxWarp>
            <a:normAutofit fontScale="25000" lnSpcReduction="20000"/>
          </a:bodyPr>
          <a:lstStyle/>
          <a:p>
            <a:pPr marL="0" lvl="0" indent="0" eaLnBrk="0" fontAlgn="base" hangingPunct="0">
              <a:spcBef>
                <a:spcPct val="0"/>
              </a:spcBef>
              <a:spcAft>
                <a:spcPts val="600"/>
              </a:spcAft>
              <a:buNone/>
            </a:pP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Cosenza</a:t>
            </a:r>
            <a:r>
              <a:rPr lang="en-US" sz="8000" b="1" i="1" dirty="0">
                <a:solidFill>
                  <a:srgbClr val="00B0F0"/>
                </a:solidFill>
                <a:effectLst>
                  <a:outerShdw blurRad="38100" dist="38100" dir="2700000" algn="tl">
                    <a:srgbClr val="000000">
                      <a:alpha val="43137"/>
                    </a:srgbClr>
                  </a:outerShdw>
                </a:effectLst>
                <a:latin typeface="Google Sans"/>
                <a:ea typeface="+mj-ea"/>
                <a:cs typeface="+mj-cs"/>
              </a:rPr>
              <a:t>, also known as the City of the </a:t>
            </a:r>
            <a:r>
              <a:rPr lang="en-US" sz="8000" b="1" i="1" smtClean="0">
                <a:solidFill>
                  <a:srgbClr val="00B0F0"/>
                </a:solidFill>
                <a:effectLst>
                  <a:outerShdw blurRad="38100" dist="38100" dir="2700000" algn="tl">
                    <a:srgbClr val="000000">
                      <a:alpha val="43137"/>
                    </a:srgbClr>
                  </a:outerShdw>
                </a:effectLst>
                <a:latin typeface="Google Sans"/>
                <a:ea typeface="+mj-ea"/>
                <a:cs typeface="+mj-cs"/>
              </a:rPr>
              <a:t>Bruzi,</a:t>
            </a:r>
            <a:r>
              <a:rPr lang="it-IT" altLang="it-IT" sz="8000" b="1" i="1" dirty="0" smtClean="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is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oldest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city in Calabria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located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on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seven</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hills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in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valley</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of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river</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Crathis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First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it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was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dominated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by the Romans and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then</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by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Byzantines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who</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called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it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Constantia</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After</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that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Saracens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and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Lombards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competed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for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its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dominion</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So,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it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was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razed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to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ground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in 957 and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it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was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rebuilt</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in 988. In 1057, </a:t>
            </a:r>
            <a:r>
              <a:rPr lang="en-US" sz="8000" b="1" i="1" dirty="0">
                <a:solidFill>
                  <a:srgbClr val="00B0F0"/>
                </a:solidFill>
                <a:effectLst>
                  <a:outerShdw blurRad="38100" dist="38100" dir="2700000" algn="tl">
                    <a:srgbClr val="000000">
                      <a:alpha val="43137"/>
                    </a:srgbClr>
                  </a:outerShdw>
                </a:effectLst>
                <a:latin typeface="Google Sans"/>
                <a:ea typeface="+mj-ea"/>
                <a:cs typeface="+mj-cs"/>
              </a:rPr>
              <a:t>Robert Guiscard started the Norman invasion of Calabria. The town soon rebelled against his rule. </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Cosenza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was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disputed</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by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Normans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 and by the </a:t>
            </a:r>
            <a:r>
              <a:rPr lang="it-IT" altLang="it-IT" sz="8000" b="1" i="1" dirty="0" err="1">
                <a:solidFill>
                  <a:srgbClr val="00B0F0"/>
                </a:solidFill>
                <a:effectLst>
                  <a:outerShdw blurRad="38100" dist="38100" dir="2700000" algn="tl">
                    <a:srgbClr val="000000">
                      <a:alpha val="43137"/>
                    </a:srgbClr>
                  </a:outerShdw>
                </a:effectLst>
                <a:latin typeface="Google Sans"/>
                <a:ea typeface="+mj-ea"/>
                <a:cs typeface="+mj-cs"/>
              </a:rPr>
              <a:t>Swabians</a:t>
            </a:r>
            <a:r>
              <a:rPr lang="it-IT" altLang="it-IT" sz="8000" b="1" i="1" dirty="0">
                <a:solidFill>
                  <a:srgbClr val="00B0F0"/>
                </a:solidFill>
                <a:effectLst>
                  <a:outerShdw blurRad="38100" dist="38100" dir="2700000" algn="tl">
                    <a:srgbClr val="000000">
                      <a:alpha val="43137"/>
                    </a:srgbClr>
                  </a:outerShdw>
                </a:effectLst>
                <a:latin typeface="Google Sans"/>
                <a:ea typeface="+mj-ea"/>
                <a:cs typeface="+mj-cs"/>
              </a:rPr>
              <a:t>.</a:t>
            </a:r>
            <a:r>
              <a:rPr lang="en-US" sz="8000" b="1" i="1" dirty="0">
                <a:solidFill>
                  <a:srgbClr val="00B0F0"/>
                </a:solidFill>
                <a:effectLst>
                  <a:outerShdw blurRad="38100" dist="38100" dir="2700000" algn="tl">
                    <a:srgbClr val="000000">
                      <a:alpha val="43137"/>
                    </a:srgbClr>
                  </a:outerShdw>
                </a:effectLst>
                <a:latin typeface="Google Sans"/>
                <a:ea typeface="+mj-ea"/>
                <a:cs typeface="+mj-cs"/>
              </a:rPr>
              <a:t> The </a:t>
            </a:r>
            <a:r>
              <a:rPr lang="en-US" sz="8000" b="1" i="1" dirty="0" err="1">
                <a:solidFill>
                  <a:srgbClr val="00B0F0"/>
                </a:solidFill>
                <a:effectLst>
                  <a:outerShdw blurRad="38100" dist="38100" dir="2700000" algn="tl">
                    <a:srgbClr val="000000">
                      <a:alpha val="43137"/>
                    </a:srgbClr>
                  </a:outerShdw>
                </a:effectLst>
                <a:latin typeface="Google Sans"/>
                <a:ea typeface="+mj-ea"/>
                <a:cs typeface="+mj-cs"/>
              </a:rPr>
              <a:t>Swabian</a:t>
            </a:r>
            <a:r>
              <a:rPr lang="en-US" sz="8000" b="1" i="1" dirty="0">
                <a:solidFill>
                  <a:srgbClr val="00B0F0"/>
                </a:solidFill>
                <a:effectLst>
                  <a:outerShdw blurRad="38100" dist="38100" dir="2700000" algn="tl">
                    <a:srgbClr val="000000">
                      <a:alpha val="43137"/>
                    </a:srgbClr>
                  </a:outerShdw>
                </a:effectLst>
                <a:latin typeface="Google Sans"/>
                <a:ea typeface="+mj-ea"/>
                <a:cs typeface="+mj-cs"/>
              </a:rPr>
              <a:t> Emperor Frederick II promoted construction and economic activities. Subsequently, Cosenza was disputed by  the </a:t>
            </a:r>
            <a:r>
              <a:rPr lang="en-US" sz="8000" b="1" i="1" dirty="0" err="1">
                <a:solidFill>
                  <a:srgbClr val="00B0F0"/>
                </a:solidFill>
                <a:effectLst>
                  <a:outerShdw blurRad="38100" dist="38100" dir="2700000" algn="tl">
                    <a:srgbClr val="000000">
                      <a:alpha val="43137"/>
                    </a:srgbClr>
                  </a:outerShdw>
                </a:effectLst>
                <a:latin typeface="Google Sans"/>
                <a:ea typeface="+mj-ea"/>
                <a:cs typeface="+mj-cs"/>
              </a:rPr>
              <a:t>Angevins</a:t>
            </a:r>
            <a:r>
              <a:rPr lang="en-US" sz="8000" b="1" i="1" dirty="0">
                <a:solidFill>
                  <a:srgbClr val="00B0F0"/>
                </a:solidFill>
                <a:effectLst>
                  <a:outerShdw blurRad="38100" dist="38100" dir="2700000" algn="tl">
                    <a:srgbClr val="000000">
                      <a:alpha val="43137"/>
                    </a:srgbClr>
                  </a:outerShdw>
                </a:effectLst>
                <a:latin typeface="Google Sans"/>
                <a:ea typeface="+mj-ea"/>
                <a:cs typeface="+mj-cs"/>
              </a:rPr>
              <a:t> and the Crown of Aragon. </a:t>
            </a:r>
            <a:r>
              <a:rPr lang="en-US" sz="8000" b="1" i="1" dirty="0">
                <a:solidFill>
                  <a:srgbClr val="00B0F0"/>
                </a:solidFill>
                <a:effectLst>
                  <a:outerShdw blurRad="38100" dist="38100" dir="2700000" algn="tl">
                    <a:srgbClr val="000000">
                      <a:alpha val="43137"/>
                    </a:srgbClr>
                  </a:outerShdw>
                </a:effectLst>
                <a:latin typeface="Google Sans"/>
              </a:rPr>
              <a:t>In 1432 King Louis III of Anjou settled in the castle of Cosenza with his wife Margaret of Savoy. When he died untimely, in 1434, he was buried in the Cathedral</a:t>
            </a:r>
            <a:r>
              <a:rPr lang="en-US" sz="8000" dirty="0">
                <a:solidFill>
                  <a:srgbClr val="00B0F0"/>
                </a:solidFill>
                <a:latin typeface="Google Sans"/>
              </a:rPr>
              <a:t>. </a:t>
            </a:r>
            <a:r>
              <a:rPr lang="it-IT" sz="8000" b="1" i="1" dirty="0">
                <a:solidFill>
                  <a:srgbClr val="00B0F0"/>
                </a:solidFill>
                <a:effectLst>
                  <a:outerShdw blurRad="38100" dist="38100" dir="2700000" algn="tl">
                    <a:srgbClr val="000000">
                      <a:alpha val="43137"/>
                    </a:srgbClr>
                  </a:outerShdw>
                </a:effectLst>
                <a:latin typeface="Google Sans"/>
              </a:rPr>
              <a:t>Cosenza</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was</a:t>
            </a:r>
            <a:r>
              <a:rPr lang="it-IT" altLang="it-IT" sz="8000" b="1" i="1" dirty="0">
                <a:solidFill>
                  <a:srgbClr val="00B0F0"/>
                </a:solidFill>
                <a:effectLst>
                  <a:outerShdw blurRad="38100" dist="38100" dir="2700000" algn="tl">
                    <a:srgbClr val="000000">
                      <a:alpha val="43137"/>
                    </a:srgbClr>
                  </a:outerShdw>
                </a:effectLst>
                <a:latin typeface="Google Sans"/>
              </a:rPr>
              <a:t> the home of the </a:t>
            </a:r>
            <a:r>
              <a:rPr lang="it-IT" altLang="it-IT" sz="8000" b="1" i="1" dirty="0" err="1">
                <a:solidFill>
                  <a:srgbClr val="00B0F0"/>
                </a:solidFill>
                <a:effectLst>
                  <a:outerShdw blurRad="38100" dist="38100" dir="2700000" algn="tl">
                    <a:srgbClr val="000000">
                      <a:alpha val="43137"/>
                    </a:srgbClr>
                  </a:outerShdw>
                </a:effectLst>
                <a:latin typeface="Google Sans"/>
              </a:rPr>
              <a:t>great</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philosopher</a:t>
            </a:r>
            <a:r>
              <a:rPr lang="it-IT" altLang="it-IT" sz="8000" b="1" i="1" dirty="0">
                <a:solidFill>
                  <a:srgbClr val="00B0F0"/>
                </a:solidFill>
                <a:effectLst>
                  <a:outerShdw blurRad="38100" dist="38100" dir="2700000" algn="tl">
                    <a:srgbClr val="000000">
                      <a:alpha val="43137"/>
                    </a:srgbClr>
                  </a:outerShdw>
                </a:effectLst>
                <a:latin typeface="Google Sans"/>
              </a:rPr>
              <a:t> Bernardino Telesio </a:t>
            </a:r>
            <a:r>
              <a:rPr lang="it-IT" altLang="it-IT" sz="8000" b="1" i="1" dirty="0" err="1">
                <a:solidFill>
                  <a:srgbClr val="00B0F0"/>
                </a:solidFill>
                <a:effectLst>
                  <a:outerShdw blurRad="38100" dist="38100" dir="2700000" algn="tl">
                    <a:srgbClr val="000000">
                      <a:alpha val="43137"/>
                    </a:srgbClr>
                  </a:outerShdw>
                </a:effectLst>
                <a:latin typeface="Google Sans"/>
              </a:rPr>
              <a:t>who</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together</a:t>
            </a:r>
            <a:r>
              <a:rPr lang="it-IT" altLang="it-IT" sz="8000" b="1" i="1" dirty="0">
                <a:solidFill>
                  <a:srgbClr val="00B0F0"/>
                </a:solidFill>
                <a:effectLst>
                  <a:outerShdw blurRad="38100" dist="38100" dir="2700000" algn="tl">
                    <a:srgbClr val="000000">
                      <a:alpha val="43137"/>
                    </a:srgbClr>
                  </a:outerShdw>
                </a:effectLst>
                <a:latin typeface="Google Sans"/>
              </a:rPr>
              <a:t> with Aulo Giano Parrasio, </a:t>
            </a:r>
            <a:r>
              <a:rPr lang="it-IT" altLang="it-IT" sz="8000" b="1" i="1" dirty="0" err="1">
                <a:solidFill>
                  <a:srgbClr val="00B0F0"/>
                </a:solidFill>
                <a:effectLst>
                  <a:outerShdw blurRad="38100" dist="38100" dir="2700000" algn="tl">
                    <a:srgbClr val="000000">
                      <a:alpha val="43137"/>
                    </a:srgbClr>
                  </a:outerShdw>
                </a:effectLst>
                <a:latin typeface="Google Sans"/>
              </a:rPr>
              <a:t>was</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among</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those</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scholars</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who</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gave</a:t>
            </a:r>
            <a:r>
              <a:rPr lang="it-IT" altLang="it-IT" sz="8000" b="1" i="1" dirty="0">
                <a:solidFill>
                  <a:srgbClr val="00B0F0"/>
                </a:solidFill>
                <a:effectLst>
                  <a:outerShdw blurRad="38100" dist="38100" dir="2700000" algn="tl">
                    <a:srgbClr val="000000">
                      <a:alpha val="43137"/>
                    </a:srgbClr>
                  </a:outerShdw>
                </a:effectLst>
                <a:latin typeface="Google Sans"/>
              </a:rPr>
              <a:t> </a:t>
            </a:r>
            <a:r>
              <a:rPr lang="it-IT" altLang="it-IT" sz="8000" b="1" i="1" dirty="0" err="1">
                <a:solidFill>
                  <a:srgbClr val="00B0F0"/>
                </a:solidFill>
                <a:effectLst>
                  <a:outerShdw blurRad="38100" dist="38100" dir="2700000" algn="tl">
                    <a:srgbClr val="000000">
                      <a:alpha val="43137"/>
                    </a:srgbClr>
                  </a:outerShdw>
                </a:effectLst>
                <a:latin typeface="Google Sans"/>
              </a:rPr>
              <a:t>importance</a:t>
            </a:r>
            <a:r>
              <a:rPr lang="it-IT" altLang="it-IT" sz="8000" b="1" i="1" dirty="0">
                <a:solidFill>
                  <a:srgbClr val="00B0F0"/>
                </a:solidFill>
                <a:effectLst>
                  <a:outerShdw blurRad="38100" dist="38100" dir="2700000" algn="tl">
                    <a:srgbClr val="000000">
                      <a:alpha val="43137"/>
                    </a:srgbClr>
                  </a:outerShdw>
                </a:effectLst>
                <a:latin typeface="Google Sans"/>
              </a:rPr>
              <a:t> to Cosenza, </a:t>
            </a:r>
            <a:r>
              <a:rPr lang="it-IT" altLang="it-IT" sz="8000" b="1" i="1" dirty="0" err="1">
                <a:solidFill>
                  <a:srgbClr val="00B0F0"/>
                </a:solidFill>
                <a:effectLst>
                  <a:outerShdw blurRad="38100" dist="38100" dir="2700000" algn="tl">
                    <a:srgbClr val="000000">
                      <a:alpha val="43137"/>
                    </a:srgbClr>
                  </a:outerShdw>
                </a:effectLst>
                <a:latin typeface="Google Sans"/>
              </a:rPr>
              <a:t>becoming</a:t>
            </a:r>
            <a:r>
              <a:rPr lang="it-IT" altLang="it-IT" sz="8000" b="1" i="1" dirty="0">
                <a:solidFill>
                  <a:srgbClr val="00B0F0"/>
                </a:solidFill>
                <a:effectLst>
                  <a:outerShdw blurRad="38100" dist="38100" dir="2700000" algn="tl">
                    <a:srgbClr val="000000">
                      <a:alpha val="43137"/>
                    </a:srgbClr>
                  </a:outerShdw>
                </a:effectLst>
                <a:latin typeface="Google Sans"/>
              </a:rPr>
              <a:t> the </a:t>
            </a:r>
            <a:r>
              <a:rPr lang="it-IT" altLang="it-IT" sz="8000" b="1" i="1" dirty="0" err="1">
                <a:solidFill>
                  <a:srgbClr val="00B0F0"/>
                </a:solidFill>
                <a:effectLst>
                  <a:outerShdw blurRad="38100" dist="38100" dir="2700000" algn="tl">
                    <a:srgbClr val="000000">
                      <a:alpha val="43137"/>
                    </a:srgbClr>
                  </a:outerShdw>
                </a:effectLst>
                <a:latin typeface="Google Sans"/>
              </a:rPr>
              <a:t>Athens</a:t>
            </a:r>
            <a:r>
              <a:rPr lang="it-IT" altLang="it-IT" sz="8000" b="1" i="1" dirty="0">
                <a:solidFill>
                  <a:srgbClr val="00B0F0"/>
                </a:solidFill>
                <a:effectLst>
                  <a:outerShdw blurRad="38100" dist="38100" dir="2700000" algn="tl">
                    <a:srgbClr val="000000">
                      <a:alpha val="43137"/>
                    </a:srgbClr>
                  </a:outerShdw>
                </a:effectLst>
                <a:latin typeface="Google Sans"/>
              </a:rPr>
              <a:t> of Italy</a:t>
            </a:r>
            <a:r>
              <a:rPr lang="it-IT" altLang="it-IT" sz="8000" b="1" i="1" dirty="0">
                <a:solidFill>
                  <a:srgbClr val="663300"/>
                </a:solidFill>
                <a:effectLst>
                  <a:outerShdw blurRad="38100" dist="38100" dir="2700000" algn="tl">
                    <a:srgbClr val="000000">
                      <a:alpha val="43137"/>
                    </a:srgbClr>
                  </a:outerShdw>
                </a:effectLst>
                <a:latin typeface="Google Sans"/>
              </a:rPr>
              <a:t>.</a:t>
            </a:r>
            <a:r>
              <a:rPr lang="en-US" sz="8000" dirty="0">
                <a:latin typeface="Google Sans"/>
              </a:rPr>
              <a:t> </a:t>
            </a:r>
            <a:r>
              <a:rPr lang="en-US" sz="8000" dirty="0"/>
              <a:t/>
            </a:r>
            <a:br>
              <a:rPr lang="en-US" sz="8000" dirty="0"/>
            </a:br>
            <a:r>
              <a:rPr lang="en-US" sz="7200" dirty="0"/>
              <a:t/>
            </a:r>
            <a:br>
              <a:rPr lang="en-US" sz="7200" dirty="0"/>
            </a:br>
            <a:r>
              <a:rPr lang="it-IT" altLang="it-IT" sz="16000" b="1" i="1" dirty="0">
                <a:solidFill>
                  <a:srgbClr val="00B0F0"/>
                </a:solidFill>
                <a:effectLst>
                  <a:outerShdw blurRad="38100" dist="38100" dir="2700000" algn="tl">
                    <a:srgbClr val="000000">
                      <a:alpha val="43137"/>
                    </a:srgbClr>
                  </a:outerShdw>
                </a:effectLst>
                <a:latin typeface="Google Sans"/>
                <a:sym typeface="Wingdings" panose="05000000000000000000" pitchFamily="2" charset="2"/>
                <a:hlinkClick r:id="rId5" action="ppaction://hlinksldjump"/>
              </a:rPr>
              <a:t></a:t>
            </a:r>
            <a:r>
              <a:rPr lang="en-US" sz="16000" b="1" i="1" dirty="0">
                <a:solidFill>
                  <a:srgbClr val="663300"/>
                </a:solidFill>
                <a:effectLst>
                  <a:outerShdw blurRad="38100" dist="38100" dir="2700000" algn="tl">
                    <a:srgbClr val="000000">
                      <a:alpha val="43137"/>
                    </a:srgbClr>
                  </a:outerShdw>
                </a:effectLst>
                <a:latin typeface="Google Sans"/>
                <a:ea typeface="+mj-ea"/>
                <a:cs typeface="+mj-cs"/>
              </a:rPr>
              <a:t> </a:t>
            </a:r>
            <a:r>
              <a:rPr lang="en-US" sz="6200" b="1" i="1" dirty="0">
                <a:solidFill>
                  <a:srgbClr val="663300"/>
                </a:solidFill>
                <a:effectLst>
                  <a:outerShdw blurRad="38100" dist="38100" dir="2700000" algn="tl">
                    <a:srgbClr val="000000">
                      <a:alpha val="43137"/>
                    </a:srgbClr>
                  </a:outerShdw>
                </a:effectLst>
                <a:latin typeface="Google Sans"/>
                <a:ea typeface="+mj-ea"/>
                <a:cs typeface="+mj-cs"/>
              </a:rPr>
              <a:t/>
            </a:r>
            <a:br>
              <a:rPr lang="en-US" sz="6200" b="1" i="1" dirty="0">
                <a:solidFill>
                  <a:srgbClr val="663300"/>
                </a:solidFill>
                <a:effectLst>
                  <a:outerShdw blurRad="38100" dist="38100" dir="2700000" algn="tl">
                    <a:srgbClr val="000000">
                      <a:alpha val="43137"/>
                    </a:srgbClr>
                  </a:outerShdw>
                </a:effectLst>
                <a:latin typeface="Google Sans"/>
                <a:ea typeface="+mj-ea"/>
                <a:cs typeface="+mj-cs"/>
              </a:rPr>
            </a:br>
            <a:endParaRPr lang="en-US" sz="16000" b="1" i="1" dirty="0">
              <a:solidFill>
                <a:srgbClr val="663300"/>
              </a:solidFill>
              <a:effectLst>
                <a:outerShdw blurRad="38100" dist="38100" dir="2700000" algn="tl">
                  <a:srgbClr val="000000">
                    <a:alpha val="43137"/>
                  </a:srgbClr>
                </a:outerShdw>
              </a:effectLst>
              <a:latin typeface="Google Sans"/>
              <a:ea typeface="+mj-ea"/>
              <a:cs typeface="+mj-cs"/>
            </a:endParaRPr>
          </a:p>
          <a:p>
            <a:pPr marL="0" lvl="0" indent="0" eaLnBrk="0" fontAlgn="base" hangingPunct="0">
              <a:spcBef>
                <a:spcPct val="0"/>
              </a:spcBef>
              <a:spcAft>
                <a:spcPts val="600"/>
              </a:spcAft>
              <a:buNone/>
            </a:pPr>
            <a:r>
              <a:rPr kumimoji="0" lang="it-IT" altLang="it-IT" sz="16000" b="1" i="1" u="none" strike="noStrike" cap="none" normalizeH="0" baseline="0" dirty="0">
                <a:ln>
                  <a:noFill/>
                </a:ln>
                <a:effectLst>
                  <a:outerShdw blurRad="38100" dist="38100" dir="2700000" algn="tl">
                    <a:srgbClr val="000000">
                      <a:alpha val="43137"/>
                    </a:srgbClr>
                  </a:outerShdw>
                </a:effectLst>
                <a:hlinkClick r:id="rId5" action="ppaction://hlinksldjump"/>
              </a:rPr>
              <a:t> </a:t>
            </a:r>
            <a:endParaRPr kumimoji="0" lang="it-IT" altLang="it-IT" sz="16000" b="1" i="1" u="none" strike="noStrike" cap="none" normalizeH="0" baseline="0" dirty="0">
              <a:ln>
                <a:noFill/>
              </a:l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35256972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80">
                                          <p:stCondLst>
                                            <p:cond delay="0"/>
                                          </p:stCondLst>
                                        </p:cTn>
                                        <p:tgtEl>
                                          <p:spTgt spid="4">
                                            <p:txEl>
                                              <p:pRg st="1" end="1"/>
                                            </p:txEl>
                                          </p:spTgt>
                                        </p:tgtEl>
                                      </p:cBhvr>
                                    </p:animEffect>
                                    <p:anim calcmode="lin" valueType="num">
                                      <p:cBhvr>
                                        <p:cTn id="31"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xEl>
                                              <p:pRg st="1" end="1"/>
                                            </p:txEl>
                                          </p:spTgt>
                                        </p:tgtEl>
                                      </p:cBhvr>
                                      <p:to x="100000" y="60000"/>
                                    </p:animScale>
                                    <p:animScale>
                                      <p:cBhvr>
                                        <p:cTn id="37" dur="166" decel="50000">
                                          <p:stCondLst>
                                            <p:cond delay="676"/>
                                          </p:stCondLst>
                                        </p:cTn>
                                        <p:tgtEl>
                                          <p:spTgt spid="4">
                                            <p:txEl>
                                              <p:pRg st="1" end="1"/>
                                            </p:txEl>
                                          </p:spTgt>
                                        </p:tgtEl>
                                      </p:cBhvr>
                                      <p:to x="100000" y="100000"/>
                                    </p:animScale>
                                    <p:animScale>
                                      <p:cBhvr>
                                        <p:cTn id="38" dur="26">
                                          <p:stCondLst>
                                            <p:cond delay="1312"/>
                                          </p:stCondLst>
                                        </p:cTn>
                                        <p:tgtEl>
                                          <p:spTgt spid="4">
                                            <p:txEl>
                                              <p:pRg st="1" end="1"/>
                                            </p:txEl>
                                          </p:spTgt>
                                        </p:tgtEl>
                                      </p:cBhvr>
                                      <p:to x="100000" y="80000"/>
                                    </p:animScale>
                                    <p:animScale>
                                      <p:cBhvr>
                                        <p:cTn id="39" dur="166" decel="50000">
                                          <p:stCondLst>
                                            <p:cond delay="1338"/>
                                          </p:stCondLst>
                                        </p:cTn>
                                        <p:tgtEl>
                                          <p:spTgt spid="4">
                                            <p:txEl>
                                              <p:pRg st="1" end="1"/>
                                            </p:txEl>
                                          </p:spTgt>
                                        </p:tgtEl>
                                      </p:cBhvr>
                                      <p:to x="100000" y="100000"/>
                                    </p:animScale>
                                    <p:animScale>
                                      <p:cBhvr>
                                        <p:cTn id="40" dur="26">
                                          <p:stCondLst>
                                            <p:cond delay="1642"/>
                                          </p:stCondLst>
                                        </p:cTn>
                                        <p:tgtEl>
                                          <p:spTgt spid="4">
                                            <p:txEl>
                                              <p:pRg st="1" end="1"/>
                                            </p:txEl>
                                          </p:spTgt>
                                        </p:tgtEl>
                                      </p:cBhvr>
                                      <p:to x="100000" y="90000"/>
                                    </p:animScale>
                                    <p:animScale>
                                      <p:cBhvr>
                                        <p:cTn id="41" dur="166" decel="50000">
                                          <p:stCondLst>
                                            <p:cond delay="1668"/>
                                          </p:stCondLst>
                                        </p:cTn>
                                        <p:tgtEl>
                                          <p:spTgt spid="4">
                                            <p:txEl>
                                              <p:pRg st="1" end="1"/>
                                            </p:txEl>
                                          </p:spTgt>
                                        </p:tgtEl>
                                      </p:cBhvr>
                                      <p:to x="100000" y="100000"/>
                                    </p:animScale>
                                    <p:animScale>
                                      <p:cBhvr>
                                        <p:cTn id="42" dur="26">
                                          <p:stCondLst>
                                            <p:cond delay="1808"/>
                                          </p:stCondLst>
                                        </p:cTn>
                                        <p:tgtEl>
                                          <p:spTgt spid="4">
                                            <p:txEl>
                                              <p:pRg st="1" end="1"/>
                                            </p:txEl>
                                          </p:spTgt>
                                        </p:tgtEl>
                                      </p:cBhvr>
                                      <p:to x="100000" y="95000"/>
                                    </p:animScale>
                                    <p:animScale>
                                      <p:cBhvr>
                                        <p:cTn id="43" dur="166" decel="50000">
                                          <p:stCondLst>
                                            <p:cond delay="1834"/>
                                          </p:stCondLst>
                                        </p:cTn>
                                        <p:tgtEl>
                                          <p:spTgt spid="4">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01"/>
                                        </p:tgtEl>
                                        <p:attrNameLst>
                                          <p:attrName>style.visibility</p:attrName>
                                        </p:attrNameLst>
                                      </p:cBhvr>
                                      <p:to>
                                        <p:strVal val="visible"/>
                                      </p:to>
                                    </p:set>
                                    <p:animEffect transition="in" filter="fade">
                                      <p:cBhvr>
                                        <p:cTn id="48" dur="500"/>
                                        <p:tgtEl>
                                          <p:spTgt spid="410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103"/>
                                        </p:tgtEl>
                                        <p:attrNameLst>
                                          <p:attrName>style.visibility</p:attrName>
                                        </p:attrNameLst>
                                      </p:cBhvr>
                                      <p:to>
                                        <p:strVal val="visible"/>
                                      </p:to>
                                    </p:set>
                                    <p:animEffect transition="in" filter="wipe(down)">
                                      <p:cBhvr>
                                        <p:cTn id="53" dur="500"/>
                                        <p:tgtEl>
                                          <p:spTgt spid="410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99"/>
                                        </p:tgtEl>
                                        <p:attrNameLst>
                                          <p:attrName>style.visibility</p:attrName>
                                        </p:attrNameLst>
                                      </p:cBhvr>
                                      <p:to>
                                        <p:strVal val="visible"/>
                                      </p:to>
                                    </p:set>
                                    <p:animEffect transition="in" filter="fade">
                                      <p:cBhvr>
                                        <p:cTn id="58"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 xmlns:a16="http://schemas.microsoft.com/office/drawing/2014/main" id="{B7E5D475-1129-41D5-B9BB-BCFD50F7E7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71" r="-1" b="36908"/>
          <a:stretch/>
        </p:blipFill>
        <p:spPr bwMode="auto">
          <a:xfrm>
            <a:off x="4885700" y="3055043"/>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Risalendo Corso Telesio | esplorazionicosentine">
            <a:extLst>
              <a:ext uri="{FF2B5EF4-FFF2-40B4-BE49-F238E27FC236}">
                <a16:creationId xmlns="" xmlns:a16="http://schemas.microsoft.com/office/drawing/2014/main" id="{F18D9FD0-F107-414E-A05A-1B1CD8E3B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280" b="4087"/>
          <a:stretch/>
        </p:blipFill>
        <p:spPr bwMode="auto">
          <a:xfrm>
            <a:off x="4735187" y="-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 xmlns:a16="http://schemas.microsoft.com/office/drawing/2014/main" id="{4B3A907D-B7C0-4B2E-942E-B5F228984B59}"/>
              </a:ext>
            </a:extLst>
          </p:cNvPr>
          <p:cNvSpPr>
            <a:spLocks noGrp="1" noChangeArrowheads="1"/>
          </p:cNvSpPr>
          <p:nvPr>
            <p:ph type="title"/>
          </p:nvPr>
        </p:nvSpPr>
        <p:spPr bwMode="auto">
          <a:xfrm>
            <a:off x="318471" y="2296570"/>
            <a:ext cx="4978244" cy="295633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r>
              <a:rPr lang="it-IT" altLang="it-IT" sz="2400" b="1" i="1" dirty="0">
                <a:solidFill>
                  <a:srgbClr val="663300"/>
                </a:solidFill>
                <a:effectLst>
                  <a:outerShdw blurRad="38100" dist="38100" dir="2700000" algn="tl">
                    <a:srgbClr val="000000">
                      <a:alpha val="43137"/>
                    </a:srgbClr>
                  </a:outerShdw>
                </a:effectLst>
                <a:latin typeface="Arial" panose="020B0604020202020204" pitchFamily="34" charset="0"/>
              </a:rPr>
              <a:t>T</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he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historical</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centre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dates</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back to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very</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ancient</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times</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It</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was</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founded</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in the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fourth</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century</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B.C. by the Bruzi,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but</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the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name</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«COSENTIA»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was</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given</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by the Romans. The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name</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Cosenza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is</a:t>
            </a:r>
            <a:r>
              <a:rPr lang="it-IT" altLang="it-IT" sz="2400" b="1" i="1" dirty="0" smtClean="0">
                <a:solidFill>
                  <a:srgbClr val="663300"/>
                </a:solidFill>
                <a:effectLst>
                  <a:outerShdw blurRad="38100" dist="38100" dir="2700000" algn="tl">
                    <a:srgbClr val="000000">
                      <a:alpha val="43137"/>
                    </a:srgbClr>
                  </a:outerShdw>
                </a:effectLst>
                <a:latin typeface="Arial" panose="020B0604020202020204" pitchFamily="34" charset="0"/>
              </a:rPr>
              <a:t> </a:t>
            </a:r>
            <a:r>
              <a:rPr lang="it-IT" altLang="it-IT" sz="2400" b="1" i="1" dirty="0" err="1" smtClean="0">
                <a:solidFill>
                  <a:srgbClr val="663300"/>
                </a:solidFill>
                <a:effectLst>
                  <a:outerShdw blurRad="38100" dist="38100" dir="2700000" algn="tl">
                    <a:srgbClr val="000000">
                      <a:alpha val="43137"/>
                    </a:srgbClr>
                  </a:outerShdw>
                </a:effectLst>
                <a:latin typeface="Arial" panose="020B0604020202020204" pitchFamily="34" charset="0"/>
              </a:rPr>
              <a:t>younger</a:t>
            </a:r>
            <a:r>
              <a:rPr lang="it-IT" altLang="it-IT" sz="2400" dirty="0" smtClean="0">
                <a:solidFill>
                  <a:srgbClr val="663300"/>
                </a:solidFill>
                <a:latin typeface="Arial" panose="020B0604020202020204" pitchFamily="34" charset="0"/>
              </a:rPr>
              <a:t>. </a:t>
            </a:r>
            <a:r>
              <a:rPr lang="it-IT" altLang="it-IT" sz="2400" dirty="0">
                <a:latin typeface="Arial" panose="020B0604020202020204" pitchFamily="34" charset="0"/>
              </a:rPr>
              <a:t/>
            </a:r>
            <a:br>
              <a:rPr lang="it-IT" altLang="it-IT" sz="2400" dirty="0">
                <a:latin typeface="Arial" panose="020B0604020202020204" pitchFamily="34" charset="0"/>
              </a:rPr>
            </a:br>
            <a:r>
              <a:rPr lang="it-IT" altLang="it-IT" sz="2400" dirty="0">
                <a:latin typeface="Arial" panose="020B0604020202020204" pitchFamily="34" charset="0"/>
              </a:rPr>
              <a:t/>
            </a:r>
            <a:br>
              <a:rPr lang="it-IT" altLang="it-IT" sz="2400" dirty="0">
                <a:latin typeface="Arial" panose="020B0604020202020204" pitchFamily="34" charset="0"/>
              </a:rPr>
            </a:br>
            <a:endParaRPr kumimoji="0" lang="it-IT" altLang="it-IT" sz="24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 xmlns:a16="http://schemas.microsoft.com/office/drawing/2014/main" id="{B3F386DB-656F-4E4C-8F61-6F7C6319FA2A}"/>
              </a:ext>
            </a:extLst>
          </p:cNvPr>
          <p:cNvSpPr>
            <a:spLocks noChangeArrowheads="1"/>
          </p:cNvSpPr>
          <p:nvPr/>
        </p:nvSpPr>
        <p:spPr bwMode="auto">
          <a:xfrm rot="10800000" flipH="1" flipV="1">
            <a:off x="2807594" y="5050633"/>
            <a:ext cx="309093" cy="580298"/>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sym typeface="Wingdings" panose="05000000000000000000" pitchFamily="2" charset="2"/>
                <a:hlinkClick r:id="rId4" action="ppaction://hlinksldjump"/>
              </a:rPr>
              <a:t></a:t>
            </a:r>
            <a:endParaRPr kumimoji="0" lang="it-IT" altLang="it-IT" sz="4000" b="1" i="1" u="none" strike="noStrike" cap="none" normalizeH="0" baseline="0" dirty="0">
              <a:ln>
                <a:noFill/>
              </a:ln>
              <a:solidFill>
                <a:srgbClr val="663300"/>
              </a:solidFill>
              <a:effectLst>
                <a:outerShdw blurRad="38100" dist="38100" dir="2700000" algn="tl">
                  <a:srgbClr val="000000">
                    <a:alpha val="43137"/>
                  </a:srgbClr>
                </a:outerShdw>
              </a:effectLst>
              <a:latin typeface="Arial" panose="020B0604020202020204" pitchFamily="34" charset="0"/>
            </a:endParaRPr>
          </a:p>
        </p:txBody>
      </p:sp>
      <p:sp>
        <p:nvSpPr>
          <p:cNvPr id="6" name="Rettangolo 5">
            <a:extLst>
              <a:ext uri="{FF2B5EF4-FFF2-40B4-BE49-F238E27FC236}">
                <a16:creationId xmlns="" xmlns:a16="http://schemas.microsoft.com/office/drawing/2014/main" id="{A8E1B048-D626-4D9D-AECA-CFE663A2C732}"/>
              </a:ext>
            </a:extLst>
          </p:cNvPr>
          <p:cNvSpPr/>
          <p:nvPr/>
        </p:nvSpPr>
        <p:spPr>
          <a:xfrm>
            <a:off x="-18616" y="483488"/>
            <a:ext cx="4716571" cy="830997"/>
          </a:xfrm>
          <a:prstGeom prst="rect">
            <a:avLst/>
          </a:prstGeom>
          <a:noFill/>
          <a:effectLst>
            <a:glow rad="228600">
              <a:schemeClr val="accent2">
                <a:satMod val="175000"/>
                <a:alpha val="40000"/>
              </a:schemeClr>
            </a:glow>
          </a:effectLst>
          <a:scene3d>
            <a:camera prst="perspectiveHeroicExtremeLeftFacing"/>
            <a:lightRig rig="threePt" dir="t"/>
          </a:scene3d>
        </p:spPr>
        <p:txBody>
          <a:bodyPr wrap="square" lIns="91440" tIns="45720" rIns="91440" bIns="45720">
            <a:spAutoFit/>
          </a:bodyPr>
          <a:lstStyle/>
          <a:p>
            <a:pPr algn="ctr"/>
            <a:r>
              <a:rPr lang="it-IT" sz="2400" b="1" cap="none" spc="0" dirty="0">
                <a:ln w="0"/>
                <a:solidFill>
                  <a:schemeClr val="accent2">
                    <a:lumMod val="50000"/>
                  </a:schemeClr>
                </a:solidFill>
                <a:effectLst>
                  <a:outerShdw blurRad="38100" dist="38100" dir="2700000" algn="tl">
                    <a:srgbClr val="000000">
                      <a:alpha val="43137"/>
                    </a:srgbClr>
                  </a:outerShdw>
                </a:effectLst>
              </a:rPr>
              <a:t>COSENZA: THE </a:t>
            </a:r>
            <a:r>
              <a:rPr lang="it-IT" sz="2400" b="1" cap="none" spc="0" dirty="0" smtClean="0">
                <a:ln w="0"/>
                <a:solidFill>
                  <a:schemeClr val="accent2">
                    <a:lumMod val="50000"/>
                  </a:schemeClr>
                </a:solidFill>
                <a:effectLst>
                  <a:outerShdw blurRad="38100" dist="38100" dir="2700000" algn="tl">
                    <a:srgbClr val="000000">
                      <a:alpha val="43137"/>
                    </a:srgbClr>
                  </a:outerShdw>
                </a:effectLst>
              </a:rPr>
              <a:t>HISTORICAL CENTRE </a:t>
            </a:r>
            <a:r>
              <a:rPr lang="it-IT" sz="2400" b="1" cap="none" spc="0" dirty="0">
                <a:ln w="0"/>
                <a:solidFill>
                  <a:schemeClr val="accent2">
                    <a:lumMod val="50000"/>
                  </a:schemeClr>
                </a:solidFill>
                <a:effectLst>
                  <a:outerShdw blurRad="38100" dist="38100" dir="2700000" algn="tl">
                    <a:srgbClr val="000000">
                      <a:alpha val="43137"/>
                    </a:srgbClr>
                  </a:outerShdw>
                </a:effectLst>
              </a:rPr>
              <a:t>IN </a:t>
            </a:r>
            <a:r>
              <a:rPr lang="it-IT" sz="2400" b="1" cap="none" spc="0" dirty="0" smtClean="0">
                <a:ln w="0"/>
                <a:solidFill>
                  <a:schemeClr val="accent2">
                    <a:lumMod val="50000"/>
                  </a:schemeClr>
                </a:solidFill>
                <a:effectLst>
                  <a:outerShdw blurRad="38100" dist="38100" dir="2700000" algn="tl">
                    <a:srgbClr val="000000">
                      <a:alpha val="43137"/>
                    </a:srgbClr>
                  </a:outerShdw>
                </a:effectLst>
              </a:rPr>
              <a:t>THE 1920s </a:t>
            </a:r>
            <a:r>
              <a:rPr lang="it-IT" sz="2400" b="1" cap="none" spc="0" dirty="0">
                <a:ln w="0"/>
                <a:solidFill>
                  <a:schemeClr val="accent2">
                    <a:lumMod val="50000"/>
                  </a:schemeClr>
                </a:solidFill>
                <a:effectLst>
                  <a:outerShdw blurRad="38100" dist="38100" dir="2700000" algn="tl">
                    <a:srgbClr val="000000">
                      <a:alpha val="43137"/>
                    </a:srgbClr>
                  </a:outerShdw>
                </a:effectLst>
              </a:rPr>
              <a:t>AND 2021</a:t>
            </a:r>
          </a:p>
        </p:txBody>
      </p:sp>
    </p:spTree>
    <p:extLst>
      <p:ext uri="{BB962C8B-B14F-4D97-AF65-F5344CB8AC3E}">
        <p14:creationId xmlns:p14="http://schemas.microsoft.com/office/powerpoint/2010/main" val="84749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78" name="Content Placeholder 3077">
            <a:extLst>
              <a:ext uri="{FF2B5EF4-FFF2-40B4-BE49-F238E27FC236}">
                <a16:creationId xmlns="" xmlns:a16="http://schemas.microsoft.com/office/drawing/2014/main" id="{E3FB04B8-1249-435C-9AD1-83969FFEAA5E}"/>
              </a:ext>
            </a:extLst>
          </p:cNvPr>
          <p:cNvSpPr>
            <a:spLocks noGrp="1"/>
          </p:cNvSpPr>
          <p:nvPr>
            <p:ph idx="1"/>
          </p:nvPr>
        </p:nvSpPr>
        <p:spPr>
          <a:xfrm>
            <a:off x="0" y="1584101"/>
            <a:ext cx="5731099" cy="5212924"/>
          </a:xfrm>
        </p:spPr>
        <p:txBody>
          <a:bodyPr anchor="t">
            <a:normAutofit fontScale="92500" lnSpcReduction="10000"/>
          </a:bodyPr>
          <a:lstStyle/>
          <a:p>
            <a:pPr marL="0" indent="0">
              <a:buNone/>
            </a:pPr>
            <a:r>
              <a:rPr lang="en-US" b="1" dirty="0">
                <a:latin typeface="Bodoni MT Condensed" panose="02070606080606020203" pitchFamily="18" charset="0"/>
              </a:rPr>
              <a:t>A statue, made by the sculptor Achille </a:t>
            </a:r>
            <a:r>
              <a:rPr lang="en-US" b="1" dirty="0" err="1">
                <a:latin typeface="Bodoni MT Condensed" panose="02070606080606020203" pitchFamily="18" charset="0"/>
              </a:rPr>
              <a:t>Orsi</a:t>
            </a:r>
            <a:r>
              <a:rPr lang="en-US" b="1" dirty="0">
                <a:latin typeface="Bodoni MT Condensed" panose="02070606080606020203" pitchFamily="18" charset="0"/>
              </a:rPr>
              <a:t> in 1914, is dedicated to the famous philosopher and naturalist Bernardino </a:t>
            </a:r>
            <a:r>
              <a:rPr lang="en-US" b="1" dirty="0" err="1">
                <a:latin typeface="Bodoni MT Condensed" panose="02070606080606020203" pitchFamily="18" charset="0"/>
              </a:rPr>
              <a:t>Telesio</a:t>
            </a:r>
            <a:r>
              <a:rPr lang="en-US" b="1" dirty="0">
                <a:latin typeface="Bodoni MT Condensed" panose="02070606080606020203" pitchFamily="18" charset="0"/>
              </a:rPr>
              <a:t>, who lived in the sixteenth century. It is located in Piazza 15 </a:t>
            </a:r>
            <a:r>
              <a:rPr lang="en-US" b="1" dirty="0" err="1">
                <a:latin typeface="Bodoni MT Condensed" panose="02070606080606020203" pitchFamily="18" charset="0"/>
              </a:rPr>
              <a:t>Marzo</a:t>
            </a:r>
            <a:r>
              <a:rPr lang="en-US" b="1" dirty="0">
                <a:latin typeface="Bodoni MT Condensed" panose="02070606080606020203" pitchFamily="18" charset="0"/>
              </a:rPr>
              <a:t>, the space that Cosenza dedicated to the memory of the Risorgimento uprisings of 1844 and overlooked by the </a:t>
            </a:r>
            <a:r>
              <a:rPr lang="en-US" b="1" dirty="0" err="1">
                <a:latin typeface="Bodoni MT Condensed" panose="02070606080606020203" pitchFamily="18" charset="0"/>
              </a:rPr>
              <a:t>Rendano</a:t>
            </a:r>
            <a:r>
              <a:rPr lang="en-US" b="1" dirty="0">
                <a:latin typeface="Bodoni MT Condensed" panose="02070606080606020203" pitchFamily="18" charset="0"/>
              </a:rPr>
              <a:t> Theatre and the Government Palace. The bronze statue depicts the philosopher in a meditative attitude, holding a book and a pen. The base on which it rests is in granite and has two bas-reliefs on the sides, in bronze, depicting stories from the life of the philosopher, including the representation of his activity as a philosophy teacher and his arrest during the sacking of Rome in 1527. </a:t>
            </a:r>
            <a:r>
              <a:rPr lang="en-US" b="1" dirty="0">
                <a:latin typeface="Bodoni MT Condensed" panose="02070606080606020203" pitchFamily="18" charset="0"/>
                <a:sym typeface="Wingdings" panose="05000000000000000000" pitchFamily="2" charset="2"/>
                <a:hlinkClick r:id="rId2" action="ppaction://hlinksldjump"/>
              </a:rPr>
              <a:t></a:t>
            </a:r>
            <a:endParaRPr lang="en-US" b="1" dirty="0">
              <a:latin typeface="Bodoni MT Condensed" panose="02070606080606020203" pitchFamily="18" charset="0"/>
            </a:endParaRPr>
          </a:p>
          <a:p>
            <a:pPr marL="0" indent="0">
              <a:buNone/>
            </a:pPr>
            <a:endParaRPr lang="en-US" sz="1500" dirty="0"/>
          </a:p>
        </p:txBody>
      </p:sp>
      <p:sp>
        <p:nvSpPr>
          <p:cNvPr id="139" name="Freeform: Shape 138">
            <a:extLst>
              <a:ext uri="{FF2B5EF4-FFF2-40B4-BE49-F238E27FC236}">
                <a16:creationId xmlns="" xmlns:a16="http://schemas.microsoft.com/office/drawing/2014/main" id="{A86541C6-61B1-4DAA-B57A-EAF3F24F04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Eccellenze Calabresi| Personaggi- Storici |Bernardino Telesio">
            <a:extLst>
              <a:ext uri="{FF2B5EF4-FFF2-40B4-BE49-F238E27FC236}">
                <a16:creationId xmlns="" xmlns:a16="http://schemas.microsoft.com/office/drawing/2014/main" id="{399D789C-CA93-4B1C-BAE9-8F78A68B8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24" b="7813"/>
          <a:stretch/>
        </p:blipFill>
        <p:spPr bwMode="auto">
          <a:xfrm>
            <a:off x="5142946" y="30488"/>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 xmlns:a16="http://schemas.microsoft.com/office/drawing/2014/main" id="{71750011-2006-46BB-AFDE-C6E4617523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Immagine che contiene edificio, esterni, persona, edificio governativo&#10;&#10;Descrizione generata automaticamente">
            <a:extLst>
              <a:ext uri="{FF2B5EF4-FFF2-40B4-BE49-F238E27FC236}">
                <a16:creationId xmlns="" xmlns:a16="http://schemas.microsoft.com/office/drawing/2014/main" id="{6B66A68F-EED3-4D01-873D-31DF58C009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73"/>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 xmlns:a16="http://schemas.microsoft.com/office/drawing/2014/main" id="{59B3BD35-5AAD-40E9-89C0-DF0D837D7BF4}"/>
              </a:ext>
            </a:extLst>
          </p:cNvPr>
          <p:cNvSpPr/>
          <p:nvPr/>
        </p:nvSpPr>
        <p:spPr>
          <a:xfrm>
            <a:off x="677880" y="187900"/>
            <a:ext cx="3789564" cy="923330"/>
          </a:xfrm>
          <a:prstGeom prst="rect">
            <a:avLst/>
          </a:prstGeom>
          <a:noFill/>
          <a:effectLst>
            <a:reflection blurRad="6350" stA="52000" endA="300" endPos="35000" dir="5400000" sy="-100000" algn="bl" rotWithShape="0"/>
          </a:effectLst>
          <a:scene3d>
            <a:camera prst="isometricOffAxis1Right"/>
            <a:lightRig rig="threePt" dir="t"/>
          </a:scene3d>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reflection stA="52000" endPos="65000" dist="50800" dir="5400000" sy="-100000" algn="bl" rotWithShape="0"/>
                </a:effectLst>
                <a:latin typeface="Bodoni MT Condensed" panose="02070606080606020203" pitchFamily="18" charset="0"/>
              </a:rPr>
              <a:t>Bernardino </a:t>
            </a:r>
            <a:r>
              <a:rPr lang="en-US" sz="5400" dirty="0" err="1">
                <a:ln w="0"/>
                <a:effectLst>
                  <a:outerShdw blurRad="38100" dist="19050" dir="2700000" algn="tl" rotWithShape="0">
                    <a:schemeClr val="dk1">
                      <a:alpha val="40000"/>
                    </a:schemeClr>
                  </a:outerShdw>
                  <a:reflection stA="52000" endPos="65000" dist="50800" dir="5400000" sy="-100000" algn="bl" rotWithShape="0"/>
                </a:effectLst>
                <a:latin typeface="Bodoni MT Condensed" panose="02070606080606020203" pitchFamily="18" charset="0"/>
              </a:rPr>
              <a:t>Telesio</a:t>
            </a:r>
            <a:endParaRPr lang="it-IT" sz="5400" dirty="0">
              <a:ln w="0"/>
              <a:effectLst>
                <a:outerShdw blurRad="38100" dist="19050" dir="2700000" algn="tl" rotWithShape="0">
                  <a:schemeClr val="dk1">
                    <a:alpha val="40000"/>
                  </a:schemeClr>
                </a:outerShdw>
                <a:reflection stA="52000" endPos="65000" dist="50800" dir="5400000" sy="-100000" algn="bl" rotWithShape="0"/>
              </a:effectLst>
            </a:endParaRPr>
          </a:p>
        </p:txBody>
      </p:sp>
    </p:spTree>
    <p:extLst>
      <p:ext uri="{BB962C8B-B14F-4D97-AF65-F5344CB8AC3E}">
        <p14:creationId xmlns:p14="http://schemas.microsoft.com/office/powerpoint/2010/main" val="2339863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078">
                                            <p:txEl>
                                              <p:pRg st="0" end="0"/>
                                            </p:txEl>
                                          </p:spTgt>
                                        </p:tgtEl>
                                        <p:attrNameLst>
                                          <p:attrName>style.visibility</p:attrName>
                                        </p:attrNameLst>
                                      </p:cBhvr>
                                      <p:to>
                                        <p:strVal val="visible"/>
                                      </p:to>
                                    </p:set>
                                    <p:animEffect transition="in" filter="wipe(down)">
                                      <p:cBhvr>
                                        <p:cTn id="12" dur="580">
                                          <p:stCondLst>
                                            <p:cond delay="0"/>
                                          </p:stCondLst>
                                        </p:cTn>
                                        <p:tgtEl>
                                          <p:spTgt spid="3078">
                                            <p:txEl>
                                              <p:pRg st="0" end="0"/>
                                            </p:txEl>
                                          </p:spTgt>
                                        </p:tgtEl>
                                      </p:cBhvr>
                                    </p:animEffect>
                                    <p:anim calcmode="lin" valueType="num">
                                      <p:cBhvr>
                                        <p:cTn id="13" dur="1822" tmFilter="0,0; 0.14,0.36; 0.43,0.73; 0.71,0.91; 1.0,1.0">
                                          <p:stCondLst>
                                            <p:cond delay="0"/>
                                          </p:stCondLst>
                                        </p:cTn>
                                        <p:tgtEl>
                                          <p:spTgt spid="3078">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078">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078">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078">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078">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078">
                                            <p:txEl>
                                              <p:pRg st="0" end="0"/>
                                            </p:txEl>
                                          </p:spTgt>
                                        </p:tgtEl>
                                      </p:cBhvr>
                                      <p:to x="100000" y="60000"/>
                                    </p:animScale>
                                    <p:animScale>
                                      <p:cBhvr>
                                        <p:cTn id="19" dur="166" decel="50000">
                                          <p:stCondLst>
                                            <p:cond delay="676"/>
                                          </p:stCondLst>
                                        </p:cTn>
                                        <p:tgtEl>
                                          <p:spTgt spid="3078">
                                            <p:txEl>
                                              <p:pRg st="0" end="0"/>
                                            </p:txEl>
                                          </p:spTgt>
                                        </p:tgtEl>
                                      </p:cBhvr>
                                      <p:to x="100000" y="100000"/>
                                    </p:animScale>
                                    <p:animScale>
                                      <p:cBhvr>
                                        <p:cTn id="20" dur="26">
                                          <p:stCondLst>
                                            <p:cond delay="1312"/>
                                          </p:stCondLst>
                                        </p:cTn>
                                        <p:tgtEl>
                                          <p:spTgt spid="3078">
                                            <p:txEl>
                                              <p:pRg st="0" end="0"/>
                                            </p:txEl>
                                          </p:spTgt>
                                        </p:tgtEl>
                                      </p:cBhvr>
                                      <p:to x="100000" y="80000"/>
                                    </p:animScale>
                                    <p:animScale>
                                      <p:cBhvr>
                                        <p:cTn id="21" dur="166" decel="50000">
                                          <p:stCondLst>
                                            <p:cond delay="1338"/>
                                          </p:stCondLst>
                                        </p:cTn>
                                        <p:tgtEl>
                                          <p:spTgt spid="3078">
                                            <p:txEl>
                                              <p:pRg st="0" end="0"/>
                                            </p:txEl>
                                          </p:spTgt>
                                        </p:tgtEl>
                                      </p:cBhvr>
                                      <p:to x="100000" y="100000"/>
                                    </p:animScale>
                                    <p:animScale>
                                      <p:cBhvr>
                                        <p:cTn id="22" dur="26">
                                          <p:stCondLst>
                                            <p:cond delay="1642"/>
                                          </p:stCondLst>
                                        </p:cTn>
                                        <p:tgtEl>
                                          <p:spTgt spid="3078">
                                            <p:txEl>
                                              <p:pRg st="0" end="0"/>
                                            </p:txEl>
                                          </p:spTgt>
                                        </p:tgtEl>
                                      </p:cBhvr>
                                      <p:to x="100000" y="90000"/>
                                    </p:animScale>
                                    <p:animScale>
                                      <p:cBhvr>
                                        <p:cTn id="23" dur="166" decel="50000">
                                          <p:stCondLst>
                                            <p:cond delay="1668"/>
                                          </p:stCondLst>
                                        </p:cTn>
                                        <p:tgtEl>
                                          <p:spTgt spid="3078">
                                            <p:txEl>
                                              <p:pRg st="0" end="0"/>
                                            </p:txEl>
                                          </p:spTgt>
                                        </p:tgtEl>
                                      </p:cBhvr>
                                      <p:to x="100000" y="100000"/>
                                    </p:animScale>
                                    <p:animScale>
                                      <p:cBhvr>
                                        <p:cTn id="24" dur="26">
                                          <p:stCondLst>
                                            <p:cond delay="1808"/>
                                          </p:stCondLst>
                                        </p:cTn>
                                        <p:tgtEl>
                                          <p:spTgt spid="3078">
                                            <p:txEl>
                                              <p:pRg st="0" end="0"/>
                                            </p:txEl>
                                          </p:spTgt>
                                        </p:tgtEl>
                                      </p:cBhvr>
                                      <p:to x="100000" y="95000"/>
                                    </p:animScale>
                                    <p:animScale>
                                      <p:cBhvr>
                                        <p:cTn id="25" dur="166" decel="50000">
                                          <p:stCondLst>
                                            <p:cond delay="1834"/>
                                          </p:stCondLst>
                                        </p:cTn>
                                        <p:tgtEl>
                                          <p:spTgt spid="3078">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2000"/>
                                        <p:tgtEl>
                                          <p:spTgt spid="3074"/>
                                        </p:tgtEl>
                                      </p:cBhvr>
                                    </p:animEffect>
                                    <p:anim calcmode="lin" valueType="num">
                                      <p:cBhvr>
                                        <p:cTn id="36" dur="2000" fill="hold"/>
                                        <p:tgtEl>
                                          <p:spTgt spid="3074"/>
                                        </p:tgtEl>
                                        <p:attrNameLst>
                                          <p:attrName>ppt_w</p:attrName>
                                        </p:attrNameLst>
                                      </p:cBhvr>
                                      <p:tavLst>
                                        <p:tav tm="0" fmla="#ppt_w*sin(2.5*pi*$)">
                                          <p:val>
                                            <p:fltVal val="0"/>
                                          </p:val>
                                        </p:tav>
                                        <p:tav tm="100000">
                                          <p:val>
                                            <p:fltVal val="1"/>
                                          </p:val>
                                        </p:tav>
                                      </p:tavLst>
                                    </p:anim>
                                    <p:anim calcmode="lin" valueType="num">
                                      <p:cBhvr>
                                        <p:cTn id="37"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 xmlns:a16="http://schemas.microsoft.com/office/drawing/2014/main" id="{ED9C9656-A12A-4953-A322-90CE3F2813D4}"/>
              </a:ext>
            </a:extLst>
          </p:cNvPr>
          <p:cNvSpPr>
            <a:spLocks noGrp="1"/>
          </p:cNvSpPr>
          <p:nvPr>
            <p:ph type="subTitle" idx="1"/>
          </p:nvPr>
        </p:nvSpPr>
        <p:spPr>
          <a:xfrm>
            <a:off x="3962400" y="4235252"/>
            <a:ext cx="7422524" cy="2179472"/>
          </a:xfrm>
        </p:spPr>
        <p:txBody>
          <a:bodyPr anchor="b">
            <a:normAutofit/>
          </a:bodyPr>
          <a:lstStyle/>
          <a:p>
            <a:pPr algn="just"/>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Once Giuseppe Mazzini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street</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was</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different</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from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today</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People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drove</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their</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cars</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along</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the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street</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and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there</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weren’t</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many</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shops.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Around</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2002-2003, the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mayor</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Giacomo Mancini,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changed</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it</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in a beautiful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pedestrian</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area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as</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well</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as</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an </a:t>
            </a:r>
            <a:r>
              <a:rPr lang="it-IT" sz="2000" b="1" i="1" dirty="0" err="1">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important</a:t>
            </a:r>
            <a:r>
              <a:rPr lang="it-IT" sz="2000" b="1" i="1" dirty="0">
                <a:effectLst>
                  <a:outerShdw blurRad="38100" dist="38100" dir="2700000" algn="tl">
                    <a:srgbClr val="000000">
                      <a:alpha val="43137"/>
                    </a:srgbClr>
                  </a:outerShdw>
                </a:effectLst>
                <a:latin typeface="Google Sans"/>
                <a:ea typeface="Calibri" panose="020F0502020204030204" pitchFamily="34" charset="0"/>
                <a:cs typeface="Times New Roman" panose="02020603050405020304" pitchFamily="18" charset="0"/>
              </a:rPr>
              <a:t> outdoor shopping center</a:t>
            </a:r>
            <a:r>
              <a:rPr lang="it-IT" sz="2000" dirty="0">
                <a:effectLst/>
                <a:latin typeface="Google Sans"/>
                <a:ea typeface="Calibri" panose="020F0502020204030204" pitchFamily="34" charset="0"/>
                <a:cs typeface="Times New Roman" panose="02020603050405020304" pitchFamily="18" charset="0"/>
              </a:rPr>
              <a:t>. </a:t>
            </a:r>
            <a:r>
              <a:rPr lang="it-IT" sz="2000" i="1" dirty="0" err="1">
                <a:effectLst/>
                <a:latin typeface="Google Sans"/>
                <a:ea typeface="Calibri" panose="020F0502020204030204" pitchFamily="34" charset="0"/>
                <a:cs typeface="Times New Roman" panose="02020603050405020304" pitchFamily="18" charset="0"/>
              </a:rPr>
              <a:t>It</a:t>
            </a:r>
            <a:r>
              <a:rPr lang="it-IT" sz="2000" i="1" dirty="0">
                <a:effectLst/>
                <a:latin typeface="Google Sans"/>
                <a:ea typeface="Calibri" panose="020F0502020204030204" pitchFamily="34" charset="0"/>
                <a:cs typeface="Times New Roman" panose="02020603050405020304" pitchFamily="18" charset="0"/>
              </a:rPr>
              <a:t> </a:t>
            </a:r>
            <a:r>
              <a:rPr lang="it-IT" sz="2000" i="1" dirty="0" err="1">
                <a:effectLst/>
                <a:latin typeface="Google Sans"/>
                <a:ea typeface="Calibri" panose="020F0502020204030204" pitchFamily="34" charset="0"/>
                <a:cs typeface="Times New Roman" panose="02020603050405020304" pitchFamily="18" charset="0"/>
              </a:rPr>
              <a:t>also</a:t>
            </a:r>
            <a:r>
              <a:rPr lang="it-IT" sz="2000" i="1" dirty="0">
                <a:effectLst/>
                <a:latin typeface="Google Sans"/>
                <a:ea typeface="Calibri" panose="020F0502020204030204" pitchFamily="34" charset="0"/>
                <a:cs typeface="Times New Roman" panose="02020603050405020304" pitchFamily="18" charset="0"/>
              </a:rPr>
              <a:t> </a:t>
            </a:r>
            <a:r>
              <a:rPr lang="it-IT" sz="2000" i="1" dirty="0" err="1">
                <a:effectLst/>
                <a:latin typeface="Google Sans"/>
                <a:ea typeface="Calibri" panose="020F0502020204030204" pitchFamily="34" charset="0"/>
                <a:cs typeface="Times New Roman" panose="02020603050405020304" pitchFamily="18" charset="0"/>
              </a:rPr>
              <a:t>became</a:t>
            </a:r>
            <a:r>
              <a:rPr lang="it-IT" sz="2000" i="1" dirty="0">
                <a:effectLst/>
                <a:latin typeface="Google Sans"/>
                <a:ea typeface="Calibri" panose="020F0502020204030204" pitchFamily="34" charset="0"/>
                <a:cs typeface="Times New Roman" panose="02020603050405020304" pitchFamily="18" charset="0"/>
              </a:rPr>
              <a:t> the </a:t>
            </a:r>
            <a:r>
              <a:rPr lang="it-IT" sz="2000" i="1" dirty="0" err="1">
                <a:effectLst/>
                <a:latin typeface="Google Sans"/>
                <a:ea typeface="Calibri" panose="020F0502020204030204" pitchFamily="34" charset="0"/>
                <a:cs typeface="Times New Roman" panose="02020603050405020304" pitchFamily="18" charset="0"/>
              </a:rPr>
              <a:t>seat</a:t>
            </a:r>
            <a:r>
              <a:rPr lang="it-IT" sz="2000" i="1" dirty="0">
                <a:effectLst/>
                <a:latin typeface="Google Sans"/>
                <a:ea typeface="Calibri" panose="020F0502020204030204" pitchFamily="34" charset="0"/>
                <a:cs typeface="Times New Roman" panose="02020603050405020304" pitchFamily="18" charset="0"/>
              </a:rPr>
              <a:t> of the </a:t>
            </a:r>
            <a:r>
              <a:rPr lang="it-IT" sz="2000" i="1" dirty="0" err="1">
                <a:effectLst/>
                <a:latin typeface="Google Sans"/>
                <a:ea typeface="Calibri" panose="020F0502020204030204" pitchFamily="34" charset="0"/>
                <a:cs typeface="Times New Roman" panose="02020603050405020304" pitchFamily="18" charset="0"/>
              </a:rPr>
              <a:t>famous</a:t>
            </a:r>
            <a:r>
              <a:rPr lang="it-IT" sz="2000" i="1" dirty="0">
                <a:effectLst/>
                <a:latin typeface="Google Sans"/>
                <a:ea typeface="Calibri" panose="020F0502020204030204" pitchFamily="34" charset="0"/>
                <a:cs typeface="Times New Roman" panose="02020603050405020304" pitchFamily="18" charset="0"/>
              </a:rPr>
              <a:t> Open-Air </a:t>
            </a:r>
            <a:r>
              <a:rPr lang="it-IT" sz="2000" i="1" dirty="0" err="1">
                <a:effectLst/>
                <a:latin typeface="Google Sans"/>
                <a:ea typeface="Calibri" panose="020F0502020204030204" pitchFamily="34" charset="0"/>
                <a:cs typeface="Times New Roman" panose="02020603050405020304" pitchFamily="18" charset="0"/>
              </a:rPr>
              <a:t>Museum</a:t>
            </a:r>
            <a:r>
              <a:rPr lang="it-IT" sz="2000" i="1" dirty="0">
                <a:effectLst/>
                <a:latin typeface="Google Sans"/>
                <a:ea typeface="Calibri" panose="020F0502020204030204" pitchFamily="34" charset="0"/>
                <a:cs typeface="Times New Roman" panose="02020603050405020304" pitchFamily="18" charset="0"/>
              </a:rPr>
              <a:t> Bilotti</a:t>
            </a:r>
            <a:r>
              <a:rPr lang="it-IT" sz="2000" dirty="0">
                <a:effectLst/>
                <a:latin typeface="Google Sans"/>
                <a:ea typeface="Calibri" panose="020F0502020204030204" pitchFamily="34" charset="0"/>
                <a:cs typeface="Times New Roman" panose="02020603050405020304" pitchFamily="18" charset="0"/>
                <a:sym typeface="Wingdings" panose="05000000000000000000" pitchFamily="2" charset="2"/>
                <a:hlinkClick r:id="rId2" action="ppaction://hlinksldjump"/>
              </a:rPr>
              <a:t></a:t>
            </a:r>
            <a:endParaRPr lang="it-IT" sz="2000" dirty="0">
              <a:effectLst/>
              <a:latin typeface="Google Sans"/>
              <a:ea typeface="Calibri" panose="020F0502020204030204" pitchFamily="34" charset="0"/>
              <a:cs typeface="Times New Roman" panose="02020603050405020304" pitchFamily="18" charset="0"/>
            </a:endParaRPr>
          </a:p>
          <a:p>
            <a:pPr algn="l"/>
            <a:endParaRPr lang="it-IT" sz="800" dirty="0"/>
          </a:p>
        </p:txBody>
      </p:sp>
      <p:sp>
        <p:nvSpPr>
          <p:cNvPr id="12" name="Freeform: Shape 11">
            <a:extLst>
              <a:ext uri="{FF2B5EF4-FFF2-40B4-BE49-F238E27FC236}">
                <a16:creationId xmlns="" xmlns:a16="http://schemas.microsoft.com/office/drawing/2014/main" id="{F6E384F5-137A-40B1-97F0-694CC6ECD5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9DBC4630-03DA-474F-BBCB-BA3AE6B317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Cosenza, Correvano i primi anni '80, il mito dei &quot;guagliuni i Piazza  Kennedy&quot;">
            <a:extLst>
              <a:ext uri="{FF2B5EF4-FFF2-40B4-BE49-F238E27FC236}">
                <a16:creationId xmlns="" xmlns:a16="http://schemas.microsoft.com/office/drawing/2014/main" id="{C80926B0-A73F-4B8C-AA7E-15D0DC4F5004}"/>
              </a:ext>
            </a:extLst>
          </p:cNvPr>
          <p:cNvPicPr/>
          <p:nvPr/>
        </p:nvPicPr>
        <p:blipFill rotWithShape="1">
          <a:blip r:embed="rId3">
            <a:extLst>
              <a:ext uri="{28A0092B-C50C-407E-A947-70E740481C1C}">
                <a14:useLocalDpi xmlns:a14="http://schemas.microsoft.com/office/drawing/2010/main" val="0"/>
              </a:ext>
            </a:extLst>
          </a:blip>
          <a:srcRect r="244" b="2"/>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4" name="Immagine 3" descr="FOTO D'EPOCA DI COSENZA E DINTORNI - Documenti nel cassetto">
            <a:extLst>
              <a:ext uri="{FF2B5EF4-FFF2-40B4-BE49-F238E27FC236}">
                <a16:creationId xmlns="" xmlns:a16="http://schemas.microsoft.com/office/drawing/2014/main" id="{9BF708F5-2B52-4DDC-858F-2FACA0A64CD7}"/>
              </a:ext>
            </a:extLst>
          </p:cNvPr>
          <p:cNvPicPr/>
          <p:nvPr/>
        </p:nvPicPr>
        <p:blipFill rotWithShape="1">
          <a:blip r:embed="rId4">
            <a:extLst>
              <a:ext uri="{28A0092B-C50C-407E-A947-70E740481C1C}">
                <a14:useLocalDpi xmlns:a14="http://schemas.microsoft.com/office/drawing/2010/main" val="0"/>
              </a:ext>
            </a:extLst>
          </a:blip>
          <a:srcRect l="31769" r="13041" b="-1"/>
          <a:stretch/>
        </p:blipFill>
        <p:spPr bwMode="auto">
          <a:xfrm>
            <a:off x="2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16" name="Oval 15">
            <a:extLst>
              <a:ext uri="{FF2B5EF4-FFF2-40B4-BE49-F238E27FC236}">
                <a16:creationId xmlns="" xmlns:a16="http://schemas.microsoft.com/office/drawing/2014/main" id="{78418A25-6EAC-4140-BFE6-284E1925B5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edificio, esterni, lungo&#10;&#10;Descrizione generata automaticamente">
            <a:extLst>
              <a:ext uri="{FF2B5EF4-FFF2-40B4-BE49-F238E27FC236}">
                <a16:creationId xmlns="" xmlns:a16="http://schemas.microsoft.com/office/drawing/2014/main" id="{6A9BA54F-8A48-4F77-B5AC-20BB6F6C0BB7}"/>
              </a:ext>
            </a:extLst>
          </p:cNvPr>
          <p:cNvPicPr/>
          <p:nvPr/>
        </p:nvPicPr>
        <p:blipFill rotWithShape="1">
          <a:blip r:embed="rId5" cstate="print">
            <a:extLst>
              <a:ext uri="{28A0092B-C50C-407E-A947-70E740481C1C}">
                <a14:useLocalDpi xmlns:a14="http://schemas.microsoft.com/office/drawing/2010/main" val="0"/>
              </a:ext>
            </a:extLst>
          </a:blip>
          <a:srcRect l="10426" r="457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p:spPr>
      </p:pic>
      <p:sp>
        <p:nvSpPr>
          <p:cNvPr id="18" name="Freeform: Shape 17">
            <a:extLst>
              <a:ext uri="{FF2B5EF4-FFF2-40B4-BE49-F238E27FC236}">
                <a16:creationId xmlns="" xmlns:a16="http://schemas.microsoft.com/office/drawing/2014/main" id="{31103AB2-C090-458F-B752-294F23AFA8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magine 6" descr="No alla Calabria zona rossa” – Oggi alle ore 18 a Cosenza manifestazione a  Piazza Kennedy - COSENZA 2.0">
            <a:extLst>
              <a:ext uri="{FF2B5EF4-FFF2-40B4-BE49-F238E27FC236}">
                <a16:creationId xmlns="" xmlns:a16="http://schemas.microsoft.com/office/drawing/2014/main" id="{A733BD47-4321-4021-B1CF-EAA3DB4B01BE}"/>
              </a:ext>
            </a:extLst>
          </p:cNvPr>
          <p:cNvPicPr/>
          <p:nvPr/>
        </p:nvPicPr>
        <p:blipFill rotWithShape="1">
          <a:blip r:embed="rId6" cstate="print">
            <a:extLst>
              <a:ext uri="{28A0092B-C50C-407E-A947-70E740481C1C}">
                <a14:useLocalDpi xmlns:a14="http://schemas.microsoft.com/office/drawing/2010/main" val="0"/>
              </a:ext>
            </a:extLst>
          </a:blip>
          <a:srcRect l="838" r="12108" b="1"/>
          <a:stretch/>
        </p:blipFill>
        <p:spPr bwMode="auto">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sp>
        <p:nvSpPr>
          <p:cNvPr id="8" name="Rettangolo 7">
            <a:extLst>
              <a:ext uri="{FF2B5EF4-FFF2-40B4-BE49-F238E27FC236}">
                <a16:creationId xmlns="" xmlns:a16="http://schemas.microsoft.com/office/drawing/2014/main" id="{5E757E2F-5830-4DC5-8C0A-B770733B5571}"/>
              </a:ext>
            </a:extLst>
          </p:cNvPr>
          <p:cNvSpPr/>
          <p:nvPr/>
        </p:nvSpPr>
        <p:spPr>
          <a:xfrm>
            <a:off x="3930211" y="3397203"/>
            <a:ext cx="7904408" cy="923330"/>
          </a:xfrm>
          <a:prstGeom prst="rect">
            <a:avLst/>
          </a:prstGeom>
          <a:noFill/>
        </p:spPr>
        <p:txBody>
          <a:bodyPr wrap="none" lIns="91440" tIns="45720" rIns="91440" bIns="45720">
            <a:spAutoFit/>
          </a:bodyPr>
          <a:lstStyle/>
          <a:p>
            <a:pPr algn="ctr"/>
            <a:r>
              <a:rPr lang="it-IT" sz="5400" b="1" cap="none" spc="0" dirty="0">
                <a:ln w="12700">
                  <a:solidFill>
                    <a:schemeClr val="accent5"/>
                  </a:solidFill>
                  <a:prstDash val="solid"/>
                </a:ln>
                <a:solidFill>
                  <a:srgbClr val="0070C0"/>
                </a:solidFill>
                <a:effectLst>
                  <a:glow rad="1905000">
                    <a:schemeClr val="accent1"/>
                  </a:glow>
                </a:effectLst>
                <a:latin typeface="Calibri" panose="020F0502020204030204" pitchFamily="34" charset="0"/>
                <a:ea typeface="Calibri" panose="020F0502020204030204" pitchFamily="34" charset="0"/>
                <a:cs typeface="Times New Roman" panose="02020603050405020304" pitchFamily="18" charset="0"/>
              </a:rPr>
              <a:t>GIUSEPPE MAZZINI STREET</a:t>
            </a:r>
            <a:endParaRPr lang="it-IT" sz="5400" b="1" cap="none" spc="0" dirty="0">
              <a:ln w="12700">
                <a:solidFill>
                  <a:schemeClr val="accent5"/>
                </a:solidFill>
                <a:prstDash val="solid"/>
              </a:ln>
              <a:solidFill>
                <a:srgbClr val="0070C0"/>
              </a:solidFill>
              <a:effectLst>
                <a:glow rad="1905000">
                  <a:schemeClr val="accent1"/>
                </a:glow>
              </a:effectLst>
            </a:endParaRPr>
          </a:p>
        </p:txBody>
      </p:sp>
    </p:spTree>
    <p:extLst>
      <p:ext uri="{BB962C8B-B14F-4D97-AF65-F5344CB8AC3E}">
        <p14:creationId xmlns:p14="http://schemas.microsoft.com/office/powerpoint/2010/main" val="271096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heel(1)">
                                      <p:cBhvr>
                                        <p:cTn id="40" dur="2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 xmlns:a16="http://schemas.microsoft.com/office/drawing/2014/main" id="{889AE703-9EC1-473D-8723-8E991E8852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esterni, cielo, città, strada&#10;&#10;Descrizione generata automaticamente">
            <a:extLst>
              <a:ext uri="{FF2B5EF4-FFF2-40B4-BE49-F238E27FC236}">
                <a16:creationId xmlns="" xmlns:a16="http://schemas.microsoft.com/office/drawing/2014/main" id="{AE57B580-FB36-4599-B71C-0ACC5117787E}"/>
              </a:ext>
            </a:extLst>
          </p:cNvPr>
          <p:cNvPicPr>
            <a:picLocks/>
          </p:cNvPicPr>
          <p:nvPr/>
        </p:nvPicPr>
        <p:blipFill rotWithShape="1">
          <a:blip r:embed="rId2" cstate="print"/>
          <a:srcRect r="17600"/>
          <a:stretch/>
        </p:blipFill>
        <p:spPr bwMode="auto">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a:noFill/>
        </p:spPr>
      </p:pic>
      <p:sp>
        <p:nvSpPr>
          <p:cNvPr id="2" name="Titolo 1">
            <a:extLst>
              <a:ext uri="{FF2B5EF4-FFF2-40B4-BE49-F238E27FC236}">
                <a16:creationId xmlns="" xmlns:a16="http://schemas.microsoft.com/office/drawing/2014/main" id="{BBCB3895-E5F3-4789-AC44-0B3472832DA1}"/>
              </a:ext>
            </a:extLst>
          </p:cNvPr>
          <p:cNvSpPr>
            <a:spLocks noGrp="1"/>
          </p:cNvSpPr>
          <p:nvPr>
            <p:ph type="title"/>
          </p:nvPr>
        </p:nvSpPr>
        <p:spPr>
          <a:xfrm>
            <a:off x="5175780" y="2743172"/>
            <a:ext cx="6803409" cy="1371656"/>
          </a:xfrm>
          <a:scene3d>
            <a:camera prst="perspectiveRight"/>
            <a:lightRig rig="threePt" dir="t"/>
          </a:scene3d>
        </p:spPr>
        <p:txBody>
          <a:bodyPr anchor="b">
            <a:normAutofit/>
          </a:bodyPr>
          <a:lstStyle/>
          <a:p>
            <a:r>
              <a:rPr lang="it-IT" sz="3600" b="1" i="1" dirty="0">
                <a:solidFill>
                  <a:srgbClr val="7030A0"/>
                </a:solidFill>
                <a:effectLst>
                  <a:outerShdw blurRad="38100" dist="38100" dir="2700000" algn="tl">
                    <a:srgbClr val="000000">
                      <a:alpha val="43137"/>
                    </a:srgbClr>
                  </a:outerShdw>
                </a:effectLst>
              </a:rPr>
              <a:t>BILOTTI SQUARE IN 2010 AND 2021</a:t>
            </a:r>
          </a:p>
        </p:txBody>
      </p:sp>
      <p:pic>
        <p:nvPicPr>
          <p:cNvPr id="5" name="Immagine 4" descr="Piazza Bilotti">
            <a:extLst>
              <a:ext uri="{FF2B5EF4-FFF2-40B4-BE49-F238E27FC236}">
                <a16:creationId xmlns="" xmlns:a16="http://schemas.microsoft.com/office/drawing/2014/main" id="{44A3A8BF-45C9-4B72-A1F2-23D653E23F5C}"/>
              </a:ext>
            </a:extLst>
          </p:cNvPr>
          <p:cNvPicPr/>
          <p:nvPr/>
        </p:nvPicPr>
        <p:blipFill rotWithShape="1">
          <a:blip r:embed="rId3" cstate="print"/>
          <a:srcRect t="8206" r="-2" b="14676"/>
          <a:stretch/>
        </p:blipFill>
        <p:spPr bwMode="auto">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a:noFill/>
        </p:spPr>
      </p:pic>
      <p:sp>
        <p:nvSpPr>
          <p:cNvPr id="6" name="Rectangle 1">
            <a:extLst>
              <a:ext uri="{FF2B5EF4-FFF2-40B4-BE49-F238E27FC236}">
                <a16:creationId xmlns="" xmlns:a16="http://schemas.microsoft.com/office/drawing/2014/main" id="{F8B893CA-4C7D-4467-9139-80956A051D47}"/>
              </a:ext>
            </a:extLst>
          </p:cNvPr>
          <p:cNvSpPr>
            <a:spLocks noGrp="1" noChangeArrowheads="1"/>
          </p:cNvSpPr>
          <p:nvPr>
            <p:ph idx="1"/>
          </p:nvPr>
        </p:nvSpPr>
        <p:spPr bwMode="auto">
          <a:xfrm>
            <a:off x="4726547" y="4153987"/>
            <a:ext cx="7252642" cy="211918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lvl="0" indent="0" algn="just" eaLnBrk="0" fontAlgn="base" hangingPunct="0">
              <a:lnSpc>
                <a:spcPct val="100000"/>
              </a:lnSpc>
              <a:spcBef>
                <a:spcPct val="0"/>
              </a:spcBef>
              <a:spcAft>
                <a:spcPct val="0"/>
              </a:spcAft>
              <a:buNone/>
            </a:pPr>
            <a:r>
              <a:rPr lang="it-IT" altLang="it-IT" b="1" i="1" dirty="0">
                <a:solidFill>
                  <a:srgbClr val="7030A0"/>
                </a:solidFill>
                <a:effectLst>
                  <a:outerShdw blurRad="38100" dist="38100" dir="2700000" algn="tl">
                    <a:srgbClr val="000000">
                      <a:alpha val="43137"/>
                    </a:srgbClr>
                  </a:outerShdw>
                </a:effectLst>
                <a:latin typeface="Google Sans"/>
              </a:rPr>
              <a:t>Since 2013 Piazza Bilotti </a:t>
            </a:r>
            <a:r>
              <a:rPr lang="it-IT" altLang="it-IT" b="1" i="1" dirty="0" err="1">
                <a:solidFill>
                  <a:srgbClr val="7030A0"/>
                </a:solidFill>
                <a:effectLst>
                  <a:outerShdw blurRad="38100" dist="38100" dir="2700000" algn="tl">
                    <a:srgbClr val="000000">
                      <a:alpha val="43137"/>
                    </a:srgbClr>
                  </a:outerShdw>
                </a:effectLst>
                <a:latin typeface="Google Sans"/>
              </a:rPr>
              <a:t>has</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started</a:t>
            </a:r>
            <a:r>
              <a:rPr lang="it-IT" altLang="it-IT" b="1" i="1" dirty="0">
                <a:solidFill>
                  <a:srgbClr val="7030A0"/>
                </a:solidFill>
                <a:effectLst>
                  <a:outerShdw blurRad="38100" dist="38100" dir="2700000" algn="tl">
                    <a:srgbClr val="000000">
                      <a:alpha val="43137"/>
                    </a:srgbClr>
                  </a:outerShdw>
                </a:effectLst>
                <a:latin typeface="Google Sans"/>
              </a:rPr>
              <a:t> to </a:t>
            </a:r>
            <a:r>
              <a:rPr lang="it-IT" altLang="it-IT" b="1" i="1" dirty="0" err="1">
                <a:solidFill>
                  <a:srgbClr val="7030A0"/>
                </a:solidFill>
                <a:effectLst>
                  <a:outerShdw blurRad="38100" dist="38100" dir="2700000" algn="tl">
                    <a:srgbClr val="000000">
                      <a:alpha val="43137"/>
                    </a:srgbClr>
                  </a:outerShdw>
                </a:effectLst>
                <a:latin typeface="Google Sans"/>
              </a:rPr>
              <a:t>change</a:t>
            </a:r>
            <a:r>
              <a:rPr lang="it-IT" altLang="it-IT" b="1" i="1" dirty="0">
                <a:solidFill>
                  <a:srgbClr val="7030A0"/>
                </a:solidFill>
                <a:effectLst>
                  <a:outerShdw blurRad="38100" dist="38100" dir="2700000" algn="tl">
                    <a:srgbClr val="000000">
                      <a:alpha val="43137"/>
                    </a:srgbClr>
                  </a:outerShdw>
                </a:effectLst>
                <a:latin typeface="Google Sans"/>
              </a:rPr>
              <a:t>. In the </a:t>
            </a:r>
            <a:r>
              <a:rPr lang="it-IT" altLang="it-IT" b="1" i="1" dirty="0" err="1">
                <a:solidFill>
                  <a:srgbClr val="7030A0"/>
                </a:solidFill>
                <a:effectLst>
                  <a:outerShdw blurRad="38100" dist="38100" dir="2700000" algn="tl">
                    <a:srgbClr val="000000">
                      <a:alpha val="43137"/>
                    </a:srgbClr>
                  </a:outerShdw>
                </a:effectLst>
                <a:latin typeface="Google Sans"/>
              </a:rPr>
              <a:t>past</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it</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was</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possible</a:t>
            </a:r>
            <a:r>
              <a:rPr lang="it-IT" altLang="it-IT" b="1" i="1" dirty="0">
                <a:solidFill>
                  <a:srgbClr val="7030A0"/>
                </a:solidFill>
                <a:effectLst>
                  <a:outerShdw blurRad="38100" dist="38100" dir="2700000" algn="tl">
                    <a:srgbClr val="000000">
                      <a:alpha val="43137"/>
                    </a:srgbClr>
                  </a:outerShdw>
                </a:effectLst>
                <a:latin typeface="Google Sans"/>
              </a:rPr>
              <a:t> to park </a:t>
            </a:r>
            <a:r>
              <a:rPr lang="it-IT" altLang="it-IT" b="1" i="1" dirty="0" err="1">
                <a:solidFill>
                  <a:srgbClr val="7030A0"/>
                </a:solidFill>
                <a:effectLst>
                  <a:outerShdw blurRad="38100" dist="38100" dir="2700000" algn="tl">
                    <a:srgbClr val="000000">
                      <a:alpha val="43137"/>
                    </a:srgbClr>
                  </a:outerShdw>
                </a:effectLst>
                <a:latin typeface="Google Sans"/>
              </a:rPr>
              <a:t>outdoors</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while</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today</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there</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is</a:t>
            </a:r>
            <a:r>
              <a:rPr lang="it-IT" altLang="it-IT" b="1" i="1" dirty="0">
                <a:solidFill>
                  <a:srgbClr val="7030A0"/>
                </a:solidFill>
                <a:effectLst>
                  <a:outerShdw blurRad="38100" dist="38100" dir="2700000" algn="tl">
                    <a:srgbClr val="000000">
                      <a:alpha val="43137"/>
                    </a:srgbClr>
                  </a:outerShdw>
                </a:effectLst>
                <a:latin typeface="Google Sans"/>
              </a:rPr>
              <a:t> an underground car park and a </a:t>
            </a:r>
            <a:r>
              <a:rPr lang="it-IT" altLang="it-IT" b="1" i="1" dirty="0" err="1" smtClean="0">
                <a:solidFill>
                  <a:srgbClr val="7030A0"/>
                </a:solidFill>
                <a:effectLst>
                  <a:outerShdw blurRad="38100" dist="38100" dir="2700000" algn="tl">
                    <a:srgbClr val="000000">
                      <a:alpha val="43137"/>
                    </a:srgbClr>
                  </a:outerShdw>
                </a:effectLst>
                <a:latin typeface="Google Sans"/>
              </a:rPr>
              <a:t>square</a:t>
            </a:r>
            <a:r>
              <a:rPr lang="it-IT" altLang="it-IT" b="1" i="1" dirty="0" smtClean="0">
                <a:solidFill>
                  <a:srgbClr val="7030A0"/>
                </a:solidFill>
                <a:effectLst>
                  <a:outerShdw blurRad="38100" dist="38100" dir="2700000" algn="tl">
                    <a:srgbClr val="000000">
                      <a:alpha val="43137"/>
                    </a:srgbClr>
                  </a:outerShdw>
                </a:effectLst>
                <a:latin typeface="Google Sans"/>
              </a:rPr>
              <a:t> with </a:t>
            </a:r>
            <a:r>
              <a:rPr lang="it-IT" altLang="it-IT" b="1" i="1" dirty="0" err="1">
                <a:solidFill>
                  <a:srgbClr val="7030A0"/>
                </a:solidFill>
                <a:effectLst>
                  <a:outerShdw blurRad="38100" dist="38100" dir="2700000" algn="tl">
                    <a:srgbClr val="000000">
                      <a:alpha val="43137"/>
                    </a:srgbClr>
                  </a:outerShdw>
                </a:effectLst>
                <a:latin typeface="Google Sans"/>
              </a:rPr>
              <a:t>two</a:t>
            </a:r>
            <a:r>
              <a:rPr lang="it-IT" altLang="it-IT" b="1" i="1" dirty="0">
                <a:solidFill>
                  <a:srgbClr val="7030A0"/>
                </a:solidFill>
                <a:effectLst>
                  <a:outerShdw blurRad="38100" dist="38100" dir="2700000" algn="tl">
                    <a:srgbClr val="000000">
                      <a:alpha val="43137"/>
                    </a:srgbClr>
                  </a:outerShdw>
                </a:effectLst>
                <a:latin typeface="Google Sans"/>
              </a:rPr>
              <a:t> points, </a:t>
            </a:r>
            <a:r>
              <a:rPr lang="it-IT" altLang="it-IT" b="1" i="1" dirty="0" err="1">
                <a:solidFill>
                  <a:srgbClr val="7030A0"/>
                </a:solidFill>
                <a:effectLst>
                  <a:outerShdw blurRad="38100" dist="38100" dir="2700000" algn="tl">
                    <a:srgbClr val="000000">
                      <a:alpha val="43137"/>
                    </a:srgbClr>
                  </a:outerShdw>
                </a:effectLst>
                <a:latin typeface="Google Sans"/>
              </a:rPr>
              <a:t>where</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err="1">
                <a:solidFill>
                  <a:srgbClr val="7030A0"/>
                </a:solidFill>
                <a:effectLst>
                  <a:outerShdw blurRad="38100" dist="38100" dir="2700000" algn="tl">
                    <a:srgbClr val="000000">
                      <a:alpha val="43137"/>
                    </a:srgbClr>
                  </a:outerShdw>
                </a:effectLst>
                <a:latin typeface="Google Sans"/>
              </a:rPr>
              <a:t>you</a:t>
            </a:r>
            <a:r>
              <a:rPr lang="it-IT" altLang="it-IT" b="1" i="1" dirty="0">
                <a:solidFill>
                  <a:srgbClr val="7030A0"/>
                </a:solidFill>
                <a:effectLst>
                  <a:outerShdw blurRad="38100" dist="38100" dir="2700000" algn="tl">
                    <a:srgbClr val="000000">
                      <a:alpha val="43137"/>
                    </a:srgbClr>
                  </a:outerShdw>
                </a:effectLst>
                <a:latin typeface="Google Sans"/>
              </a:rPr>
              <a:t> can </a:t>
            </a:r>
            <a:r>
              <a:rPr lang="it-IT" altLang="it-IT" b="1" i="1" dirty="0" err="1">
                <a:solidFill>
                  <a:srgbClr val="7030A0"/>
                </a:solidFill>
                <a:effectLst>
                  <a:outerShdw blurRad="38100" dist="38100" dir="2700000" algn="tl">
                    <a:srgbClr val="000000">
                      <a:alpha val="43137"/>
                    </a:srgbClr>
                  </a:outerShdw>
                </a:effectLst>
                <a:latin typeface="Google Sans"/>
              </a:rPr>
              <a:t>walk</a:t>
            </a:r>
            <a:r>
              <a:rPr lang="it-IT" altLang="it-IT" b="1" i="1" dirty="0">
                <a:solidFill>
                  <a:srgbClr val="7030A0"/>
                </a:solidFill>
                <a:effectLst>
                  <a:outerShdw blurRad="38100" dist="38100" dir="2700000" algn="tl">
                    <a:srgbClr val="000000">
                      <a:alpha val="43137"/>
                    </a:srgbClr>
                  </a:outerShdw>
                </a:effectLst>
                <a:latin typeface="Google Sans"/>
              </a:rPr>
              <a:t>. </a:t>
            </a:r>
            <a:r>
              <a:rPr lang="it-IT" altLang="it-IT" b="1" i="1" dirty="0">
                <a:solidFill>
                  <a:srgbClr val="7030A0"/>
                </a:solidFill>
                <a:effectLst>
                  <a:outerShdw blurRad="38100" dist="38100" dir="2700000" algn="tl">
                    <a:srgbClr val="000000">
                      <a:alpha val="43137"/>
                    </a:srgbClr>
                  </a:outerShdw>
                </a:effectLst>
                <a:latin typeface="Google Sans"/>
                <a:sym typeface="Wingdings" panose="05000000000000000000" pitchFamily="2" charset="2"/>
                <a:hlinkClick r:id="rId4" action="ppaction://hlinksldjump">
                  <a:extLst>
                    <a:ext uri="{A12FA001-AC4F-418D-AE19-62706E023703}">
                      <ahyp:hlinkClr xmlns="" xmlns:ahyp="http://schemas.microsoft.com/office/drawing/2018/hyperlinkcolor" val="tx"/>
                    </a:ext>
                  </a:extLst>
                </a:hlinkClick>
              </a:rPr>
              <a:t></a:t>
            </a:r>
            <a:endParaRPr kumimoji="0" lang="it-IT" altLang="it-IT" b="1" i="1" u="none" strike="noStrike" cap="none" normalizeH="0" baseline="0" dirty="0">
              <a:ln>
                <a:noFill/>
              </a:ln>
              <a:solidFill>
                <a:srgbClr val="7030A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9057022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1000"/>
                                        <p:tgtEl>
                                          <p:spTgt spid="6">
                                            <p:bg/>
                                          </p:spTgt>
                                        </p:tgtEl>
                                      </p:cBhvr>
                                    </p:animEffect>
                                    <p:anim calcmode="lin" valueType="num">
                                      <p:cBhvr>
                                        <p:cTn id="13" dur="1000" fill="hold"/>
                                        <p:tgtEl>
                                          <p:spTgt spid="6">
                                            <p:bg/>
                                          </p:spTgt>
                                        </p:tgtEl>
                                        <p:attrNameLst>
                                          <p:attrName>ppt_x</p:attrName>
                                        </p:attrNameLst>
                                      </p:cBhvr>
                                      <p:tavLst>
                                        <p:tav tm="0">
                                          <p:val>
                                            <p:strVal val="#ppt_x"/>
                                          </p:val>
                                        </p:tav>
                                        <p:tav tm="100000">
                                          <p:val>
                                            <p:strVal val="#ppt_x"/>
                                          </p:val>
                                        </p:tav>
                                      </p:tavLst>
                                    </p:anim>
                                    <p:anim calcmode="lin" valueType="num">
                                      <p:cBhvr>
                                        <p:cTn id="14"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anim calcmode="lin" valueType="num">
                                      <p:cBhvr>
                                        <p:cTn id="34" dur="2000" fill="hold"/>
                                        <p:tgtEl>
                                          <p:spTgt spid="5"/>
                                        </p:tgtEl>
                                        <p:attrNameLst>
                                          <p:attrName>ppt_w</p:attrName>
                                        </p:attrNameLst>
                                      </p:cBhvr>
                                      <p:tavLst>
                                        <p:tav tm="0" fmla="#ppt_w*sin(2.5*pi*$)">
                                          <p:val>
                                            <p:fltVal val="0"/>
                                          </p:val>
                                        </p:tav>
                                        <p:tav tm="100000">
                                          <p:val>
                                            <p:fltVal val="1"/>
                                          </p:val>
                                        </p:tav>
                                      </p:tavLst>
                                    </p:anim>
                                    <p:anim calcmode="lin" valueType="num">
                                      <p:cBhvr>
                                        <p:cTn id="3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664</Words>
  <Application>Microsoft Office PowerPoint</Application>
  <PresentationFormat>Widescreen</PresentationFormat>
  <Paragraphs>39</Paragraphs>
  <Slides>13</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13</vt:i4>
      </vt:variant>
    </vt:vector>
  </HeadingPairs>
  <TitlesOfParts>
    <vt:vector size="21" baseType="lpstr">
      <vt:lpstr>Arial</vt:lpstr>
      <vt:lpstr>Bodoni MT Condensed</vt:lpstr>
      <vt:lpstr>Calibri</vt:lpstr>
      <vt:lpstr>Calibri Light</vt:lpstr>
      <vt:lpstr>Google Sans</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COSENZA: ITS PAST</vt:lpstr>
      <vt:lpstr>The historical centre dates back to very ancient times. It was founded in the fourth century B.C. by the Bruzi, but the name «COSENTIA» was given by the Romans. The name Cosenza is younger.   </vt:lpstr>
      <vt:lpstr>Presentazione standard di PowerPoint</vt:lpstr>
      <vt:lpstr>Presentazione standard di PowerPoint</vt:lpstr>
      <vt:lpstr>BILOTTI SQUARE IN 2010 AND 2021</vt:lpstr>
      <vt:lpstr>CALATRAVA BRIDGE </vt:lpstr>
      <vt:lpstr>THE PLANETARY  IN 2000 AND 2021.  It was founded by Carlo Olmo. It took 19 years to build it. Inside it, we can admire the solar system, the planets and the stars. </vt:lpstr>
      <vt:lpstr>KENNEDY SQUARE YESTERDAY AND TODAY </vt:lpstr>
      <vt:lpstr> THANK YOU FOR WATCHING!!!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Mitidieri Francesca</dc:creator>
  <cp:lastModifiedBy>Utente</cp:lastModifiedBy>
  <cp:revision>72</cp:revision>
  <dcterms:created xsi:type="dcterms:W3CDTF">2021-05-08T10:19:40Z</dcterms:created>
  <dcterms:modified xsi:type="dcterms:W3CDTF">2021-05-19T08:05:14Z</dcterms:modified>
</cp:coreProperties>
</file>