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Raleway"/>
      <p:regular r:id="rId32"/>
      <p:bold r:id="rId33"/>
      <p:italic r:id="rId34"/>
      <p:boldItalic r:id="rId35"/>
    </p:embeddedFont>
    <p:embeddedFont>
      <p:font typeface="Roboto"/>
      <p:regular r:id="rId36"/>
      <p:bold r:id="rId37"/>
      <p:italic r:id="rId38"/>
      <p:boldItalic r:id="rId39"/>
    </p:embeddedFont>
    <p:embeddedFont>
      <p:font typeface="Roboto Medium"/>
      <p:regular r:id="rId40"/>
      <p:bold r:id="rId41"/>
      <p:italic r:id="rId42"/>
      <p:boldItalic r:id="rId43"/>
    </p:embeddedFont>
    <p:embeddedFont>
      <p:font typeface="Lato"/>
      <p:regular r:id="rId44"/>
      <p:bold r:id="rId45"/>
      <p:italic r:id="rId46"/>
      <p:boldItalic r:id="rId47"/>
    </p:embeddedFont>
    <p:embeddedFont>
      <p:font typeface="Roboto Light"/>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35951D9-CA47-4F53-B308-2D8483F3837A}">
  <a:tblStyle styleId="{A35951D9-CA47-4F53-B308-2D8483F3837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Medium-regular.fntdata"/><Relationship Id="rId42" Type="http://schemas.openxmlformats.org/officeDocument/2006/relationships/font" Target="fonts/RobotoMedium-italic.fntdata"/><Relationship Id="rId41" Type="http://schemas.openxmlformats.org/officeDocument/2006/relationships/font" Target="fonts/RobotoMedium-bold.fntdata"/><Relationship Id="rId44" Type="http://schemas.openxmlformats.org/officeDocument/2006/relationships/font" Target="fonts/Lato-regular.fntdata"/><Relationship Id="rId43" Type="http://schemas.openxmlformats.org/officeDocument/2006/relationships/font" Target="fonts/RobotoMedium-boldItalic.fntdata"/><Relationship Id="rId46" Type="http://schemas.openxmlformats.org/officeDocument/2006/relationships/font" Target="fonts/Lato-italic.fntdata"/><Relationship Id="rId45"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Light-regular.fntdata"/><Relationship Id="rId47" Type="http://schemas.openxmlformats.org/officeDocument/2006/relationships/font" Target="fonts/Lato-boldItalic.fntdata"/><Relationship Id="rId49" Type="http://schemas.openxmlformats.org/officeDocument/2006/relationships/font" Target="fonts/RobotoLight-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Raleway-bold.fntdata"/><Relationship Id="rId32" Type="http://schemas.openxmlformats.org/officeDocument/2006/relationships/font" Target="fonts/Raleway-regular.fntdata"/><Relationship Id="rId35" Type="http://schemas.openxmlformats.org/officeDocument/2006/relationships/font" Target="fonts/Raleway-boldItalic.fntdata"/><Relationship Id="rId34" Type="http://schemas.openxmlformats.org/officeDocument/2006/relationships/font" Target="fonts/Raleway-italic.fntdata"/><Relationship Id="rId37" Type="http://schemas.openxmlformats.org/officeDocument/2006/relationships/font" Target="fonts/Roboto-bold.fntdata"/><Relationship Id="rId36" Type="http://schemas.openxmlformats.org/officeDocument/2006/relationships/font" Target="fonts/Roboto-regular.fntdata"/><Relationship Id="rId39" Type="http://schemas.openxmlformats.org/officeDocument/2006/relationships/font" Target="fonts/Roboto-boldItalic.fntdata"/><Relationship Id="rId38" Type="http://schemas.openxmlformats.org/officeDocument/2006/relationships/font" Target="fonts/Roboto-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Light-boldItalic.fntdata"/><Relationship Id="rId50" Type="http://schemas.openxmlformats.org/officeDocument/2006/relationships/font" Target="fonts/RobotoLight-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c8d3be12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c8d3be12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ae20e8413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ae20e8413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ae20e8413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ae20e8413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ae20e8413c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ae20e8413c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ae20e8413c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ae20e8413c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ae20e8413c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ae20e8413c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ae20e8413c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ae20e8413c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ae20e8413c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ae20e8413c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ae20e8413c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ae20e8413c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7957c046e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7957c046e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b2effa5da0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b2effa5da0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7957c046e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7957c046e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b728521e5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b728521e5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c89d2e986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c89d2e986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b728521e5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b728521e5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ae20e8413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ae20e8413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ae20e8413c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ae20e8413c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c89d2e986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c89d2e986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c89d2e986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c89d2e986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b2effa5da0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b2effa5da0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b2effa5da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b2effa5da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ae20e8413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ae20e8413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b2effa5da0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b2effa5da0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b2effa5da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b2effa5d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2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www.youtube.com/watch?v=EzRu3t4kMi4" TargetMode="Externa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30.png"/><Relationship Id="rId5"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2.jp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35.png"/><Relationship Id="rId5"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41.png"/><Relationship Id="rId6" Type="http://schemas.openxmlformats.org/officeDocument/2006/relationships/image" Target="../media/image39.png"/></Relationships>
</file>

<file path=ppt/slides/_rels/slide24.xml.rels><?xml version="1.0" encoding="UTF-8" standalone="yes"?><Relationships xmlns="http://schemas.openxmlformats.org/package/2006/relationships"><Relationship Id="rId20" Type="http://schemas.openxmlformats.org/officeDocument/2006/relationships/hyperlink" Target="http://www.krynica.pl/Muszyna-a131.html" TargetMode="External"/><Relationship Id="rId22" Type="http://schemas.openxmlformats.org/officeDocument/2006/relationships/hyperlink" Target="https://www.twojakrynica.pl/uzdrowisko/wody-mineralne-lecznicze-krynicy/" TargetMode="External"/><Relationship Id="rId21" Type="http://schemas.openxmlformats.org/officeDocument/2006/relationships/hyperlink" Target="https://www.onthesnow.co.uk/lesser-poland/krynica-jaworzyna-krynicka/ski-resort.html" TargetMode="External"/><Relationship Id="rId24" Type="http://schemas.openxmlformats.org/officeDocument/2006/relationships/hyperlink" Target="http://www.pttkgorlice.pl/o-nas/szlaki-turystyczne/#szlaki" TargetMode="External"/><Relationship Id="rId23" Type="http://schemas.openxmlformats.org/officeDocument/2006/relationships/hyperlink" Target="https://www.krynica.net/blog/na-stokach-narciarskich-ma-byc-bezpieczniej/" TargetMode="External"/><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google.com/search?q=panorama+Gorlice&amp;sxsrf=ALeKk00JdB5JrHZeUeBtSry0K7Hshqj-uA:1610984440018&amp;source=lnms&amp;tbm=isch&amp;sa=X&amp;ved=2ahUKEwjPoKTa6KXuAhURi8MKHZF8AQUQ_AUoAnoECAMQBA&amp;biw=1600&amp;bih=735#imgrc=QbZtqTEK8m3ueM&amp;imgdii=3d_2uCCbKb8jQM" TargetMode="External"/><Relationship Id="rId4" Type="http://schemas.openxmlformats.org/officeDocument/2006/relationships/hyperlink" Target="https://pl.wikipedia.org/wiki/Bitwa_pod_Gorlicami" TargetMode="External"/><Relationship Id="rId9" Type="http://schemas.openxmlformats.org/officeDocument/2006/relationships/hyperlink" Target="https://www.gorlice.pl/pl/345/0/cmentarze-z-i-wojny-swiatowej.html" TargetMode="External"/><Relationship Id="rId26" Type="http://schemas.openxmlformats.org/officeDocument/2006/relationships/hyperlink" Target="http://www.drewniana.malopolska.pl/?page=obiekty&amp;id=94" TargetMode="External"/><Relationship Id="rId25" Type="http://schemas.openxmlformats.org/officeDocument/2006/relationships/hyperlink" Target="https://www.gorlice.pl/pl/325/0/szlak-architektury-drewnianej.html" TargetMode="External"/><Relationship Id="rId28" Type="http://schemas.openxmlformats.org/officeDocument/2006/relationships/hyperlink" Target="http://eugeniuszgerlach.blogspot.com/2012/01/eugeniusz-gerlach-wystawa-malarstwa.html" TargetMode="External"/><Relationship Id="rId27" Type="http://schemas.openxmlformats.org/officeDocument/2006/relationships/hyperlink" Target="https://pl.wikipedia.org/wiki/Ignacy_%C5%81ukasiewicz" TargetMode="External"/><Relationship Id="rId5" Type="http://schemas.openxmlformats.org/officeDocument/2006/relationships/hyperlink" Target="https://muzeum.gorlice.pl/oddzialy-muzeum/galeria-sztuki-dwor-karwacjanow/galeria-sztuki-dwor-karwacjanow" TargetMode="External"/><Relationship Id="rId6" Type="http://schemas.openxmlformats.org/officeDocument/2006/relationships/hyperlink" Target="https://www.gorlice.pl/pl/353/0/gorlickie-legendy.html" TargetMode="External"/><Relationship Id="rId29" Type="http://schemas.openxmlformats.org/officeDocument/2006/relationships/hyperlink" Target="http://www.polskaniezwykla.pl/web/place/44820,klimkowka-zapora-na-klimkowce.htm" TargetMode="External"/><Relationship Id="rId7" Type="http://schemas.openxmlformats.org/officeDocument/2006/relationships/hyperlink" Target="https://www.gorlice.pl/pl/353/0/gorlickie-legendy.html" TargetMode="External"/><Relationship Id="rId8" Type="http://schemas.openxmlformats.org/officeDocument/2006/relationships/hyperlink" Target="http://www.parki.org.pl/parki-miejskie/park-miejski-im-wojciecha-biechonskiego-w-gor" TargetMode="External"/><Relationship Id="rId11" Type="http://schemas.openxmlformats.org/officeDocument/2006/relationships/hyperlink" Target="https://visitmalopolska.pl/pl_PL/obiekt/-/poi/liceum-ogolnoksztalcace-im-m-kromera-gorlice" TargetMode="External"/><Relationship Id="rId10" Type="http://schemas.openxmlformats.org/officeDocument/2006/relationships/hyperlink" Target="https://bip.malopolska.pl/iloimkwgorlicach" TargetMode="External"/><Relationship Id="rId13" Type="http://schemas.openxmlformats.org/officeDocument/2006/relationships/hyperlink" Target="https://pl.wikipedia.org/wiki/Pa%C5%82ac_w_Zag%C3%B3rzanach" TargetMode="External"/><Relationship Id="rId12" Type="http://schemas.openxmlformats.org/officeDocument/2006/relationships/hyperlink" Target="https://visitmalopolska.pl/pl_PL/obiekt/-/poi/jezioro-klimkowka" TargetMode="External"/><Relationship Id="rId15" Type="http://schemas.openxmlformats.org/officeDocument/2006/relationships/hyperlink" Target="https://mapio.net/a/114503638/" TargetMode="External"/><Relationship Id="rId14" Type="http://schemas.openxmlformats.org/officeDocument/2006/relationships/hyperlink" Target="https://gorlice24.pl/pl/19_wiadomosci_z_regionu/652_gmina_gorlice/7169_zagorzany-zespol-palacowo-zamkowy-szuka-nowego-wla-ciciela.html" TargetMode="External"/><Relationship Id="rId17" Type="http://schemas.openxmlformats.org/officeDocument/2006/relationships/hyperlink" Target="https://klubpodroznikow.com/relacje/polska/skanseny/2166-skansen-w-szymbarku" TargetMode="External"/><Relationship Id="rId16" Type="http://schemas.openxmlformats.org/officeDocument/2006/relationships/hyperlink" Target="http://www.zamkipolskie.com/szymb/szymb.html" TargetMode="External"/><Relationship Id="rId19" Type="http://schemas.openxmlformats.org/officeDocument/2006/relationships/hyperlink" Target="http://www.huculy.com.pl/" TargetMode="External"/><Relationship Id="rId18" Type="http://schemas.openxmlformats.org/officeDocument/2006/relationships/hyperlink" Target="https://pl.wikipedia.org/wiki/Regiet%C3%B3w"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625" y="1662400"/>
            <a:ext cx="5721300" cy="113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pl">
                <a:latin typeface="Roboto"/>
                <a:ea typeface="Roboto"/>
                <a:cs typeface="Roboto"/>
                <a:sym typeface="Roboto"/>
              </a:rPr>
              <a:t>Gorlice and its area</a:t>
            </a:r>
            <a:endParaRPr b="0">
              <a:latin typeface="Roboto"/>
              <a:ea typeface="Roboto"/>
              <a:cs typeface="Roboto"/>
              <a:sym typeface="Roboto"/>
            </a:endParaRPr>
          </a:p>
        </p:txBody>
      </p:sp>
      <p:sp>
        <p:nvSpPr>
          <p:cNvPr id="87" name="Google Shape;87;p13"/>
          <p:cNvSpPr txBox="1"/>
          <p:nvPr>
            <p:ph idx="1" type="subTitle"/>
          </p:nvPr>
        </p:nvSpPr>
        <p:spPr>
          <a:xfrm>
            <a:off x="729625" y="3433725"/>
            <a:ext cx="7532100" cy="108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latin typeface="Roboto"/>
                <a:ea typeface="Roboto"/>
                <a:cs typeface="Roboto"/>
                <a:sym typeface="Roboto"/>
              </a:rPr>
              <a:t>presentation made by:</a:t>
            </a:r>
            <a:endParaRPr>
              <a:latin typeface="Roboto"/>
              <a:ea typeface="Roboto"/>
              <a:cs typeface="Roboto"/>
              <a:sym typeface="Roboto"/>
            </a:endParaRPr>
          </a:p>
          <a:p>
            <a:pPr indent="0" lvl="0" marL="0" rtl="0" algn="l">
              <a:spcBef>
                <a:spcPts val="0"/>
              </a:spcBef>
              <a:spcAft>
                <a:spcPts val="0"/>
              </a:spcAft>
              <a:buNone/>
            </a:pPr>
            <a:r>
              <a:rPr lang="pl">
                <a:latin typeface="Roboto"/>
                <a:ea typeface="Roboto"/>
                <a:cs typeface="Roboto"/>
                <a:sym typeface="Roboto"/>
              </a:rPr>
              <a:t>Marcelina Jędrzejowska</a:t>
            </a:r>
            <a:endParaRPr>
              <a:latin typeface="Roboto"/>
              <a:ea typeface="Roboto"/>
              <a:cs typeface="Roboto"/>
              <a:sym typeface="Roboto"/>
            </a:endParaRPr>
          </a:p>
          <a:p>
            <a:pPr indent="0" lvl="0" marL="0" rtl="0" algn="l">
              <a:spcBef>
                <a:spcPts val="0"/>
              </a:spcBef>
              <a:spcAft>
                <a:spcPts val="0"/>
              </a:spcAft>
              <a:buNone/>
            </a:pPr>
            <a:r>
              <a:rPr lang="pl">
                <a:latin typeface="Roboto"/>
                <a:ea typeface="Roboto"/>
                <a:cs typeface="Roboto"/>
                <a:sym typeface="Roboto"/>
              </a:rPr>
              <a:t>Agnieszka Król</a:t>
            </a:r>
            <a:endParaRPr>
              <a:latin typeface="Roboto"/>
              <a:ea typeface="Roboto"/>
              <a:cs typeface="Roboto"/>
              <a:sym typeface="Roboto"/>
            </a:endParaRPr>
          </a:p>
          <a:p>
            <a:pPr indent="0" lvl="0" marL="0" rtl="0" algn="l">
              <a:spcBef>
                <a:spcPts val="0"/>
              </a:spcBef>
              <a:spcAft>
                <a:spcPts val="0"/>
              </a:spcAft>
              <a:buNone/>
            </a:pPr>
            <a:r>
              <a:rPr lang="pl">
                <a:latin typeface="Roboto"/>
                <a:ea typeface="Roboto"/>
                <a:cs typeface="Roboto"/>
                <a:sym typeface="Roboto"/>
              </a:rPr>
              <a:t>within the framework of Erasmus+ project ‘Let’s Talk About Soil’</a:t>
            </a:r>
            <a:endParaRPr>
              <a:latin typeface="Roboto"/>
              <a:ea typeface="Roboto"/>
              <a:cs typeface="Roboto"/>
              <a:sym typeface="Roboto"/>
            </a:endParaRPr>
          </a:p>
        </p:txBody>
      </p:sp>
      <p:pic>
        <p:nvPicPr>
          <p:cNvPr id="88" name="Google Shape;88;p13"/>
          <p:cNvPicPr preferRelativeResize="0"/>
          <p:nvPr/>
        </p:nvPicPr>
        <p:blipFill>
          <a:blip r:embed="rId3">
            <a:alphaModFix/>
          </a:blip>
          <a:stretch>
            <a:fillRect/>
          </a:stretch>
        </p:blipFill>
        <p:spPr>
          <a:xfrm>
            <a:off x="637076" y="0"/>
            <a:ext cx="564023" cy="567926"/>
          </a:xfrm>
          <a:prstGeom prst="rect">
            <a:avLst/>
          </a:prstGeom>
          <a:noFill/>
          <a:ln>
            <a:noFill/>
          </a:ln>
        </p:spPr>
      </p:pic>
      <p:pic>
        <p:nvPicPr>
          <p:cNvPr id="89" name="Google Shape;89;p13"/>
          <p:cNvPicPr preferRelativeResize="0"/>
          <p:nvPr/>
        </p:nvPicPr>
        <p:blipFill>
          <a:blip r:embed="rId4">
            <a:alphaModFix/>
          </a:blip>
          <a:stretch>
            <a:fillRect/>
          </a:stretch>
        </p:blipFill>
        <p:spPr>
          <a:xfrm>
            <a:off x="2199015" y="0"/>
            <a:ext cx="1759511" cy="501925"/>
          </a:xfrm>
          <a:prstGeom prst="rect">
            <a:avLst/>
          </a:prstGeom>
          <a:noFill/>
          <a:ln>
            <a:noFill/>
          </a:ln>
        </p:spPr>
      </p:pic>
      <p:pic>
        <p:nvPicPr>
          <p:cNvPr id="90" name="Google Shape;90;p13"/>
          <p:cNvPicPr preferRelativeResize="0"/>
          <p:nvPr/>
        </p:nvPicPr>
        <p:blipFill>
          <a:blip r:embed="rId5">
            <a:alphaModFix/>
          </a:blip>
          <a:stretch>
            <a:fillRect/>
          </a:stretch>
        </p:blipFill>
        <p:spPr>
          <a:xfrm>
            <a:off x="4725100" y="66000"/>
            <a:ext cx="435926" cy="4359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Dzisiaj (06.12.2016 r.) w I LO im. M. Kromera w Gorlicach zostało nakręcone Mannequin Challenge. Pomysłodawcą tej akcji jest Adriana Rolak-Koszyk. Nagrywaniem zajął się Wiktor Rafa i Jakub Wszołek. Koordynatorem całego wydarzenia był Pan Rafał Wrona, któremu bardzo dziękujemy!&#10;&#10;Muzyka: The Chainsmokers - All We Know ft. Phoebe Ryan" id="157" name="Google Shape;157;p22" title="Mannequin Challenge I LO im. M. Kromera w Gorlicach">
            <a:hlinkClick r:id="rId3"/>
          </p:cNvPr>
          <p:cNvPicPr preferRelativeResize="0"/>
          <p:nvPr/>
        </p:nvPicPr>
        <p:blipFill>
          <a:blip r:embed="rId4">
            <a:alphaModFix/>
          </a:blip>
          <a:stretch>
            <a:fillRect/>
          </a:stretch>
        </p:blipFill>
        <p:spPr>
          <a:xfrm>
            <a:off x="2573388" y="1699800"/>
            <a:ext cx="3997225" cy="2997925"/>
          </a:xfrm>
          <a:prstGeom prst="rect">
            <a:avLst/>
          </a:prstGeom>
          <a:noFill/>
          <a:ln>
            <a:noFill/>
          </a:ln>
        </p:spPr>
      </p:pic>
      <p:sp>
        <p:nvSpPr>
          <p:cNvPr id="158" name="Google Shape;158;p22"/>
          <p:cNvSpPr txBox="1"/>
          <p:nvPr/>
        </p:nvSpPr>
        <p:spPr>
          <a:xfrm>
            <a:off x="1084200" y="607425"/>
            <a:ext cx="6975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sz="3000">
                <a:latin typeface="Roboto Medium"/>
                <a:ea typeface="Roboto Medium"/>
                <a:cs typeface="Roboto Medium"/>
                <a:sym typeface="Roboto Medium"/>
              </a:rPr>
              <a:t>   Recording from inside the school</a:t>
            </a:r>
            <a:endParaRPr sz="3000">
              <a:latin typeface="Roboto Medium"/>
              <a:ea typeface="Roboto Medium"/>
              <a:cs typeface="Roboto Medium"/>
              <a:sym typeface="Roboto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3"/>
          <p:cNvSpPr txBox="1"/>
          <p:nvPr>
            <p:ph type="title"/>
          </p:nvPr>
        </p:nvSpPr>
        <p:spPr>
          <a:xfrm>
            <a:off x="1976200" y="798075"/>
            <a:ext cx="6665100" cy="77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pl" sz="3000">
                <a:latin typeface="Roboto Medium"/>
                <a:ea typeface="Roboto Medium"/>
                <a:cs typeface="Roboto Medium"/>
                <a:sym typeface="Roboto Medium"/>
              </a:rPr>
              <a:t>            </a:t>
            </a:r>
            <a:r>
              <a:rPr b="0" lang="pl" sz="3000">
                <a:latin typeface="Roboto Medium"/>
                <a:ea typeface="Roboto Medium"/>
                <a:cs typeface="Roboto Medium"/>
                <a:sym typeface="Roboto Medium"/>
              </a:rPr>
              <a:t>Klimkówka lake</a:t>
            </a:r>
            <a:endParaRPr b="0" sz="3000">
              <a:latin typeface="Roboto Medium"/>
              <a:ea typeface="Roboto Medium"/>
              <a:cs typeface="Roboto Medium"/>
              <a:sym typeface="Roboto Medium"/>
            </a:endParaRPr>
          </a:p>
        </p:txBody>
      </p:sp>
      <p:sp>
        <p:nvSpPr>
          <p:cNvPr id="164" name="Google Shape;164;p23"/>
          <p:cNvSpPr txBox="1"/>
          <p:nvPr/>
        </p:nvSpPr>
        <p:spPr>
          <a:xfrm>
            <a:off x="557550" y="1572675"/>
            <a:ext cx="832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solidFill>
                  <a:srgbClr val="FFFFFF"/>
                </a:solidFill>
                <a:latin typeface="Roboto Light"/>
                <a:ea typeface="Roboto Light"/>
                <a:cs typeface="Roboto Light"/>
                <a:sym typeface="Roboto Light"/>
              </a:rPr>
              <a:t>The lake, hidden among the wild ranges of the Low Beskids, was created thanks to a dam separating the Ropa river. Klimkówka is an ideal solution for warm days.</a:t>
            </a:r>
            <a:endParaRPr sz="1800">
              <a:solidFill>
                <a:srgbClr val="FFFFFF"/>
              </a:solidFill>
              <a:latin typeface="Roboto Light"/>
              <a:ea typeface="Roboto Light"/>
              <a:cs typeface="Roboto Light"/>
              <a:sym typeface="Roboto Light"/>
            </a:endParaRPr>
          </a:p>
        </p:txBody>
      </p:sp>
      <p:pic>
        <p:nvPicPr>
          <p:cNvPr id="165" name="Google Shape;165;p23"/>
          <p:cNvPicPr preferRelativeResize="0"/>
          <p:nvPr/>
        </p:nvPicPr>
        <p:blipFill>
          <a:blip r:embed="rId3">
            <a:alphaModFix/>
          </a:blip>
          <a:stretch>
            <a:fillRect/>
          </a:stretch>
        </p:blipFill>
        <p:spPr>
          <a:xfrm>
            <a:off x="4815750" y="2571750"/>
            <a:ext cx="3578982" cy="2166700"/>
          </a:xfrm>
          <a:prstGeom prst="rect">
            <a:avLst/>
          </a:prstGeom>
          <a:noFill/>
          <a:ln>
            <a:noFill/>
          </a:ln>
        </p:spPr>
      </p:pic>
      <p:pic>
        <p:nvPicPr>
          <p:cNvPr id="166" name="Google Shape;166;p23"/>
          <p:cNvPicPr preferRelativeResize="0"/>
          <p:nvPr/>
        </p:nvPicPr>
        <p:blipFill>
          <a:blip r:embed="rId4">
            <a:alphaModFix/>
          </a:blip>
          <a:stretch>
            <a:fillRect/>
          </a:stretch>
        </p:blipFill>
        <p:spPr>
          <a:xfrm>
            <a:off x="729300" y="2571750"/>
            <a:ext cx="3508450" cy="2166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4"/>
          <p:cNvSpPr txBox="1"/>
          <p:nvPr>
            <p:ph type="title"/>
          </p:nvPr>
        </p:nvSpPr>
        <p:spPr>
          <a:xfrm>
            <a:off x="3286050" y="828275"/>
            <a:ext cx="27342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pl" sz="3000">
                <a:latin typeface="Roboto Medium"/>
                <a:ea typeface="Roboto Medium"/>
                <a:cs typeface="Roboto Medium"/>
                <a:sym typeface="Roboto Medium"/>
              </a:rPr>
              <a:t>SZYMBARK</a:t>
            </a:r>
            <a:endParaRPr b="0" sz="3000">
              <a:latin typeface="Roboto Medium"/>
              <a:ea typeface="Roboto Medium"/>
              <a:cs typeface="Roboto Medium"/>
              <a:sym typeface="Roboto Medium"/>
            </a:endParaRPr>
          </a:p>
        </p:txBody>
      </p:sp>
      <p:pic>
        <p:nvPicPr>
          <p:cNvPr id="172" name="Google Shape;172;p24"/>
          <p:cNvPicPr preferRelativeResize="0"/>
          <p:nvPr/>
        </p:nvPicPr>
        <p:blipFill rotWithShape="1">
          <a:blip r:embed="rId3">
            <a:alphaModFix/>
          </a:blip>
          <a:srcRect b="0" l="11140" r="10013" t="0"/>
          <a:stretch/>
        </p:blipFill>
        <p:spPr>
          <a:xfrm>
            <a:off x="1168500" y="1964500"/>
            <a:ext cx="6969300" cy="2490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5"/>
          <p:cNvSpPr txBox="1"/>
          <p:nvPr>
            <p:ph type="title"/>
          </p:nvPr>
        </p:nvSpPr>
        <p:spPr>
          <a:xfrm>
            <a:off x="2498250" y="708400"/>
            <a:ext cx="4147500" cy="5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pl" sz="3000">
                <a:latin typeface="Roboto Medium"/>
                <a:ea typeface="Roboto Medium"/>
                <a:cs typeface="Roboto Medium"/>
                <a:sym typeface="Roboto Medium"/>
              </a:rPr>
              <a:t>Castellum in Szymbark</a:t>
            </a:r>
            <a:endParaRPr b="0" sz="3000">
              <a:latin typeface="Roboto Medium"/>
              <a:ea typeface="Roboto Medium"/>
              <a:cs typeface="Roboto Medium"/>
              <a:sym typeface="Roboto Medium"/>
            </a:endParaRPr>
          </a:p>
        </p:txBody>
      </p:sp>
      <p:sp>
        <p:nvSpPr>
          <p:cNvPr id="178" name="Google Shape;178;p25"/>
          <p:cNvSpPr txBox="1"/>
          <p:nvPr>
            <p:ph idx="1" type="subTitle"/>
          </p:nvPr>
        </p:nvSpPr>
        <p:spPr>
          <a:xfrm>
            <a:off x="360650" y="1520400"/>
            <a:ext cx="4097100" cy="13620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pl">
                <a:solidFill>
                  <a:srgbClr val="000000"/>
                </a:solidFill>
                <a:latin typeface="Roboto Light"/>
                <a:ea typeface="Roboto Light"/>
                <a:cs typeface="Roboto Light"/>
                <a:sym typeface="Roboto Light"/>
              </a:rPr>
              <a:t>The former seat of the Gładysz family is      a very valuable monument of Renaissance architecture in Poland. Currently, exhibitions are organized there and the place is intended for tourists.</a:t>
            </a:r>
            <a:endParaRPr>
              <a:solidFill>
                <a:srgbClr val="000000"/>
              </a:solidFill>
              <a:latin typeface="Roboto Light"/>
              <a:ea typeface="Roboto Light"/>
              <a:cs typeface="Roboto Light"/>
              <a:sym typeface="Roboto Light"/>
            </a:endParaRPr>
          </a:p>
        </p:txBody>
      </p:sp>
      <p:pic>
        <p:nvPicPr>
          <p:cNvPr id="179" name="Google Shape;179;p25"/>
          <p:cNvPicPr preferRelativeResize="0"/>
          <p:nvPr/>
        </p:nvPicPr>
        <p:blipFill>
          <a:blip r:embed="rId3">
            <a:alphaModFix/>
          </a:blip>
          <a:stretch>
            <a:fillRect/>
          </a:stretch>
        </p:blipFill>
        <p:spPr>
          <a:xfrm>
            <a:off x="5104325" y="1823850"/>
            <a:ext cx="3532576" cy="2349700"/>
          </a:xfrm>
          <a:prstGeom prst="rect">
            <a:avLst/>
          </a:prstGeom>
          <a:noFill/>
          <a:ln>
            <a:noFill/>
          </a:ln>
        </p:spPr>
      </p:pic>
      <p:pic>
        <p:nvPicPr>
          <p:cNvPr id="180" name="Google Shape;180;p25"/>
          <p:cNvPicPr preferRelativeResize="0"/>
          <p:nvPr/>
        </p:nvPicPr>
        <p:blipFill rotWithShape="1">
          <a:blip r:embed="rId4">
            <a:alphaModFix/>
          </a:blip>
          <a:srcRect b="0" l="11282" r="3371" t="0"/>
          <a:stretch/>
        </p:blipFill>
        <p:spPr>
          <a:xfrm>
            <a:off x="402500" y="3124700"/>
            <a:ext cx="3900899" cy="1716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6"/>
          <p:cNvPicPr preferRelativeResize="0"/>
          <p:nvPr/>
        </p:nvPicPr>
        <p:blipFill rotWithShape="1">
          <a:blip r:embed="rId3">
            <a:alphaModFix/>
          </a:blip>
          <a:srcRect b="7521" l="15199" r="5183" t="3153"/>
          <a:stretch/>
        </p:blipFill>
        <p:spPr>
          <a:xfrm>
            <a:off x="593475" y="643325"/>
            <a:ext cx="2922774" cy="2026675"/>
          </a:xfrm>
          <a:prstGeom prst="rect">
            <a:avLst/>
          </a:prstGeom>
          <a:noFill/>
          <a:ln>
            <a:noFill/>
          </a:ln>
        </p:spPr>
      </p:pic>
      <p:sp>
        <p:nvSpPr>
          <p:cNvPr id="186" name="Google Shape;186;p26"/>
          <p:cNvSpPr txBox="1"/>
          <p:nvPr/>
        </p:nvSpPr>
        <p:spPr>
          <a:xfrm>
            <a:off x="4146950" y="2111550"/>
            <a:ext cx="4231800" cy="1293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pl" sz="1800">
                <a:latin typeface="Roboto Light"/>
                <a:ea typeface="Roboto Light"/>
                <a:cs typeface="Roboto Light"/>
                <a:sym typeface="Roboto Light"/>
              </a:rPr>
              <a:t>There are original farm buildings from the 19th / 20th century in the open-air museum. School trips and bonfires are organized there.</a:t>
            </a:r>
            <a:endParaRPr sz="1800">
              <a:latin typeface="Roboto Light"/>
              <a:ea typeface="Roboto Light"/>
              <a:cs typeface="Roboto Light"/>
              <a:sym typeface="Roboto Light"/>
            </a:endParaRPr>
          </a:p>
        </p:txBody>
      </p:sp>
      <p:sp>
        <p:nvSpPr>
          <p:cNvPr id="187" name="Google Shape;187;p26"/>
          <p:cNvSpPr txBox="1"/>
          <p:nvPr/>
        </p:nvSpPr>
        <p:spPr>
          <a:xfrm>
            <a:off x="3696900" y="482200"/>
            <a:ext cx="5884800" cy="156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700">
              <a:highlight>
                <a:srgbClr val="F5F5F5"/>
              </a:highlight>
              <a:latin typeface="Roboto"/>
              <a:ea typeface="Roboto"/>
              <a:cs typeface="Roboto"/>
              <a:sym typeface="Roboto"/>
            </a:endParaRPr>
          </a:p>
          <a:p>
            <a:pPr indent="0" lvl="0" marL="228600" marR="533400" rtl="0" algn="l">
              <a:lnSpc>
                <a:spcPct val="133333"/>
              </a:lnSpc>
              <a:spcBef>
                <a:spcPts val="0"/>
              </a:spcBef>
              <a:spcAft>
                <a:spcPts val="0"/>
              </a:spcAft>
              <a:buNone/>
            </a:pPr>
            <a:r>
              <a:rPr lang="pl" sz="3000">
                <a:latin typeface="Roboto"/>
                <a:ea typeface="Roboto"/>
                <a:cs typeface="Roboto"/>
                <a:sym typeface="Roboto"/>
              </a:rPr>
              <a:t>Szymbark - open-air museum of the Pogórze countryside</a:t>
            </a:r>
            <a:endParaRPr sz="3000">
              <a:latin typeface="Roboto"/>
              <a:ea typeface="Roboto"/>
              <a:cs typeface="Roboto"/>
              <a:sym typeface="Roboto"/>
            </a:endParaRPr>
          </a:p>
        </p:txBody>
      </p:sp>
      <p:pic>
        <p:nvPicPr>
          <p:cNvPr id="188" name="Google Shape;188;p26"/>
          <p:cNvPicPr preferRelativeResize="0"/>
          <p:nvPr/>
        </p:nvPicPr>
        <p:blipFill>
          <a:blip r:embed="rId4">
            <a:alphaModFix/>
          </a:blip>
          <a:stretch>
            <a:fillRect/>
          </a:stretch>
        </p:blipFill>
        <p:spPr>
          <a:xfrm>
            <a:off x="593475" y="2787575"/>
            <a:ext cx="2922775" cy="2026675"/>
          </a:xfrm>
          <a:prstGeom prst="rect">
            <a:avLst/>
          </a:prstGeom>
          <a:noFill/>
          <a:ln>
            <a:noFill/>
          </a:ln>
        </p:spPr>
      </p:pic>
      <p:pic>
        <p:nvPicPr>
          <p:cNvPr id="189" name="Google Shape;189;p26"/>
          <p:cNvPicPr preferRelativeResize="0"/>
          <p:nvPr/>
        </p:nvPicPr>
        <p:blipFill>
          <a:blip r:embed="rId5">
            <a:alphaModFix/>
          </a:blip>
          <a:stretch>
            <a:fillRect/>
          </a:stretch>
        </p:blipFill>
        <p:spPr>
          <a:xfrm>
            <a:off x="3920350" y="3447738"/>
            <a:ext cx="2012576" cy="13665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7"/>
          <p:cNvSpPr txBox="1"/>
          <p:nvPr>
            <p:ph type="title"/>
          </p:nvPr>
        </p:nvSpPr>
        <p:spPr>
          <a:xfrm>
            <a:off x="2734650" y="890900"/>
            <a:ext cx="3674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pl" sz="3000">
                <a:latin typeface="Roboto Medium"/>
                <a:ea typeface="Roboto Medium"/>
                <a:cs typeface="Roboto Medium"/>
                <a:sym typeface="Roboto Medium"/>
              </a:rPr>
              <a:t>REGIETÓW</a:t>
            </a:r>
            <a:endParaRPr b="0" sz="3000">
              <a:latin typeface="Roboto Medium"/>
              <a:ea typeface="Roboto Medium"/>
              <a:cs typeface="Roboto Medium"/>
              <a:sym typeface="Roboto Medium"/>
            </a:endParaRPr>
          </a:p>
        </p:txBody>
      </p:sp>
      <p:pic>
        <p:nvPicPr>
          <p:cNvPr id="195" name="Google Shape;195;p27"/>
          <p:cNvPicPr preferRelativeResize="0"/>
          <p:nvPr/>
        </p:nvPicPr>
        <p:blipFill rotWithShape="1">
          <a:blip r:embed="rId3">
            <a:alphaModFix/>
          </a:blip>
          <a:srcRect b="14490" l="0" r="0" t="13664"/>
          <a:stretch/>
        </p:blipFill>
        <p:spPr>
          <a:xfrm>
            <a:off x="1547350" y="1867275"/>
            <a:ext cx="6049301" cy="2733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8"/>
          <p:cNvSpPr txBox="1"/>
          <p:nvPr>
            <p:ph type="title"/>
          </p:nvPr>
        </p:nvSpPr>
        <p:spPr>
          <a:xfrm>
            <a:off x="342900" y="2097125"/>
            <a:ext cx="3993900" cy="1429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0" lang="pl" sz="1600">
                <a:solidFill>
                  <a:srgbClr val="000000"/>
                </a:solidFill>
                <a:latin typeface="Roboto Light"/>
                <a:ea typeface="Roboto Light"/>
                <a:cs typeface="Roboto Light"/>
                <a:sym typeface="Roboto Light"/>
              </a:rPr>
              <a:t>This village is famous primarily for horse studs. Currently the "Gładyszów" Hucul Horse Stud is the largest stud of this breed in Europe.</a:t>
            </a:r>
            <a:endParaRPr b="0" sz="1600">
              <a:solidFill>
                <a:srgbClr val="000000"/>
              </a:solidFill>
              <a:latin typeface="Roboto Light"/>
              <a:ea typeface="Roboto Light"/>
              <a:cs typeface="Roboto Light"/>
              <a:sym typeface="Roboto Light"/>
            </a:endParaRPr>
          </a:p>
          <a:p>
            <a:pPr indent="0" lvl="0" marL="0" rtl="0" algn="just">
              <a:spcBef>
                <a:spcPts val="0"/>
              </a:spcBef>
              <a:spcAft>
                <a:spcPts val="0"/>
              </a:spcAft>
              <a:buNone/>
            </a:pPr>
            <a:r>
              <a:t/>
            </a:r>
            <a:endParaRPr b="0" sz="1600">
              <a:solidFill>
                <a:srgbClr val="000000"/>
              </a:solidFill>
              <a:latin typeface="Roboto Light"/>
              <a:ea typeface="Roboto Light"/>
              <a:cs typeface="Roboto Light"/>
              <a:sym typeface="Roboto Light"/>
            </a:endParaRPr>
          </a:p>
          <a:p>
            <a:pPr indent="0" lvl="0" marL="0" rtl="0" algn="l">
              <a:spcBef>
                <a:spcPts val="0"/>
              </a:spcBef>
              <a:spcAft>
                <a:spcPts val="0"/>
              </a:spcAft>
              <a:buNone/>
            </a:pPr>
            <a:r>
              <a:t/>
            </a:r>
            <a:endParaRPr b="0">
              <a:latin typeface="Roboto Light"/>
              <a:ea typeface="Roboto Light"/>
              <a:cs typeface="Roboto Light"/>
              <a:sym typeface="Roboto Light"/>
            </a:endParaRPr>
          </a:p>
        </p:txBody>
      </p:sp>
      <p:pic>
        <p:nvPicPr>
          <p:cNvPr id="201" name="Google Shape;201;p28"/>
          <p:cNvPicPr preferRelativeResize="0"/>
          <p:nvPr/>
        </p:nvPicPr>
        <p:blipFill>
          <a:blip r:embed="rId3">
            <a:alphaModFix/>
          </a:blip>
          <a:stretch>
            <a:fillRect/>
          </a:stretch>
        </p:blipFill>
        <p:spPr>
          <a:xfrm>
            <a:off x="5188675" y="1676525"/>
            <a:ext cx="3425702" cy="2270425"/>
          </a:xfrm>
          <a:prstGeom prst="rect">
            <a:avLst/>
          </a:prstGeom>
          <a:noFill/>
          <a:ln>
            <a:noFill/>
          </a:ln>
        </p:spPr>
      </p:pic>
      <p:pic>
        <p:nvPicPr>
          <p:cNvPr id="202" name="Google Shape;202;p28"/>
          <p:cNvPicPr preferRelativeResize="0"/>
          <p:nvPr/>
        </p:nvPicPr>
        <p:blipFill>
          <a:blip r:embed="rId4">
            <a:alphaModFix/>
          </a:blip>
          <a:stretch>
            <a:fillRect/>
          </a:stretch>
        </p:blipFill>
        <p:spPr>
          <a:xfrm>
            <a:off x="5039175" y="3234250"/>
            <a:ext cx="1944925" cy="1289025"/>
          </a:xfrm>
          <a:prstGeom prst="rect">
            <a:avLst/>
          </a:prstGeom>
          <a:noFill/>
          <a:ln>
            <a:noFill/>
          </a:ln>
        </p:spPr>
      </p:pic>
      <p:sp>
        <p:nvSpPr>
          <p:cNvPr id="203" name="Google Shape;203;p28"/>
          <p:cNvSpPr txBox="1"/>
          <p:nvPr/>
        </p:nvSpPr>
        <p:spPr>
          <a:xfrm>
            <a:off x="2520150" y="505725"/>
            <a:ext cx="4103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3000">
                <a:latin typeface="Roboto Medium"/>
                <a:ea typeface="Roboto Medium"/>
                <a:cs typeface="Roboto Medium"/>
                <a:sym typeface="Roboto Medium"/>
              </a:rPr>
              <a:t>H</a:t>
            </a:r>
            <a:r>
              <a:rPr lang="pl" sz="3000">
                <a:latin typeface="Roboto Medium"/>
                <a:ea typeface="Roboto Medium"/>
                <a:cs typeface="Roboto Medium"/>
                <a:sym typeface="Roboto Medium"/>
              </a:rPr>
              <a:t>ucul</a:t>
            </a:r>
            <a:r>
              <a:rPr lang="pl" sz="3000">
                <a:latin typeface="Roboto Medium"/>
                <a:ea typeface="Roboto Medium"/>
                <a:cs typeface="Roboto Medium"/>
                <a:sym typeface="Roboto Medium"/>
              </a:rPr>
              <a:t> </a:t>
            </a:r>
            <a:r>
              <a:rPr lang="pl" sz="3000">
                <a:latin typeface="Roboto Medium"/>
                <a:ea typeface="Roboto Medium"/>
                <a:cs typeface="Roboto Medium"/>
                <a:sym typeface="Roboto Medium"/>
              </a:rPr>
              <a:t>horses</a:t>
            </a:r>
            <a:r>
              <a:rPr lang="pl" sz="3000">
                <a:latin typeface="Roboto Medium"/>
                <a:ea typeface="Roboto Medium"/>
                <a:cs typeface="Roboto Medium"/>
                <a:sym typeface="Roboto Medium"/>
              </a:rPr>
              <a:t> </a:t>
            </a:r>
            <a:r>
              <a:rPr lang="pl" sz="3000">
                <a:latin typeface="Roboto Medium"/>
                <a:ea typeface="Roboto Medium"/>
                <a:cs typeface="Roboto Medium"/>
                <a:sym typeface="Roboto Medium"/>
              </a:rPr>
              <a:t>breeding</a:t>
            </a:r>
            <a:endParaRPr sz="3000">
              <a:latin typeface="Roboto Medium"/>
              <a:ea typeface="Roboto Medium"/>
              <a:cs typeface="Roboto Medium"/>
              <a:sym typeface="Roboto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9"/>
          <p:cNvSpPr txBox="1"/>
          <p:nvPr>
            <p:ph type="ctrTitle"/>
          </p:nvPr>
        </p:nvSpPr>
        <p:spPr>
          <a:xfrm>
            <a:off x="5207800" y="2102275"/>
            <a:ext cx="35256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pl" sz="1600">
                <a:latin typeface="Roboto Light"/>
                <a:ea typeface="Roboto Light"/>
                <a:cs typeface="Roboto Light"/>
                <a:sym typeface="Roboto Light"/>
              </a:rPr>
              <a:t>In winter, the stud also offers a sleigh ride "The Magical Land of Lemkos and Pogórzans" in Regietów.</a:t>
            </a:r>
            <a:endParaRPr b="0" sz="1600">
              <a:latin typeface="Roboto Light"/>
              <a:ea typeface="Roboto Light"/>
              <a:cs typeface="Roboto Light"/>
              <a:sym typeface="Roboto Light"/>
            </a:endParaRPr>
          </a:p>
        </p:txBody>
      </p:sp>
      <p:pic>
        <p:nvPicPr>
          <p:cNvPr id="209" name="Google Shape;209;p29"/>
          <p:cNvPicPr preferRelativeResize="0"/>
          <p:nvPr/>
        </p:nvPicPr>
        <p:blipFill>
          <a:blip r:embed="rId3">
            <a:alphaModFix/>
          </a:blip>
          <a:stretch>
            <a:fillRect/>
          </a:stretch>
        </p:blipFill>
        <p:spPr>
          <a:xfrm>
            <a:off x="817750" y="1648425"/>
            <a:ext cx="3858549" cy="2572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0"/>
          <p:cNvSpPr txBox="1"/>
          <p:nvPr>
            <p:ph type="title"/>
          </p:nvPr>
        </p:nvSpPr>
        <p:spPr>
          <a:xfrm>
            <a:off x="3512550" y="835375"/>
            <a:ext cx="21189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pl" sz="3000">
                <a:latin typeface="Roboto Medium"/>
                <a:ea typeface="Roboto Medium"/>
                <a:cs typeface="Roboto Medium"/>
                <a:sym typeface="Roboto Medium"/>
              </a:rPr>
              <a:t>KRYNICA</a:t>
            </a:r>
            <a:endParaRPr b="0" sz="3000">
              <a:latin typeface="Roboto Medium"/>
              <a:ea typeface="Roboto Medium"/>
              <a:cs typeface="Roboto Medium"/>
              <a:sym typeface="Roboto Medium"/>
            </a:endParaRPr>
          </a:p>
        </p:txBody>
      </p:sp>
      <p:pic>
        <p:nvPicPr>
          <p:cNvPr id="215" name="Google Shape;215;p30"/>
          <p:cNvPicPr preferRelativeResize="0"/>
          <p:nvPr/>
        </p:nvPicPr>
        <p:blipFill rotWithShape="1">
          <a:blip r:embed="rId3">
            <a:alphaModFix/>
          </a:blip>
          <a:srcRect b="9159" l="0" r="0" t="12149"/>
          <a:stretch/>
        </p:blipFill>
        <p:spPr>
          <a:xfrm>
            <a:off x="1562913" y="1763200"/>
            <a:ext cx="6018175" cy="2837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1"/>
          <p:cNvSpPr txBox="1"/>
          <p:nvPr>
            <p:ph type="title"/>
          </p:nvPr>
        </p:nvSpPr>
        <p:spPr>
          <a:xfrm>
            <a:off x="2285775" y="770625"/>
            <a:ext cx="7688400" cy="6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pl" sz="3000">
                <a:latin typeface="Roboto Medium"/>
                <a:ea typeface="Roboto Medium"/>
                <a:cs typeface="Roboto Medium"/>
                <a:sym typeface="Roboto Medium"/>
              </a:rPr>
              <a:t>Mineral waters</a:t>
            </a:r>
            <a:endParaRPr b="0" sz="3000">
              <a:latin typeface="Roboto Medium"/>
              <a:ea typeface="Roboto Medium"/>
              <a:cs typeface="Roboto Medium"/>
              <a:sym typeface="Roboto Medium"/>
            </a:endParaRPr>
          </a:p>
        </p:txBody>
      </p:sp>
      <p:sp>
        <p:nvSpPr>
          <p:cNvPr id="221" name="Google Shape;221;p31"/>
          <p:cNvSpPr txBox="1"/>
          <p:nvPr/>
        </p:nvSpPr>
        <p:spPr>
          <a:xfrm>
            <a:off x="728675" y="1664700"/>
            <a:ext cx="4436100" cy="1847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pl" sz="1800">
                <a:solidFill>
                  <a:srgbClr val="FFFFFF"/>
                </a:solidFill>
                <a:latin typeface="Roboto Light"/>
                <a:ea typeface="Roboto Light"/>
                <a:cs typeface="Roboto Light"/>
                <a:sym typeface="Roboto Light"/>
              </a:rPr>
              <a:t>The healing and mineral waters are         the greatest treasures of the Krynica region. Their healing properties have been known for centuries. There is a pump room for healing waters in the centre of the town.</a:t>
            </a:r>
            <a:endParaRPr sz="1800">
              <a:solidFill>
                <a:srgbClr val="FFFFFF"/>
              </a:solidFill>
              <a:latin typeface="Roboto Light"/>
              <a:ea typeface="Roboto Light"/>
              <a:cs typeface="Roboto Light"/>
              <a:sym typeface="Roboto Light"/>
            </a:endParaRPr>
          </a:p>
        </p:txBody>
      </p:sp>
      <p:pic>
        <p:nvPicPr>
          <p:cNvPr id="222" name="Google Shape;222;p31"/>
          <p:cNvPicPr preferRelativeResize="0"/>
          <p:nvPr/>
        </p:nvPicPr>
        <p:blipFill>
          <a:blip r:embed="rId3">
            <a:alphaModFix/>
          </a:blip>
          <a:stretch>
            <a:fillRect/>
          </a:stretch>
        </p:blipFill>
        <p:spPr>
          <a:xfrm>
            <a:off x="1524700" y="3446295"/>
            <a:ext cx="2627500" cy="1090150"/>
          </a:xfrm>
          <a:prstGeom prst="rect">
            <a:avLst/>
          </a:prstGeom>
          <a:noFill/>
          <a:ln>
            <a:noFill/>
          </a:ln>
        </p:spPr>
      </p:pic>
      <p:pic>
        <p:nvPicPr>
          <p:cNvPr id="223" name="Google Shape;223;p31"/>
          <p:cNvPicPr preferRelativeResize="0"/>
          <p:nvPr/>
        </p:nvPicPr>
        <p:blipFill>
          <a:blip r:embed="rId4">
            <a:alphaModFix/>
          </a:blip>
          <a:stretch>
            <a:fillRect/>
          </a:stretch>
        </p:blipFill>
        <p:spPr>
          <a:xfrm>
            <a:off x="5590175" y="976350"/>
            <a:ext cx="2853851" cy="1789976"/>
          </a:xfrm>
          <a:prstGeom prst="rect">
            <a:avLst/>
          </a:prstGeom>
          <a:noFill/>
          <a:ln>
            <a:noFill/>
          </a:ln>
        </p:spPr>
      </p:pic>
      <p:pic>
        <p:nvPicPr>
          <p:cNvPr id="224" name="Google Shape;224;p31"/>
          <p:cNvPicPr preferRelativeResize="0"/>
          <p:nvPr/>
        </p:nvPicPr>
        <p:blipFill>
          <a:blip r:embed="rId5">
            <a:alphaModFix/>
          </a:blip>
          <a:stretch>
            <a:fillRect/>
          </a:stretch>
        </p:blipFill>
        <p:spPr>
          <a:xfrm>
            <a:off x="5590175" y="2899100"/>
            <a:ext cx="2853850" cy="1723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4"/>
          <p:cNvPicPr preferRelativeResize="0"/>
          <p:nvPr/>
        </p:nvPicPr>
        <p:blipFill rotWithShape="1">
          <a:blip r:embed="rId3">
            <a:alphaModFix/>
          </a:blip>
          <a:srcRect b="6256" l="0" r="0" t="13641"/>
          <a:stretch/>
        </p:blipFill>
        <p:spPr>
          <a:xfrm>
            <a:off x="1590502" y="1780100"/>
            <a:ext cx="5962975" cy="2858650"/>
          </a:xfrm>
          <a:prstGeom prst="rect">
            <a:avLst/>
          </a:prstGeom>
          <a:noFill/>
          <a:ln>
            <a:noFill/>
          </a:ln>
        </p:spPr>
      </p:pic>
      <p:sp>
        <p:nvSpPr>
          <p:cNvPr id="96" name="Google Shape;96;p14"/>
          <p:cNvSpPr txBox="1"/>
          <p:nvPr/>
        </p:nvSpPr>
        <p:spPr>
          <a:xfrm>
            <a:off x="2501100" y="865925"/>
            <a:ext cx="4141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sz="3000">
                <a:latin typeface="Roboto Medium"/>
                <a:ea typeface="Roboto Medium"/>
                <a:cs typeface="Roboto Medium"/>
                <a:sym typeface="Roboto Medium"/>
              </a:rPr>
              <a:t>GORLICE </a:t>
            </a:r>
            <a:endParaRPr sz="3000">
              <a:latin typeface="Roboto Medium"/>
              <a:ea typeface="Roboto Medium"/>
              <a:cs typeface="Roboto Medium"/>
              <a:sym typeface="Roboto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2"/>
          <p:cNvSpPr txBox="1"/>
          <p:nvPr>
            <p:ph type="title"/>
          </p:nvPr>
        </p:nvSpPr>
        <p:spPr>
          <a:xfrm>
            <a:off x="2851350" y="870350"/>
            <a:ext cx="44925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pl" sz="3000">
                <a:latin typeface="Roboto Medium"/>
                <a:ea typeface="Roboto Medium"/>
                <a:cs typeface="Roboto Medium"/>
                <a:sym typeface="Roboto Medium"/>
              </a:rPr>
              <a:t>Jaworzyna Krynicka</a:t>
            </a:r>
            <a:endParaRPr b="0" sz="3000">
              <a:latin typeface="Roboto Medium"/>
              <a:ea typeface="Roboto Medium"/>
              <a:cs typeface="Roboto Medium"/>
              <a:sym typeface="Roboto Medium"/>
            </a:endParaRPr>
          </a:p>
        </p:txBody>
      </p:sp>
      <p:sp>
        <p:nvSpPr>
          <p:cNvPr id="230" name="Google Shape;230;p32"/>
          <p:cNvSpPr txBox="1"/>
          <p:nvPr/>
        </p:nvSpPr>
        <p:spPr>
          <a:xfrm>
            <a:off x="1800150" y="1452575"/>
            <a:ext cx="6108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latin typeface="Roboto Light"/>
                <a:ea typeface="Roboto Light"/>
                <a:cs typeface="Roboto Light"/>
                <a:sym typeface="Roboto Light"/>
              </a:rPr>
              <a:t>There is a ski station in Jaworzyna Krynicka. </a:t>
            </a:r>
            <a:endParaRPr sz="1800">
              <a:latin typeface="Roboto Light"/>
              <a:ea typeface="Roboto Light"/>
              <a:cs typeface="Roboto Light"/>
              <a:sym typeface="Roboto Light"/>
            </a:endParaRPr>
          </a:p>
          <a:p>
            <a:pPr indent="0" lvl="0" marL="0" rtl="0" algn="l">
              <a:spcBef>
                <a:spcPts val="0"/>
              </a:spcBef>
              <a:spcAft>
                <a:spcPts val="0"/>
              </a:spcAft>
              <a:buNone/>
            </a:pPr>
            <a:r>
              <a:rPr lang="pl" sz="1800">
                <a:latin typeface="Roboto Light"/>
                <a:ea typeface="Roboto Light"/>
                <a:cs typeface="Roboto Light"/>
                <a:sym typeface="Roboto Light"/>
              </a:rPr>
              <a:t>A modern gondola can take you up to the height of 1114 m. </a:t>
            </a:r>
            <a:endParaRPr sz="1800">
              <a:latin typeface="Roboto Light"/>
              <a:ea typeface="Roboto Light"/>
              <a:cs typeface="Roboto Light"/>
              <a:sym typeface="Roboto Light"/>
            </a:endParaRPr>
          </a:p>
        </p:txBody>
      </p:sp>
      <p:pic>
        <p:nvPicPr>
          <p:cNvPr id="231" name="Google Shape;231;p32"/>
          <p:cNvPicPr preferRelativeResize="0"/>
          <p:nvPr/>
        </p:nvPicPr>
        <p:blipFill>
          <a:blip r:embed="rId3">
            <a:alphaModFix/>
          </a:blip>
          <a:stretch>
            <a:fillRect/>
          </a:stretch>
        </p:blipFill>
        <p:spPr>
          <a:xfrm>
            <a:off x="856375" y="2395250"/>
            <a:ext cx="3441299" cy="2296070"/>
          </a:xfrm>
          <a:prstGeom prst="rect">
            <a:avLst/>
          </a:prstGeom>
          <a:noFill/>
          <a:ln>
            <a:noFill/>
          </a:ln>
        </p:spPr>
      </p:pic>
      <p:pic>
        <p:nvPicPr>
          <p:cNvPr id="232" name="Google Shape;232;p32"/>
          <p:cNvPicPr preferRelativeResize="0"/>
          <p:nvPr/>
        </p:nvPicPr>
        <p:blipFill>
          <a:blip r:embed="rId4">
            <a:alphaModFix/>
          </a:blip>
          <a:stretch>
            <a:fillRect/>
          </a:stretch>
        </p:blipFill>
        <p:spPr>
          <a:xfrm>
            <a:off x="4826725" y="2395250"/>
            <a:ext cx="3441300" cy="2296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3"/>
          <p:cNvSpPr txBox="1"/>
          <p:nvPr>
            <p:ph type="title"/>
          </p:nvPr>
        </p:nvSpPr>
        <p:spPr>
          <a:xfrm>
            <a:off x="2318713" y="821550"/>
            <a:ext cx="4506600" cy="60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pl" sz="3000">
                <a:latin typeface="Roboto Medium"/>
                <a:ea typeface="Roboto Medium"/>
                <a:cs typeface="Roboto Medium"/>
                <a:sym typeface="Roboto Medium"/>
              </a:rPr>
              <a:t>Wooden architecture trail</a:t>
            </a:r>
            <a:endParaRPr b="0" sz="3000">
              <a:latin typeface="Roboto Medium"/>
              <a:ea typeface="Roboto Medium"/>
              <a:cs typeface="Roboto Medium"/>
              <a:sym typeface="Roboto Medium"/>
            </a:endParaRPr>
          </a:p>
        </p:txBody>
      </p:sp>
      <p:pic>
        <p:nvPicPr>
          <p:cNvPr id="238" name="Google Shape;238;p33"/>
          <p:cNvPicPr preferRelativeResize="0"/>
          <p:nvPr/>
        </p:nvPicPr>
        <p:blipFill>
          <a:blip r:embed="rId3">
            <a:alphaModFix/>
          </a:blip>
          <a:stretch>
            <a:fillRect/>
          </a:stretch>
        </p:blipFill>
        <p:spPr>
          <a:xfrm>
            <a:off x="1374013" y="1828400"/>
            <a:ext cx="6395975" cy="2741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4"/>
          <p:cNvSpPr txBox="1"/>
          <p:nvPr>
            <p:ph type="title"/>
          </p:nvPr>
        </p:nvSpPr>
        <p:spPr>
          <a:xfrm>
            <a:off x="1749050" y="838550"/>
            <a:ext cx="7266600" cy="105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pl" sz="1800">
                <a:solidFill>
                  <a:srgbClr val="000000"/>
                </a:solidFill>
                <a:latin typeface="Roboto Light"/>
                <a:ea typeface="Roboto Light"/>
                <a:cs typeface="Roboto Light"/>
                <a:sym typeface="Roboto Light"/>
              </a:rPr>
              <a:t>In our area there is the Wooden Architecture Trail entered on the UNESCO list. There are 252 historic churches and Orthodox churches.</a:t>
            </a:r>
            <a:endParaRPr b="0" sz="1800">
              <a:solidFill>
                <a:srgbClr val="000000"/>
              </a:solidFill>
              <a:latin typeface="Roboto Light"/>
              <a:ea typeface="Roboto Light"/>
              <a:cs typeface="Roboto Light"/>
              <a:sym typeface="Roboto Light"/>
            </a:endParaRPr>
          </a:p>
        </p:txBody>
      </p:sp>
      <p:pic>
        <p:nvPicPr>
          <p:cNvPr id="244" name="Google Shape;244;p34"/>
          <p:cNvPicPr preferRelativeResize="0"/>
          <p:nvPr/>
        </p:nvPicPr>
        <p:blipFill>
          <a:blip r:embed="rId3">
            <a:alphaModFix/>
          </a:blip>
          <a:stretch>
            <a:fillRect/>
          </a:stretch>
        </p:blipFill>
        <p:spPr>
          <a:xfrm>
            <a:off x="2944300" y="1974125"/>
            <a:ext cx="5645900" cy="2591350"/>
          </a:xfrm>
          <a:prstGeom prst="rect">
            <a:avLst/>
          </a:prstGeom>
          <a:noFill/>
          <a:ln>
            <a:noFill/>
          </a:ln>
        </p:spPr>
      </p:pic>
      <p:pic>
        <p:nvPicPr>
          <p:cNvPr id="245" name="Google Shape;245;p34"/>
          <p:cNvPicPr preferRelativeResize="0"/>
          <p:nvPr/>
        </p:nvPicPr>
        <p:blipFill>
          <a:blip r:embed="rId4">
            <a:alphaModFix/>
          </a:blip>
          <a:stretch>
            <a:fillRect/>
          </a:stretch>
        </p:blipFill>
        <p:spPr>
          <a:xfrm>
            <a:off x="676025" y="1801663"/>
            <a:ext cx="1773250" cy="1403025"/>
          </a:xfrm>
          <a:prstGeom prst="rect">
            <a:avLst/>
          </a:prstGeom>
          <a:noFill/>
          <a:ln>
            <a:noFill/>
          </a:ln>
        </p:spPr>
      </p:pic>
      <p:pic>
        <p:nvPicPr>
          <p:cNvPr id="246" name="Google Shape;246;p34"/>
          <p:cNvPicPr preferRelativeResize="0"/>
          <p:nvPr/>
        </p:nvPicPr>
        <p:blipFill rotWithShape="1">
          <a:blip r:embed="rId5">
            <a:alphaModFix/>
          </a:blip>
          <a:srcRect b="0" l="6950" r="0" t="0"/>
          <a:stretch/>
        </p:blipFill>
        <p:spPr>
          <a:xfrm>
            <a:off x="676025" y="3341825"/>
            <a:ext cx="1773250" cy="1403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5"/>
          <p:cNvSpPr txBox="1"/>
          <p:nvPr>
            <p:ph type="title"/>
          </p:nvPr>
        </p:nvSpPr>
        <p:spPr>
          <a:xfrm>
            <a:off x="398350" y="351700"/>
            <a:ext cx="3586200" cy="76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pl" sz="2000">
                <a:solidFill>
                  <a:srgbClr val="000000"/>
                </a:solidFill>
                <a:latin typeface="Roboto Medium"/>
                <a:ea typeface="Roboto Medium"/>
                <a:cs typeface="Roboto Medium"/>
                <a:sym typeface="Roboto Medium"/>
              </a:rPr>
              <a:t>Church of St. Michael the Archangel in Wysowa</a:t>
            </a:r>
            <a:endParaRPr b="0" sz="2000">
              <a:solidFill>
                <a:srgbClr val="000000"/>
              </a:solidFill>
              <a:latin typeface="Roboto Medium"/>
              <a:ea typeface="Roboto Medium"/>
              <a:cs typeface="Roboto Medium"/>
              <a:sym typeface="Roboto Medium"/>
            </a:endParaRPr>
          </a:p>
          <a:p>
            <a:pPr indent="0" lvl="0" marL="0" rtl="0" algn="ctr">
              <a:spcBef>
                <a:spcPts val="0"/>
              </a:spcBef>
              <a:spcAft>
                <a:spcPts val="0"/>
              </a:spcAft>
              <a:buNone/>
            </a:pPr>
            <a:r>
              <a:t/>
            </a:r>
            <a:endParaRPr b="0" sz="2000">
              <a:latin typeface="Roboto Medium"/>
              <a:ea typeface="Roboto Medium"/>
              <a:cs typeface="Roboto Medium"/>
              <a:sym typeface="Roboto Medium"/>
            </a:endParaRPr>
          </a:p>
        </p:txBody>
      </p:sp>
      <p:sp>
        <p:nvSpPr>
          <p:cNvPr id="252" name="Google Shape;252;p35"/>
          <p:cNvSpPr txBox="1"/>
          <p:nvPr>
            <p:ph idx="1" type="subTitle"/>
          </p:nvPr>
        </p:nvSpPr>
        <p:spPr>
          <a:xfrm>
            <a:off x="541000" y="4280700"/>
            <a:ext cx="3300900" cy="7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sz="1800">
                <a:solidFill>
                  <a:srgbClr val="000000"/>
                </a:solidFill>
                <a:latin typeface="Roboto Light"/>
                <a:ea typeface="Roboto Light"/>
                <a:cs typeface="Roboto Light"/>
                <a:sym typeface="Roboto Light"/>
              </a:rPr>
              <a:t>Building in the neo-gothic style</a:t>
            </a:r>
            <a:endParaRPr sz="1800">
              <a:solidFill>
                <a:srgbClr val="000000"/>
              </a:solidFill>
              <a:latin typeface="Roboto Light"/>
              <a:ea typeface="Roboto Light"/>
              <a:cs typeface="Roboto Light"/>
              <a:sym typeface="Roboto Light"/>
            </a:endParaRPr>
          </a:p>
        </p:txBody>
      </p:sp>
      <p:sp>
        <p:nvSpPr>
          <p:cNvPr id="253" name="Google Shape;253;p35"/>
          <p:cNvSpPr txBox="1"/>
          <p:nvPr>
            <p:ph idx="2" type="body"/>
          </p:nvPr>
        </p:nvSpPr>
        <p:spPr>
          <a:xfrm>
            <a:off x="5104325" y="4226550"/>
            <a:ext cx="3300900" cy="867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pl" sz="1800">
                <a:solidFill>
                  <a:srgbClr val="000000"/>
                </a:solidFill>
                <a:latin typeface="Roboto Light"/>
                <a:ea typeface="Roboto Light"/>
                <a:cs typeface="Roboto Light"/>
                <a:sym typeface="Roboto Light"/>
              </a:rPr>
              <a:t>Classic example of Łemkov orthodox architecture</a:t>
            </a:r>
            <a:endParaRPr sz="1800">
              <a:solidFill>
                <a:srgbClr val="000000"/>
              </a:solidFill>
              <a:latin typeface="Roboto Light"/>
              <a:ea typeface="Roboto Light"/>
              <a:cs typeface="Roboto Light"/>
              <a:sym typeface="Roboto Light"/>
            </a:endParaRPr>
          </a:p>
        </p:txBody>
      </p:sp>
      <p:sp>
        <p:nvSpPr>
          <p:cNvPr id="254" name="Google Shape;254;p35"/>
          <p:cNvSpPr txBox="1"/>
          <p:nvPr/>
        </p:nvSpPr>
        <p:spPr>
          <a:xfrm>
            <a:off x="5104325" y="351700"/>
            <a:ext cx="33009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sz="1900">
                <a:latin typeface="Roboto Medium"/>
                <a:ea typeface="Roboto Medium"/>
                <a:cs typeface="Roboto Medium"/>
                <a:sym typeface="Roboto Medium"/>
              </a:rPr>
              <a:t>Greek Catholic Church of St. Paraskewia in Kwiatoń</a:t>
            </a:r>
            <a:endParaRPr sz="1900">
              <a:latin typeface="Roboto Medium"/>
              <a:ea typeface="Roboto Medium"/>
              <a:cs typeface="Roboto Medium"/>
              <a:sym typeface="Roboto Medium"/>
            </a:endParaRPr>
          </a:p>
        </p:txBody>
      </p:sp>
      <p:pic>
        <p:nvPicPr>
          <p:cNvPr id="255" name="Google Shape;255;p35"/>
          <p:cNvPicPr preferRelativeResize="0"/>
          <p:nvPr/>
        </p:nvPicPr>
        <p:blipFill>
          <a:blip r:embed="rId3">
            <a:alphaModFix/>
          </a:blip>
          <a:stretch>
            <a:fillRect/>
          </a:stretch>
        </p:blipFill>
        <p:spPr>
          <a:xfrm>
            <a:off x="6178874" y="2415500"/>
            <a:ext cx="2796426" cy="1865200"/>
          </a:xfrm>
          <a:prstGeom prst="rect">
            <a:avLst/>
          </a:prstGeom>
          <a:noFill/>
          <a:ln>
            <a:noFill/>
          </a:ln>
        </p:spPr>
      </p:pic>
      <p:pic>
        <p:nvPicPr>
          <p:cNvPr id="256" name="Google Shape;256;p35"/>
          <p:cNvPicPr preferRelativeResize="0"/>
          <p:nvPr/>
        </p:nvPicPr>
        <p:blipFill>
          <a:blip r:embed="rId4">
            <a:alphaModFix/>
          </a:blip>
          <a:stretch>
            <a:fillRect/>
          </a:stretch>
        </p:blipFill>
        <p:spPr>
          <a:xfrm>
            <a:off x="4775262" y="1121199"/>
            <a:ext cx="2458825" cy="1726176"/>
          </a:xfrm>
          <a:prstGeom prst="rect">
            <a:avLst/>
          </a:prstGeom>
          <a:noFill/>
          <a:ln>
            <a:noFill/>
          </a:ln>
        </p:spPr>
      </p:pic>
      <p:pic>
        <p:nvPicPr>
          <p:cNvPr id="257" name="Google Shape;257;p35"/>
          <p:cNvPicPr preferRelativeResize="0"/>
          <p:nvPr/>
        </p:nvPicPr>
        <p:blipFill>
          <a:blip r:embed="rId5">
            <a:alphaModFix/>
          </a:blip>
          <a:stretch>
            <a:fillRect/>
          </a:stretch>
        </p:blipFill>
        <p:spPr>
          <a:xfrm>
            <a:off x="230250" y="1365175"/>
            <a:ext cx="3113974" cy="2076976"/>
          </a:xfrm>
          <a:prstGeom prst="rect">
            <a:avLst/>
          </a:prstGeom>
          <a:noFill/>
          <a:ln>
            <a:noFill/>
          </a:ln>
        </p:spPr>
      </p:pic>
      <p:pic>
        <p:nvPicPr>
          <p:cNvPr id="258" name="Google Shape;258;p35"/>
          <p:cNvPicPr preferRelativeResize="0"/>
          <p:nvPr/>
        </p:nvPicPr>
        <p:blipFill>
          <a:blip r:embed="rId6">
            <a:alphaModFix/>
          </a:blip>
          <a:stretch>
            <a:fillRect/>
          </a:stretch>
        </p:blipFill>
        <p:spPr>
          <a:xfrm>
            <a:off x="2053750" y="2951500"/>
            <a:ext cx="2272150" cy="1329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6"/>
          <p:cNvSpPr txBox="1"/>
          <p:nvPr>
            <p:ph type="title"/>
          </p:nvPr>
        </p:nvSpPr>
        <p:spPr>
          <a:xfrm>
            <a:off x="1688125" y="795925"/>
            <a:ext cx="64986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Sources</a:t>
            </a:r>
            <a:endParaRPr/>
          </a:p>
        </p:txBody>
      </p:sp>
      <p:sp>
        <p:nvSpPr>
          <p:cNvPr id="264" name="Google Shape;264;p36"/>
          <p:cNvSpPr txBox="1"/>
          <p:nvPr>
            <p:ph idx="1" type="body"/>
          </p:nvPr>
        </p:nvSpPr>
        <p:spPr>
          <a:xfrm>
            <a:off x="709650" y="1227300"/>
            <a:ext cx="7724700" cy="3916200"/>
          </a:xfrm>
          <a:prstGeom prst="rect">
            <a:avLst/>
          </a:prstGeom>
        </p:spPr>
        <p:txBody>
          <a:bodyPr anchorCtr="0" anchor="t" bIns="91425" lIns="91425" spcFirstLastPara="1" rIns="91425" wrap="square" tIns="91425">
            <a:noAutofit/>
          </a:bodyPr>
          <a:lstStyle/>
          <a:p>
            <a:pPr indent="-279400" lvl="0" marL="457200" rtl="0" algn="l">
              <a:spcBef>
                <a:spcPts val="0"/>
              </a:spcBef>
              <a:spcAft>
                <a:spcPts val="0"/>
              </a:spcAft>
              <a:buSzPts val="800"/>
              <a:buChar char="●"/>
            </a:pPr>
            <a:r>
              <a:rPr lang="pl" sz="800" u="sng">
                <a:solidFill>
                  <a:schemeClr val="hlink"/>
                </a:solidFill>
                <a:hlinkClick r:id="rId3"/>
              </a:rPr>
              <a:t>https://www.google.com/search?q=panorama+Gorlice&amp;sxsrf=ALeKk00JdB5JrHZeUeBtSry0K7Hshqj-uA:1610984440018&amp;source=lnms&amp;tbm=isch&amp;sa=X&amp;ved=2ahUKEwjPoKTa6KXuAhURi8MKHZF8AQUQ_AUoAnoECAMQBA&amp;biw=1600&amp;bih=735#imgrc=QbZtqTEK8m3ueM&amp;imgdii=3d_2uCCbKb8jQM</a:t>
            </a:r>
            <a:endParaRPr sz="800"/>
          </a:p>
          <a:p>
            <a:pPr indent="-279400" lvl="0" marL="457200" rtl="0" algn="l">
              <a:spcBef>
                <a:spcPts val="0"/>
              </a:spcBef>
              <a:spcAft>
                <a:spcPts val="0"/>
              </a:spcAft>
              <a:buSzPts val="800"/>
              <a:buChar char="●"/>
            </a:pPr>
            <a:r>
              <a:rPr lang="pl" sz="800" u="sng">
                <a:solidFill>
                  <a:schemeClr val="hlink"/>
                </a:solidFill>
                <a:hlinkClick r:id="rId4"/>
              </a:rPr>
              <a:t>https://pl.wikipedia.org/wiki/Bitwa_pod_Gorlicami</a:t>
            </a:r>
            <a:endParaRPr sz="800"/>
          </a:p>
          <a:p>
            <a:pPr indent="-279400" lvl="0" marL="457200" rtl="0" algn="l">
              <a:spcBef>
                <a:spcPts val="0"/>
              </a:spcBef>
              <a:spcAft>
                <a:spcPts val="0"/>
              </a:spcAft>
              <a:buSzPts val="800"/>
              <a:buChar char="●"/>
            </a:pPr>
            <a:r>
              <a:rPr lang="pl" sz="800" u="sng">
                <a:solidFill>
                  <a:schemeClr val="hlink"/>
                </a:solidFill>
                <a:hlinkClick r:id="rId5"/>
              </a:rPr>
              <a:t>https://muzeum.gorlice.pl/oddzialy-muzeum/galeria-sztuki-dwor-karwacjanow/galeria-sztuki-dwor-karwacjanow</a:t>
            </a:r>
            <a:endParaRPr sz="800"/>
          </a:p>
          <a:p>
            <a:pPr indent="-279400" lvl="0" marL="457200" rtl="0" algn="l">
              <a:spcBef>
                <a:spcPts val="0"/>
              </a:spcBef>
              <a:spcAft>
                <a:spcPts val="0"/>
              </a:spcAft>
              <a:buSzPts val="800"/>
              <a:buChar char="●"/>
            </a:pPr>
            <a:r>
              <a:rPr lang="pl" sz="800" u="sng">
                <a:solidFill>
                  <a:schemeClr val="hlink"/>
                </a:solidFill>
                <a:hlinkClick r:id="rId6"/>
              </a:rPr>
              <a:t>https://www.gorlice.pl/pl/353/0/gorlickie-legendy.htm</a:t>
            </a:r>
            <a:r>
              <a:rPr lang="pl" sz="800" u="sng">
                <a:solidFill>
                  <a:schemeClr val="hlink"/>
                </a:solidFill>
                <a:hlinkClick r:id="rId7"/>
              </a:rPr>
              <a:t>l</a:t>
            </a:r>
            <a:endParaRPr sz="800"/>
          </a:p>
          <a:p>
            <a:pPr indent="-279400" lvl="0" marL="457200" rtl="0" algn="l">
              <a:spcBef>
                <a:spcPts val="0"/>
              </a:spcBef>
              <a:spcAft>
                <a:spcPts val="0"/>
              </a:spcAft>
              <a:buSzPts val="800"/>
              <a:buChar char="●"/>
            </a:pPr>
            <a:r>
              <a:rPr lang="pl" sz="800" u="sng">
                <a:solidFill>
                  <a:schemeClr val="hlink"/>
                </a:solidFill>
                <a:hlinkClick r:id="rId8"/>
              </a:rPr>
              <a:t>http://www.parki.org.pl/parki-miejskie/park-miejski-im-wojciecha-biechonskiego-w-gor</a:t>
            </a:r>
            <a:endParaRPr sz="800"/>
          </a:p>
          <a:p>
            <a:pPr indent="-279400" lvl="0" marL="457200" rtl="0" algn="l">
              <a:spcBef>
                <a:spcPts val="0"/>
              </a:spcBef>
              <a:spcAft>
                <a:spcPts val="0"/>
              </a:spcAft>
              <a:buSzPts val="800"/>
              <a:buChar char="●"/>
            </a:pPr>
            <a:r>
              <a:rPr lang="pl" sz="800" u="sng">
                <a:solidFill>
                  <a:schemeClr val="hlink"/>
                </a:solidFill>
                <a:hlinkClick r:id="rId9"/>
              </a:rPr>
              <a:t>https://www.gorlice.pl/pl/345/0/cmentarze-z-i-wojny-swiatowej.html</a:t>
            </a:r>
            <a:endParaRPr sz="800"/>
          </a:p>
          <a:p>
            <a:pPr indent="-279400" lvl="0" marL="457200" rtl="0" algn="l">
              <a:spcBef>
                <a:spcPts val="0"/>
              </a:spcBef>
              <a:spcAft>
                <a:spcPts val="0"/>
              </a:spcAft>
              <a:buSzPts val="800"/>
              <a:buChar char="●"/>
            </a:pPr>
            <a:r>
              <a:rPr lang="pl" sz="800" u="sng">
                <a:solidFill>
                  <a:schemeClr val="hlink"/>
                </a:solidFill>
                <a:hlinkClick r:id="rId10"/>
              </a:rPr>
              <a:t>https://bip.malopolska.pl/iloimkwgorlicach</a:t>
            </a:r>
            <a:endParaRPr sz="800"/>
          </a:p>
          <a:p>
            <a:pPr indent="-279400" lvl="0" marL="457200" rtl="0" algn="l">
              <a:spcBef>
                <a:spcPts val="0"/>
              </a:spcBef>
              <a:spcAft>
                <a:spcPts val="0"/>
              </a:spcAft>
              <a:buSzPts val="800"/>
              <a:buChar char="●"/>
            </a:pPr>
            <a:r>
              <a:rPr lang="pl" sz="800" u="sng">
                <a:solidFill>
                  <a:schemeClr val="hlink"/>
                </a:solidFill>
                <a:hlinkClick r:id="rId11"/>
              </a:rPr>
              <a:t>https://visitmalopolska.pl/pl_PL/obiekt/-/poi/liceum-ogolnoksztalcace-im-m-kromera-gorlice</a:t>
            </a:r>
            <a:endParaRPr sz="800"/>
          </a:p>
          <a:p>
            <a:pPr indent="-279400" lvl="0" marL="457200" rtl="0" algn="l">
              <a:spcBef>
                <a:spcPts val="0"/>
              </a:spcBef>
              <a:spcAft>
                <a:spcPts val="0"/>
              </a:spcAft>
              <a:buSzPts val="800"/>
              <a:buChar char="●"/>
            </a:pPr>
            <a:r>
              <a:rPr lang="pl" sz="800" u="sng">
                <a:solidFill>
                  <a:schemeClr val="hlink"/>
                </a:solidFill>
                <a:hlinkClick r:id="rId12"/>
              </a:rPr>
              <a:t>https://visitmalopolska.pl/pl_PL/obiekt/-/poi/jezioro-klimkowka</a:t>
            </a:r>
            <a:endParaRPr sz="800"/>
          </a:p>
          <a:p>
            <a:pPr indent="-279400" lvl="0" marL="457200" rtl="0" algn="l">
              <a:spcBef>
                <a:spcPts val="0"/>
              </a:spcBef>
              <a:spcAft>
                <a:spcPts val="0"/>
              </a:spcAft>
              <a:buSzPts val="800"/>
              <a:buChar char="●"/>
            </a:pPr>
            <a:r>
              <a:rPr lang="pl" sz="800" u="sng">
                <a:solidFill>
                  <a:schemeClr val="hlink"/>
                </a:solidFill>
                <a:hlinkClick r:id="rId13"/>
              </a:rPr>
              <a:t>https://pl.wikipedia.org/wiki/Pa%C5%82ac_w_Zag%C3%B3rzanach</a:t>
            </a:r>
            <a:endParaRPr sz="800"/>
          </a:p>
          <a:p>
            <a:pPr indent="-279400" lvl="0" marL="457200" rtl="0" algn="l">
              <a:spcBef>
                <a:spcPts val="0"/>
              </a:spcBef>
              <a:spcAft>
                <a:spcPts val="0"/>
              </a:spcAft>
              <a:buSzPts val="800"/>
              <a:buChar char="●"/>
            </a:pPr>
            <a:r>
              <a:rPr lang="pl" sz="800" u="sng">
                <a:solidFill>
                  <a:schemeClr val="hlink"/>
                </a:solidFill>
                <a:hlinkClick r:id="rId14"/>
              </a:rPr>
              <a:t>https://gorlice24.pl/pl/19_wiadomosci_z_regionu/652_gmina_gorlice/7169_zagorzany-zespol-palacowo-zamkowy-szuka-nowego-wla-ciciela.html</a:t>
            </a:r>
            <a:endParaRPr sz="800"/>
          </a:p>
          <a:p>
            <a:pPr indent="-279400" lvl="0" marL="457200" rtl="0" algn="l">
              <a:spcBef>
                <a:spcPts val="0"/>
              </a:spcBef>
              <a:spcAft>
                <a:spcPts val="0"/>
              </a:spcAft>
              <a:buSzPts val="800"/>
              <a:buChar char="●"/>
            </a:pPr>
            <a:r>
              <a:rPr lang="pl" sz="800" u="sng">
                <a:solidFill>
                  <a:schemeClr val="hlink"/>
                </a:solidFill>
                <a:hlinkClick r:id="rId15"/>
              </a:rPr>
              <a:t>https://mapio.net/a/114503638/</a:t>
            </a:r>
            <a:endParaRPr sz="800"/>
          </a:p>
          <a:p>
            <a:pPr indent="-279400" lvl="0" marL="457200" rtl="0" algn="l">
              <a:spcBef>
                <a:spcPts val="0"/>
              </a:spcBef>
              <a:spcAft>
                <a:spcPts val="0"/>
              </a:spcAft>
              <a:buSzPts val="800"/>
              <a:buChar char="●"/>
            </a:pPr>
            <a:r>
              <a:rPr lang="pl" sz="800" u="sng">
                <a:solidFill>
                  <a:schemeClr val="hlink"/>
                </a:solidFill>
                <a:hlinkClick r:id="rId16"/>
              </a:rPr>
              <a:t>http://www.zamkipolskie.com/szymb/szymb.html</a:t>
            </a:r>
            <a:endParaRPr sz="800"/>
          </a:p>
          <a:p>
            <a:pPr indent="-279400" lvl="0" marL="457200" rtl="0" algn="l">
              <a:spcBef>
                <a:spcPts val="0"/>
              </a:spcBef>
              <a:spcAft>
                <a:spcPts val="0"/>
              </a:spcAft>
              <a:buSzPts val="800"/>
              <a:buChar char="●"/>
            </a:pPr>
            <a:r>
              <a:rPr lang="pl" sz="800" u="sng">
                <a:solidFill>
                  <a:schemeClr val="hlink"/>
                </a:solidFill>
                <a:hlinkClick r:id="rId17"/>
              </a:rPr>
              <a:t>https://klubpodroznikow.com/relacje/polska/skanseny/2166-skansen-w-szymbarku</a:t>
            </a:r>
            <a:endParaRPr sz="800"/>
          </a:p>
          <a:p>
            <a:pPr indent="-279400" lvl="0" marL="457200" rtl="0" algn="l">
              <a:spcBef>
                <a:spcPts val="0"/>
              </a:spcBef>
              <a:spcAft>
                <a:spcPts val="0"/>
              </a:spcAft>
              <a:buSzPts val="800"/>
              <a:buChar char="●"/>
            </a:pPr>
            <a:r>
              <a:rPr lang="pl" sz="800" u="sng">
                <a:solidFill>
                  <a:schemeClr val="accent5"/>
                </a:solidFill>
                <a:hlinkClick r:id="rId18">
                  <a:extLst>
                    <a:ext uri="{A12FA001-AC4F-418D-AE19-62706E023703}">
                      <ahyp:hlinkClr val="tx"/>
                    </a:ext>
                  </a:extLst>
                </a:hlinkClick>
              </a:rPr>
              <a:t>https://pl.wikipedia.org/wiki/Regiet%C3%B3w</a:t>
            </a:r>
            <a:endParaRPr sz="800"/>
          </a:p>
          <a:p>
            <a:pPr indent="-279400" lvl="0" marL="457200" rtl="0" algn="l">
              <a:spcBef>
                <a:spcPts val="0"/>
              </a:spcBef>
              <a:spcAft>
                <a:spcPts val="0"/>
              </a:spcAft>
              <a:buSzPts val="800"/>
              <a:buChar char="●"/>
            </a:pPr>
            <a:r>
              <a:rPr lang="pl" sz="800" u="sng">
                <a:solidFill>
                  <a:schemeClr val="accent5"/>
                </a:solidFill>
                <a:hlinkClick r:id="rId19">
                  <a:extLst>
                    <a:ext uri="{A12FA001-AC4F-418D-AE19-62706E023703}">
                      <ahyp:hlinkClr val="tx"/>
                    </a:ext>
                  </a:extLst>
                </a:hlinkClick>
              </a:rPr>
              <a:t>http://www.huculy.com.pl/</a:t>
            </a:r>
            <a:endParaRPr sz="800"/>
          </a:p>
          <a:p>
            <a:pPr indent="-279400" lvl="0" marL="457200" rtl="0" algn="l">
              <a:spcBef>
                <a:spcPts val="0"/>
              </a:spcBef>
              <a:spcAft>
                <a:spcPts val="0"/>
              </a:spcAft>
              <a:buSzPts val="800"/>
              <a:buChar char="●"/>
            </a:pPr>
            <a:r>
              <a:rPr lang="pl" sz="800" u="sng">
                <a:solidFill>
                  <a:schemeClr val="accent5"/>
                </a:solidFill>
                <a:hlinkClick r:id="rId20">
                  <a:extLst>
                    <a:ext uri="{A12FA001-AC4F-418D-AE19-62706E023703}">
                      <ahyp:hlinkClr val="tx"/>
                    </a:ext>
                  </a:extLst>
                </a:hlinkClick>
              </a:rPr>
              <a:t>http://www.krynica.pl/Muszyna-a131.html</a:t>
            </a:r>
            <a:endParaRPr sz="800"/>
          </a:p>
          <a:p>
            <a:pPr indent="-279400" lvl="0" marL="457200" rtl="0" algn="l">
              <a:spcBef>
                <a:spcPts val="0"/>
              </a:spcBef>
              <a:spcAft>
                <a:spcPts val="0"/>
              </a:spcAft>
              <a:buSzPts val="800"/>
              <a:buChar char="●"/>
            </a:pPr>
            <a:r>
              <a:rPr lang="pl" sz="800" u="sng">
                <a:solidFill>
                  <a:schemeClr val="accent5"/>
                </a:solidFill>
                <a:hlinkClick r:id="rId21">
                  <a:extLst>
                    <a:ext uri="{A12FA001-AC4F-418D-AE19-62706E023703}">
                      <ahyp:hlinkClr val="tx"/>
                    </a:ext>
                  </a:extLst>
                </a:hlinkClick>
              </a:rPr>
              <a:t>https://www.onthesnow.co.uk/lesser-poland/krynica-jaworzyna-krynicka/ski-resort.html</a:t>
            </a:r>
            <a:endParaRPr sz="800"/>
          </a:p>
          <a:p>
            <a:pPr indent="-279400" lvl="0" marL="457200" rtl="0" algn="l">
              <a:spcBef>
                <a:spcPts val="0"/>
              </a:spcBef>
              <a:spcAft>
                <a:spcPts val="0"/>
              </a:spcAft>
              <a:buSzPts val="800"/>
              <a:buChar char="●"/>
            </a:pPr>
            <a:r>
              <a:rPr lang="pl" sz="800" u="sng">
                <a:solidFill>
                  <a:schemeClr val="accent5"/>
                </a:solidFill>
                <a:hlinkClick r:id="rId22">
                  <a:extLst>
                    <a:ext uri="{A12FA001-AC4F-418D-AE19-62706E023703}">
                      <ahyp:hlinkClr val="tx"/>
                    </a:ext>
                  </a:extLst>
                </a:hlinkClick>
              </a:rPr>
              <a:t>https://www.twojakrynica.pl/uzdrowisko/wody-mineralne-lecznicze-krynicy/</a:t>
            </a:r>
            <a:endParaRPr sz="800"/>
          </a:p>
          <a:p>
            <a:pPr indent="-279400" lvl="0" marL="457200" rtl="0" algn="l">
              <a:spcBef>
                <a:spcPts val="0"/>
              </a:spcBef>
              <a:spcAft>
                <a:spcPts val="0"/>
              </a:spcAft>
              <a:buSzPts val="800"/>
              <a:buChar char="●"/>
            </a:pPr>
            <a:r>
              <a:rPr lang="pl" sz="800" u="sng">
                <a:solidFill>
                  <a:schemeClr val="hlink"/>
                </a:solidFill>
                <a:hlinkClick r:id="rId23"/>
              </a:rPr>
              <a:t>https://www.krynica.net/blog/na-stokach-narciarskich-ma-byc-bezpieczniej/</a:t>
            </a:r>
            <a:endParaRPr sz="800"/>
          </a:p>
          <a:p>
            <a:pPr indent="-279400" lvl="0" marL="457200" rtl="0" algn="l">
              <a:spcBef>
                <a:spcPts val="0"/>
              </a:spcBef>
              <a:spcAft>
                <a:spcPts val="0"/>
              </a:spcAft>
              <a:buSzPts val="800"/>
              <a:buChar char="●"/>
            </a:pPr>
            <a:r>
              <a:rPr lang="pl" sz="800" u="sng">
                <a:solidFill>
                  <a:schemeClr val="accent5"/>
                </a:solidFill>
                <a:hlinkClick r:id="rId24">
                  <a:extLst>
                    <a:ext uri="{A12FA001-AC4F-418D-AE19-62706E023703}">
                      <ahyp:hlinkClr val="tx"/>
                    </a:ext>
                  </a:extLst>
                </a:hlinkClick>
              </a:rPr>
              <a:t>http://www.pttkgorlice.pl/o-nas/szlaki-turystyczne/#szlaki</a:t>
            </a:r>
            <a:endParaRPr sz="800"/>
          </a:p>
          <a:p>
            <a:pPr indent="-279400" lvl="0" marL="457200" rtl="0" algn="l">
              <a:spcBef>
                <a:spcPts val="0"/>
              </a:spcBef>
              <a:spcAft>
                <a:spcPts val="0"/>
              </a:spcAft>
              <a:buSzPts val="800"/>
              <a:buChar char="●"/>
            </a:pPr>
            <a:r>
              <a:rPr lang="pl" sz="800" u="sng">
                <a:solidFill>
                  <a:schemeClr val="accent5"/>
                </a:solidFill>
                <a:hlinkClick r:id="rId25">
                  <a:extLst>
                    <a:ext uri="{A12FA001-AC4F-418D-AE19-62706E023703}">
                      <ahyp:hlinkClr val="tx"/>
                    </a:ext>
                  </a:extLst>
                </a:hlinkClick>
              </a:rPr>
              <a:t>https://www.gorlice.pl/pl/325/0/szlak-architektury-drewnianej.html</a:t>
            </a:r>
            <a:endParaRPr sz="800"/>
          </a:p>
          <a:p>
            <a:pPr indent="-279400" lvl="0" marL="457200" rtl="0" algn="l">
              <a:spcBef>
                <a:spcPts val="0"/>
              </a:spcBef>
              <a:spcAft>
                <a:spcPts val="0"/>
              </a:spcAft>
              <a:buSzPts val="800"/>
              <a:buChar char="●"/>
            </a:pPr>
            <a:r>
              <a:rPr lang="pl" sz="800" u="sng">
                <a:solidFill>
                  <a:schemeClr val="accent5"/>
                </a:solidFill>
                <a:hlinkClick r:id="rId26">
                  <a:extLst>
                    <a:ext uri="{A12FA001-AC4F-418D-AE19-62706E023703}">
                      <ahyp:hlinkClr val="tx"/>
                    </a:ext>
                  </a:extLst>
                </a:hlinkClick>
              </a:rPr>
              <a:t>http://www.drewniana.malopolska.pl/?page=obiekty&amp;id=94</a:t>
            </a:r>
            <a:endParaRPr sz="500"/>
          </a:p>
          <a:p>
            <a:pPr indent="-279400" lvl="0" marL="457200" rtl="0" algn="l">
              <a:spcBef>
                <a:spcPts val="0"/>
              </a:spcBef>
              <a:spcAft>
                <a:spcPts val="0"/>
              </a:spcAft>
              <a:buSzPts val="800"/>
              <a:buChar char="●"/>
            </a:pPr>
            <a:r>
              <a:rPr lang="pl" sz="800" u="sng">
                <a:solidFill>
                  <a:schemeClr val="hlink"/>
                </a:solidFill>
                <a:hlinkClick r:id="rId27"/>
              </a:rPr>
              <a:t>https://pl.wikipedia.org/wiki/Ignacy_%C5%81ukasiewicz</a:t>
            </a:r>
            <a:endParaRPr sz="800"/>
          </a:p>
          <a:p>
            <a:pPr indent="-279400" lvl="0" marL="457200" rtl="0" algn="l">
              <a:spcBef>
                <a:spcPts val="0"/>
              </a:spcBef>
              <a:spcAft>
                <a:spcPts val="0"/>
              </a:spcAft>
              <a:buSzPts val="800"/>
              <a:buChar char="●"/>
            </a:pPr>
            <a:r>
              <a:rPr lang="pl" sz="800" u="sng">
                <a:solidFill>
                  <a:schemeClr val="hlink"/>
                </a:solidFill>
                <a:hlinkClick r:id="rId28"/>
              </a:rPr>
              <a:t>http://eugeniuszgerlach.blogspot.com/2012/01/eugeniusz-gerlach-wystawa-malarstwa.html</a:t>
            </a:r>
            <a:endParaRPr sz="800"/>
          </a:p>
          <a:p>
            <a:pPr indent="-279400" lvl="0" marL="457200" rtl="0" algn="l">
              <a:spcBef>
                <a:spcPts val="0"/>
              </a:spcBef>
              <a:spcAft>
                <a:spcPts val="0"/>
              </a:spcAft>
              <a:buSzPts val="800"/>
              <a:buChar char="●"/>
            </a:pPr>
            <a:r>
              <a:rPr lang="pl" sz="800" u="sng">
                <a:solidFill>
                  <a:schemeClr val="hlink"/>
                </a:solidFill>
                <a:hlinkClick r:id="rId29"/>
              </a:rPr>
              <a:t>http://www.polskaniezwykla.pl/web/place/44820,klimkowka-zapora-na-klimkowce.htm</a:t>
            </a:r>
            <a:endParaRPr sz="800"/>
          </a:p>
          <a:p>
            <a:pPr indent="0" lvl="0" marL="457200" rtl="0" algn="l">
              <a:spcBef>
                <a:spcPts val="1600"/>
              </a:spcBef>
              <a:spcAft>
                <a:spcPts val="0"/>
              </a:spcAft>
              <a:buNone/>
            </a:pPr>
            <a:r>
              <a:t/>
            </a:r>
            <a:endParaRPr sz="800"/>
          </a:p>
          <a:p>
            <a:pPr indent="0" lvl="0" marL="457200" rtl="0" algn="l">
              <a:spcBef>
                <a:spcPts val="1600"/>
              </a:spcBef>
              <a:spcAft>
                <a:spcPts val="0"/>
              </a:spcAft>
              <a:buNone/>
            </a:pPr>
            <a:r>
              <a:t/>
            </a:r>
            <a:endParaRPr sz="1000"/>
          </a:p>
          <a:p>
            <a:pPr indent="0" lvl="0" marL="457200" rtl="0" algn="l">
              <a:spcBef>
                <a:spcPts val="1600"/>
              </a:spcBef>
              <a:spcAft>
                <a:spcPts val="0"/>
              </a:spcAft>
              <a:buNone/>
            </a:pPr>
            <a:r>
              <a:t/>
            </a:r>
            <a:endParaRPr sz="1000"/>
          </a:p>
          <a:p>
            <a:pPr indent="0" lvl="0" marL="0" rtl="0" algn="l">
              <a:spcBef>
                <a:spcPts val="1600"/>
              </a:spcBef>
              <a:spcAft>
                <a:spcPts val="1600"/>
              </a:spcAft>
              <a:buNone/>
            </a:pPr>
            <a:r>
              <a:t/>
            </a:r>
            <a:endParaRPr sz="1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7"/>
          <p:cNvSpPr txBox="1"/>
          <p:nvPr>
            <p:ph type="title"/>
          </p:nvPr>
        </p:nvSpPr>
        <p:spPr>
          <a:xfrm>
            <a:off x="727800" y="153110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pl">
                <a:latin typeface="Lato"/>
                <a:ea typeface="Lato"/>
                <a:cs typeface="Lato"/>
                <a:sym typeface="Lato"/>
              </a:rPr>
              <a:t>THANK YOU FOR WATCHING</a:t>
            </a:r>
            <a:endParaRPr b="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5"/>
          <p:cNvPicPr preferRelativeResize="0"/>
          <p:nvPr/>
        </p:nvPicPr>
        <p:blipFill>
          <a:blip r:embed="rId3">
            <a:alphaModFix/>
          </a:blip>
          <a:stretch>
            <a:fillRect/>
          </a:stretch>
        </p:blipFill>
        <p:spPr>
          <a:xfrm>
            <a:off x="2435426" y="692675"/>
            <a:ext cx="4924700" cy="4415450"/>
          </a:xfrm>
          <a:prstGeom prst="rect">
            <a:avLst/>
          </a:prstGeom>
          <a:noFill/>
          <a:ln>
            <a:noFill/>
          </a:ln>
        </p:spPr>
      </p:pic>
      <p:sp>
        <p:nvSpPr>
          <p:cNvPr id="102" name="Google Shape;102;p15"/>
          <p:cNvSpPr txBox="1"/>
          <p:nvPr/>
        </p:nvSpPr>
        <p:spPr>
          <a:xfrm>
            <a:off x="2348900" y="325450"/>
            <a:ext cx="48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a:latin typeface="Roboto Medium"/>
                <a:ea typeface="Roboto Medium"/>
                <a:cs typeface="Roboto Medium"/>
                <a:sym typeface="Roboto Medium"/>
              </a:rPr>
              <a:t>Gorlice is a town located in the southern part of Poland.</a:t>
            </a:r>
            <a:endParaRPr>
              <a:latin typeface="Roboto Medium"/>
              <a:ea typeface="Roboto Medium"/>
              <a:cs typeface="Roboto Medium"/>
              <a:sym typeface="Roboto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type="title"/>
          </p:nvPr>
        </p:nvSpPr>
        <p:spPr>
          <a:xfrm>
            <a:off x="2038875" y="887075"/>
            <a:ext cx="3300900" cy="528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sz="3000">
                <a:latin typeface="Roboto"/>
                <a:ea typeface="Roboto"/>
                <a:cs typeface="Roboto"/>
                <a:sym typeface="Roboto"/>
              </a:rPr>
              <a:t>Oil</a:t>
            </a:r>
            <a:r>
              <a:rPr lang="pl" sz="3000">
                <a:latin typeface="Roboto"/>
                <a:ea typeface="Roboto"/>
                <a:cs typeface="Roboto"/>
                <a:sym typeface="Roboto"/>
              </a:rPr>
              <a:t> lamp</a:t>
            </a:r>
            <a:endParaRPr sz="3000">
              <a:latin typeface="Roboto"/>
              <a:ea typeface="Roboto"/>
              <a:cs typeface="Roboto"/>
              <a:sym typeface="Roboto"/>
            </a:endParaRPr>
          </a:p>
        </p:txBody>
      </p:sp>
      <p:sp>
        <p:nvSpPr>
          <p:cNvPr id="108" name="Google Shape;108;p16"/>
          <p:cNvSpPr txBox="1"/>
          <p:nvPr>
            <p:ph idx="1" type="body"/>
          </p:nvPr>
        </p:nvSpPr>
        <p:spPr>
          <a:xfrm>
            <a:off x="750600" y="1741725"/>
            <a:ext cx="4810800" cy="1944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l" sz="1800">
                <a:solidFill>
                  <a:srgbClr val="000000"/>
                </a:solidFill>
                <a:latin typeface="Roboto Light"/>
                <a:ea typeface="Roboto Light"/>
                <a:cs typeface="Roboto Light"/>
                <a:sym typeface="Roboto Light"/>
              </a:rPr>
              <a:t>The first street oil lamp was created in Gorlice in 1854. It was created by Ignacy Łukasiewicz.</a:t>
            </a:r>
            <a:endParaRPr sz="1800">
              <a:solidFill>
                <a:srgbClr val="000000"/>
              </a:solidFill>
              <a:latin typeface="Roboto Light"/>
              <a:ea typeface="Roboto Light"/>
              <a:cs typeface="Roboto Light"/>
              <a:sym typeface="Roboto Light"/>
            </a:endParaRPr>
          </a:p>
        </p:txBody>
      </p:sp>
      <p:pic>
        <p:nvPicPr>
          <p:cNvPr id="109" name="Google Shape;109;p16"/>
          <p:cNvPicPr preferRelativeResize="0"/>
          <p:nvPr/>
        </p:nvPicPr>
        <p:blipFill>
          <a:blip r:embed="rId3">
            <a:alphaModFix/>
          </a:blip>
          <a:stretch>
            <a:fillRect/>
          </a:stretch>
        </p:blipFill>
        <p:spPr>
          <a:xfrm>
            <a:off x="5808925" y="766637"/>
            <a:ext cx="2601375" cy="38944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7"/>
          <p:cNvPicPr preferRelativeResize="0"/>
          <p:nvPr/>
        </p:nvPicPr>
        <p:blipFill rotWithShape="1">
          <a:blip r:embed="rId3">
            <a:alphaModFix/>
          </a:blip>
          <a:srcRect b="0" l="0" r="0" t="0"/>
          <a:stretch/>
        </p:blipFill>
        <p:spPr>
          <a:xfrm>
            <a:off x="6164825" y="497400"/>
            <a:ext cx="2631400" cy="2013600"/>
          </a:xfrm>
          <a:prstGeom prst="rect">
            <a:avLst/>
          </a:prstGeom>
          <a:noFill/>
          <a:ln>
            <a:noFill/>
          </a:ln>
        </p:spPr>
      </p:pic>
      <p:sp>
        <p:nvSpPr>
          <p:cNvPr id="115" name="Google Shape;115;p17"/>
          <p:cNvSpPr txBox="1"/>
          <p:nvPr/>
        </p:nvSpPr>
        <p:spPr>
          <a:xfrm>
            <a:off x="438200" y="1418850"/>
            <a:ext cx="470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16" name="Google Shape;116;p17"/>
          <p:cNvSpPr txBox="1"/>
          <p:nvPr/>
        </p:nvSpPr>
        <p:spPr>
          <a:xfrm>
            <a:off x="6510225" y="2837800"/>
            <a:ext cx="2286000" cy="201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graphicFrame>
        <p:nvGraphicFramePr>
          <p:cNvPr id="117" name="Google Shape;117;p17"/>
          <p:cNvGraphicFramePr/>
          <p:nvPr/>
        </p:nvGraphicFramePr>
        <p:xfrm>
          <a:off x="6164813" y="2511000"/>
          <a:ext cx="3000000" cy="3000000"/>
        </p:xfrm>
        <a:graphic>
          <a:graphicData uri="http://schemas.openxmlformats.org/drawingml/2006/table">
            <a:tbl>
              <a:tblPr>
                <a:solidFill>
                  <a:srgbClr val="F8F8F8"/>
                </a:solidFill>
                <a:tableStyleId>{A35951D9-CA47-4F53-B308-2D8483F3837A}</a:tableStyleId>
              </a:tblPr>
              <a:tblGrid>
                <a:gridCol w="716075"/>
                <a:gridCol w="1915325"/>
              </a:tblGrid>
              <a:tr h="100000">
                <a:tc>
                  <a:txBody>
                    <a:bodyPr/>
                    <a:lstStyle/>
                    <a:p>
                      <a:pPr indent="0" lvl="0" marL="165100" rtl="0" algn="l">
                        <a:lnSpc>
                          <a:spcPct val="115000"/>
                        </a:lnSpc>
                        <a:spcBef>
                          <a:spcPts val="0"/>
                        </a:spcBef>
                        <a:spcAft>
                          <a:spcPts val="400"/>
                        </a:spcAft>
                        <a:buNone/>
                      </a:pPr>
                      <a:r>
                        <a:rPr lang="pl" sz="900"/>
                        <a:t>When?</a:t>
                      </a:r>
                      <a:endParaRPr sz="900"/>
                    </a:p>
                  </a:txBody>
                  <a:tcPr marT="38100" marB="38100" marR="38100" marL="38100">
                    <a:solidFill>
                      <a:srgbClr val="EEEEEE"/>
                    </a:solidFill>
                  </a:tcPr>
                </a:tc>
                <a:tc>
                  <a:txBody>
                    <a:bodyPr/>
                    <a:lstStyle/>
                    <a:p>
                      <a:pPr indent="0" lvl="0" marL="165100" rtl="0" algn="l">
                        <a:lnSpc>
                          <a:spcPct val="115000"/>
                        </a:lnSpc>
                        <a:spcBef>
                          <a:spcPts val="0"/>
                        </a:spcBef>
                        <a:spcAft>
                          <a:spcPts val="400"/>
                        </a:spcAft>
                        <a:buNone/>
                      </a:pPr>
                      <a:r>
                        <a:rPr lang="pl" sz="900"/>
                        <a:t>2–12 May 1915</a:t>
                      </a:r>
                      <a:endParaRPr sz="900"/>
                    </a:p>
                  </a:txBody>
                  <a:tcPr marT="38100" marB="38100" marR="38100" marL="38100"/>
                </a:tc>
              </a:tr>
              <a:tr h="582600">
                <a:tc>
                  <a:txBody>
                    <a:bodyPr/>
                    <a:lstStyle/>
                    <a:p>
                      <a:pPr indent="0" lvl="0" marL="165100" rtl="0" algn="l">
                        <a:lnSpc>
                          <a:spcPct val="115000"/>
                        </a:lnSpc>
                        <a:spcBef>
                          <a:spcPts val="0"/>
                        </a:spcBef>
                        <a:spcAft>
                          <a:spcPts val="400"/>
                        </a:spcAft>
                        <a:buNone/>
                      </a:pPr>
                      <a:r>
                        <a:rPr lang="pl" sz="900"/>
                        <a:t>Where?</a:t>
                      </a:r>
                      <a:endParaRPr sz="900"/>
                    </a:p>
                  </a:txBody>
                  <a:tcPr marT="38100" marB="38100" marR="38100" marL="38100">
                    <a:solidFill>
                      <a:srgbClr val="EEEEEE"/>
                    </a:solidFill>
                  </a:tcPr>
                </a:tc>
                <a:tc>
                  <a:txBody>
                    <a:bodyPr/>
                    <a:lstStyle/>
                    <a:p>
                      <a:pPr indent="0" lvl="0" marL="165100" rtl="0" algn="l">
                        <a:lnSpc>
                          <a:spcPct val="115000"/>
                        </a:lnSpc>
                        <a:spcBef>
                          <a:spcPts val="0"/>
                        </a:spcBef>
                        <a:spcAft>
                          <a:spcPts val="400"/>
                        </a:spcAft>
                        <a:buNone/>
                      </a:pPr>
                      <a:r>
                        <a:rPr lang="pl" sz="900"/>
                        <a:t>Galicia, Gorlice, Jasło and Krosno (between the rivers Biała and Wisłoka)</a:t>
                      </a:r>
                      <a:endParaRPr sz="900"/>
                    </a:p>
                  </a:txBody>
                  <a:tcPr marT="38100" marB="38100" marR="38100" marL="38100"/>
                </a:tc>
              </a:tr>
              <a:tr h="427850">
                <a:tc>
                  <a:txBody>
                    <a:bodyPr/>
                    <a:lstStyle/>
                    <a:p>
                      <a:pPr indent="0" lvl="0" marL="165100" rtl="0" algn="l">
                        <a:lnSpc>
                          <a:spcPct val="115000"/>
                        </a:lnSpc>
                        <a:spcBef>
                          <a:spcPts val="0"/>
                        </a:spcBef>
                        <a:spcAft>
                          <a:spcPts val="400"/>
                        </a:spcAft>
                        <a:buNone/>
                      </a:pPr>
                      <a:r>
                        <a:rPr lang="pl" sz="900"/>
                        <a:t>Territory</a:t>
                      </a:r>
                      <a:endParaRPr sz="900"/>
                    </a:p>
                  </a:txBody>
                  <a:tcPr marT="38100" marB="38100" marR="38100" marL="38100">
                    <a:solidFill>
                      <a:srgbClr val="EEEEEE"/>
                    </a:solidFill>
                  </a:tcPr>
                </a:tc>
                <a:tc>
                  <a:txBody>
                    <a:bodyPr/>
                    <a:lstStyle/>
                    <a:p>
                      <a:pPr indent="0" lvl="0" marL="165100" rtl="0" algn="l">
                        <a:lnSpc>
                          <a:spcPct val="115000"/>
                        </a:lnSpc>
                        <a:spcBef>
                          <a:spcPts val="0"/>
                        </a:spcBef>
                        <a:spcAft>
                          <a:spcPts val="400"/>
                        </a:spcAft>
                        <a:buNone/>
                      </a:pPr>
                      <a:r>
                        <a:rPr lang="pl" sz="900"/>
                        <a:t>Austria-Hungary, Galicia (now Poland)</a:t>
                      </a:r>
                      <a:endParaRPr sz="900"/>
                    </a:p>
                  </a:txBody>
                  <a:tcPr marT="38100" marB="38100" marR="38100" marL="38100"/>
                </a:tc>
              </a:tr>
              <a:tr h="427850">
                <a:tc>
                  <a:txBody>
                    <a:bodyPr/>
                    <a:lstStyle/>
                    <a:p>
                      <a:pPr indent="0" lvl="0" marL="165100" rtl="0" algn="l">
                        <a:lnSpc>
                          <a:spcPct val="115000"/>
                        </a:lnSpc>
                        <a:spcBef>
                          <a:spcPts val="0"/>
                        </a:spcBef>
                        <a:spcAft>
                          <a:spcPts val="400"/>
                        </a:spcAft>
                        <a:buNone/>
                      </a:pPr>
                      <a:r>
                        <a:rPr lang="pl" sz="900"/>
                        <a:t>Reason</a:t>
                      </a:r>
                      <a:endParaRPr sz="900"/>
                    </a:p>
                  </a:txBody>
                  <a:tcPr marT="38100" marB="38100" marR="38100" marL="38100">
                    <a:solidFill>
                      <a:srgbClr val="EEEEEE"/>
                    </a:solidFill>
                  </a:tcPr>
                </a:tc>
                <a:tc>
                  <a:txBody>
                    <a:bodyPr/>
                    <a:lstStyle/>
                    <a:p>
                      <a:pPr indent="0" lvl="0" marL="165100" rtl="0" algn="l">
                        <a:lnSpc>
                          <a:spcPct val="115000"/>
                        </a:lnSpc>
                        <a:spcBef>
                          <a:spcPts val="0"/>
                        </a:spcBef>
                        <a:spcAft>
                          <a:spcPts val="400"/>
                        </a:spcAft>
                        <a:buNone/>
                      </a:pPr>
                      <a:r>
                        <a:rPr lang="pl" sz="900"/>
                        <a:t>Need to dissuad the Russians from Galicia</a:t>
                      </a:r>
                      <a:endParaRPr sz="900"/>
                    </a:p>
                  </a:txBody>
                  <a:tcPr marT="38100" marB="38100" marR="38100" marL="38100"/>
                </a:tc>
              </a:tr>
              <a:tr h="427850">
                <a:tc>
                  <a:txBody>
                    <a:bodyPr/>
                    <a:lstStyle/>
                    <a:p>
                      <a:pPr indent="0" lvl="0" marL="165100" rtl="0" algn="l">
                        <a:lnSpc>
                          <a:spcPct val="115000"/>
                        </a:lnSpc>
                        <a:spcBef>
                          <a:spcPts val="0"/>
                        </a:spcBef>
                        <a:spcAft>
                          <a:spcPts val="400"/>
                        </a:spcAft>
                        <a:buNone/>
                      </a:pPr>
                      <a:r>
                        <a:rPr lang="pl" sz="900"/>
                        <a:t>Effect</a:t>
                      </a:r>
                      <a:endParaRPr sz="900"/>
                    </a:p>
                  </a:txBody>
                  <a:tcPr marT="38100" marB="38100" marR="38100" marL="38100">
                    <a:solidFill>
                      <a:srgbClr val="EEEEEE"/>
                    </a:solidFill>
                  </a:tcPr>
                </a:tc>
                <a:tc>
                  <a:txBody>
                    <a:bodyPr/>
                    <a:lstStyle/>
                    <a:p>
                      <a:pPr indent="0" lvl="0" marL="165100" rtl="0" algn="l">
                        <a:lnSpc>
                          <a:spcPct val="115000"/>
                        </a:lnSpc>
                        <a:spcBef>
                          <a:spcPts val="0"/>
                        </a:spcBef>
                        <a:spcAft>
                          <a:spcPts val="400"/>
                        </a:spcAft>
                        <a:buNone/>
                      </a:pPr>
                      <a:r>
                        <a:rPr lang="pl" sz="900"/>
                        <a:t>Won by Austria-Hungary and Germany</a:t>
                      </a:r>
                      <a:endParaRPr sz="900"/>
                    </a:p>
                  </a:txBody>
                  <a:tcPr marT="38100" marB="38100" marR="38100" marL="38100"/>
                </a:tc>
              </a:tr>
            </a:tbl>
          </a:graphicData>
        </a:graphic>
      </p:graphicFrame>
      <p:sp>
        <p:nvSpPr>
          <p:cNvPr id="118" name="Google Shape;118;p17"/>
          <p:cNvSpPr txBox="1"/>
          <p:nvPr/>
        </p:nvSpPr>
        <p:spPr>
          <a:xfrm>
            <a:off x="676400" y="1786800"/>
            <a:ext cx="51636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solidFill>
                  <a:srgbClr val="FFFFFF"/>
                </a:solidFill>
                <a:latin typeface="Roboto Light"/>
                <a:ea typeface="Roboto Light"/>
                <a:cs typeface="Roboto Light"/>
                <a:sym typeface="Roboto Light"/>
              </a:rPr>
              <a:t>Battle during World War I. The position fights at Gorlice lasted almost half a year, but the decisive clash was started by an unexpected attack by German and Austro-Hungarian troops on May 2, 1915. </a:t>
            </a:r>
            <a:endParaRPr sz="1800">
              <a:solidFill>
                <a:srgbClr val="FFFFFF"/>
              </a:solidFill>
              <a:latin typeface="Roboto Light"/>
              <a:ea typeface="Roboto Light"/>
              <a:cs typeface="Roboto Light"/>
              <a:sym typeface="Roboto Light"/>
            </a:endParaRPr>
          </a:p>
        </p:txBody>
      </p:sp>
      <p:sp>
        <p:nvSpPr>
          <p:cNvPr id="119" name="Google Shape;119;p17"/>
          <p:cNvSpPr txBox="1"/>
          <p:nvPr/>
        </p:nvSpPr>
        <p:spPr>
          <a:xfrm>
            <a:off x="1799225" y="823675"/>
            <a:ext cx="3779700" cy="646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pl" sz="3000">
                <a:solidFill>
                  <a:srgbClr val="FFFFFF"/>
                </a:solidFill>
                <a:latin typeface="Roboto Medium"/>
                <a:ea typeface="Roboto Medium"/>
                <a:cs typeface="Roboto Medium"/>
                <a:sym typeface="Roboto Medium"/>
              </a:rPr>
              <a:t>Battle of Gorlice</a:t>
            </a:r>
            <a:endParaRPr sz="3000">
              <a:latin typeface="Roboto Medium"/>
              <a:ea typeface="Roboto Medium"/>
              <a:cs typeface="Roboto Medium"/>
              <a:sym typeface="Roboto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8"/>
          <p:cNvSpPr txBox="1"/>
          <p:nvPr>
            <p:ph type="title"/>
          </p:nvPr>
        </p:nvSpPr>
        <p:spPr>
          <a:xfrm>
            <a:off x="298625" y="306300"/>
            <a:ext cx="3943500" cy="75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pl" sz="1800">
                <a:solidFill>
                  <a:srgbClr val="000000"/>
                </a:solidFill>
                <a:latin typeface="Roboto Medium"/>
                <a:ea typeface="Roboto Medium"/>
                <a:cs typeface="Roboto Medium"/>
                <a:sym typeface="Roboto Medium"/>
              </a:rPr>
              <a:t>   </a:t>
            </a:r>
            <a:r>
              <a:rPr b="0" lang="pl" sz="2000">
                <a:solidFill>
                  <a:srgbClr val="000000"/>
                </a:solidFill>
                <a:latin typeface="Roboto Medium"/>
                <a:ea typeface="Roboto Medium"/>
                <a:cs typeface="Roboto Medium"/>
                <a:sym typeface="Roboto Medium"/>
              </a:rPr>
              <a:t>World War I Cemetery No. 91</a:t>
            </a:r>
            <a:endParaRPr b="0" sz="2000">
              <a:latin typeface="Roboto Medium"/>
              <a:ea typeface="Roboto Medium"/>
              <a:cs typeface="Roboto Medium"/>
              <a:sym typeface="Roboto Medium"/>
            </a:endParaRPr>
          </a:p>
        </p:txBody>
      </p:sp>
      <p:sp>
        <p:nvSpPr>
          <p:cNvPr id="125" name="Google Shape;125;p18"/>
          <p:cNvSpPr txBox="1"/>
          <p:nvPr>
            <p:ph idx="1" type="subTitle"/>
          </p:nvPr>
        </p:nvSpPr>
        <p:spPr>
          <a:xfrm>
            <a:off x="298625" y="3316025"/>
            <a:ext cx="4001400" cy="1420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pl" sz="1700">
                <a:solidFill>
                  <a:srgbClr val="000000"/>
                </a:solidFill>
                <a:latin typeface="Roboto Light"/>
                <a:ea typeface="Roboto Light"/>
                <a:cs typeface="Roboto Light"/>
                <a:sym typeface="Roboto Light"/>
              </a:rPr>
              <a:t>Austro-Hungarian, German and Russian soldiers are buried there. Recently,       the President of Poland and Slovenia visited this place.</a:t>
            </a:r>
            <a:endParaRPr sz="1700">
              <a:solidFill>
                <a:srgbClr val="202124"/>
              </a:solidFill>
              <a:highlight>
                <a:srgbClr val="F8F9FA"/>
              </a:highlight>
              <a:latin typeface="Arial"/>
              <a:ea typeface="Arial"/>
              <a:cs typeface="Arial"/>
              <a:sym typeface="Arial"/>
            </a:endParaRPr>
          </a:p>
          <a:p>
            <a:pPr indent="0" lvl="0" marL="0" rtl="0" algn="just">
              <a:spcBef>
                <a:spcPts val="0"/>
              </a:spcBef>
              <a:spcAft>
                <a:spcPts val="0"/>
              </a:spcAft>
              <a:buNone/>
            </a:pPr>
            <a:r>
              <a:t/>
            </a:r>
            <a:endParaRPr sz="1350">
              <a:solidFill>
                <a:srgbClr val="000000"/>
              </a:solidFill>
              <a:latin typeface="Roboto Light"/>
              <a:ea typeface="Roboto Light"/>
              <a:cs typeface="Roboto Light"/>
              <a:sym typeface="Roboto Light"/>
            </a:endParaRPr>
          </a:p>
        </p:txBody>
      </p:sp>
      <p:sp>
        <p:nvSpPr>
          <p:cNvPr id="126" name="Google Shape;126;p18"/>
          <p:cNvSpPr txBox="1"/>
          <p:nvPr>
            <p:ph idx="2" type="body"/>
          </p:nvPr>
        </p:nvSpPr>
        <p:spPr>
          <a:xfrm>
            <a:off x="5379875" y="3140450"/>
            <a:ext cx="3192600" cy="1701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350">
              <a:solidFill>
                <a:srgbClr val="000000"/>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lang="pl" sz="1700">
                <a:solidFill>
                  <a:srgbClr val="000000"/>
                </a:solidFill>
                <a:latin typeface="Roboto Light"/>
                <a:ea typeface="Roboto Light"/>
                <a:cs typeface="Roboto Light"/>
                <a:sym typeface="Roboto Light"/>
              </a:rPr>
              <a:t>Austrian, German and Russian soldiers are buried in this cemetery, although there are also Polish surnames.</a:t>
            </a:r>
            <a:endParaRPr sz="1700">
              <a:solidFill>
                <a:srgbClr val="000000"/>
              </a:solidFill>
              <a:latin typeface="Roboto Light"/>
              <a:ea typeface="Roboto Light"/>
              <a:cs typeface="Roboto Light"/>
              <a:sym typeface="Roboto Light"/>
            </a:endParaRPr>
          </a:p>
        </p:txBody>
      </p:sp>
      <p:sp>
        <p:nvSpPr>
          <p:cNvPr id="127" name="Google Shape;127;p18"/>
          <p:cNvSpPr txBox="1"/>
          <p:nvPr/>
        </p:nvSpPr>
        <p:spPr>
          <a:xfrm>
            <a:off x="5174225" y="306300"/>
            <a:ext cx="360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latin typeface="Roboto Medium"/>
                <a:ea typeface="Roboto Medium"/>
                <a:cs typeface="Roboto Medium"/>
                <a:sym typeface="Roboto Medium"/>
              </a:rPr>
              <a:t> </a:t>
            </a:r>
            <a:r>
              <a:rPr lang="pl" sz="2000">
                <a:latin typeface="Roboto Medium"/>
                <a:ea typeface="Roboto Medium"/>
                <a:cs typeface="Roboto Medium"/>
                <a:sym typeface="Roboto Medium"/>
              </a:rPr>
              <a:t>World War I Cemetery No. 87</a:t>
            </a:r>
            <a:endParaRPr sz="2000">
              <a:latin typeface="Roboto Medium"/>
              <a:ea typeface="Roboto Medium"/>
              <a:cs typeface="Roboto Medium"/>
              <a:sym typeface="Roboto Medium"/>
            </a:endParaRPr>
          </a:p>
        </p:txBody>
      </p:sp>
      <p:pic>
        <p:nvPicPr>
          <p:cNvPr id="128" name="Google Shape;128;p18"/>
          <p:cNvPicPr preferRelativeResize="0"/>
          <p:nvPr/>
        </p:nvPicPr>
        <p:blipFill>
          <a:blip r:embed="rId3">
            <a:alphaModFix/>
          </a:blip>
          <a:stretch>
            <a:fillRect/>
          </a:stretch>
        </p:blipFill>
        <p:spPr>
          <a:xfrm>
            <a:off x="675399" y="889025"/>
            <a:ext cx="3247857" cy="2161300"/>
          </a:xfrm>
          <a:prstGeom prst="rect">
            <a:avLst/>
          </a:prstGeom>
          <a:noFill/>
          <a:ln>
            <a:noFill/>
          </a:ln>
        </p:spPr>
      </p:pic>
      <p:pic>
        <p:nvPicPr>
          <p:cNvPr id="129" name="Google Shape;129;p18"/>
          <p:cNvPicPr preferRelativeResize="0"/>
          <p:nvPr/>
        </p:nvPicPr>
        <p:blipFill>
          <a:blip r:embed="rId4">
            <a:alphaModFix/>
          </a:blip>
          <a:stretch>
            <a:fillRect/>
          </a:stretch>
        </p:blipFill>
        <p:spPr>
          <a:xfrm>
            <a:off x="5379876" y="904713"/>
            <a:ext cx="3192600" cy="21299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9"/>
          <p:cNvSpPr txBox="1"/>
          <p:nvPr>
            <p:ph type="title"/>
          </p:nvPr>
        </p:nvSpPr>
        <p:spPr>
          <a:xfrm>
            <a:off x="1775550" y="909025"/>
            <a:ext cx="6823800" cy="106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pl" sz="3000">
                <a:latin typeface="Roboto Medium"/>
                <a:ea typeface="Roboto Medium"/>
                <a:cs typeface="Roboto Medium"/>
                <a:sym typeface="Roboto Medium"/>
              </a:rPr>
              <a:t>Manor of Karwacjanie and Gładysze</a:t>
            </a:r>
            <a:endParaRPr b="0" sz="3000">
              <a:latin typeface="Roboto Medium"/>
              <a:ea typeface="Roboto Medium"/>
              <a:cs typeface="Roboto Medium"/>
              <a:sym typeface="Roboto Medium"/>
            </a:endParaRPr>
          </a:p>
        </p:txBody>
      </p:sp>
      <p:sp>
        <p:nvSpPr>
          <p:cNvPr id="135" name="Google Shape;135;p19"/>
          <p:cNvSpPr txBox="1"/>
          <p:nvPr>
            <p:ph idx="1" type="body"/>
          </p:nvPr>
        </p:nvSpPr>
        <p:spPr>
          <a:xfrm>
            <a:off x="632225" y="1606775"/>
            <a:ext cx="7779600" cy="72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l" sz="1600">
                <a:solidFill>
                  <a:srgbClr val="000000"/>
                </a:solidFill>
                <a:latin typeface="Roboto Light"/>
                <a:ea typeface="Roboto Light"/>
                <a:cs typeface="Roboto Light"/>
                <a:sym typeface="Roboto Light"/>
              </a:rPr>
              <a:t>Karwacjanie were the first inhabitants of the manor and the founders of Gorlice              in the 14th century. Currently, this building houses an art gallery and holds classical music concerts.</a:t>
            </a:r>
            <a:endParaRPr sz="1600">
              <a:solidFill>
                <a:srgbClr val="000000"/>
              </a:solidFill>
              <a:latin typeface="Roboto Light"/>
              <a:ea typeface="Roboto Light"/>
              <a:cs typeface="Roboto Light"/>
              <a:sym typeface="Roboto Light"/>
            </a:endParaRPr>
          </a:p>
        </p:txBody>
      </p:sp>
      <p:pic>
        <p:nvPicPr>
          <p:cNvPr id="136" name="Google Shape;136;p19"/>
          <p:cNvPicPr preferRelativeResize="0"/>
          <p:nvPr/>
        </p:nvPicPr>
        <p:blipFill>
          <a:blip r:embed="rId3">
            <a:alphaModFix/>
          </a:blip>
          <a:stretch>
            <a:fillRect/>
          </a:stretch>
        </p:blipFill>
        <p:spPr>
          <a:xfrm>
            <a:off x="4751625" y="2572425"/>
            <a:ext cx="3286626" cy="2189725"/>
          </a:xfrm>
          <a:prstGeom prst="rect">
            <a:avLst/>
          </a:prstGeom>
          <a:noFill/>
          <a:ln>
            <a:noFill/>
          </a:ln>
        </p:spPr>
      </p:pic>
      <p:pic>
        <p:nvPicPr>
          <p:cNvPr id="137" name="Google Shape;137;p19"/>
          <p:cNvPicPr preferRelativeResize="0"/>
          <p:nvPr/>
        </p:nvPicPr>
        <p:blipFill>
          <a:blip r:embed="rId4">
            <a:alphaModFix/>
          </a:blip>
          <a:stretch>
            <a:fillRect/>
          </a:stretch>
        </p:blipFill>
        <p:spPr>
          <a:xfrm>
            <a:off x="1091450" y="2571750"/>
            <a:ext cx="3286625" cy="21910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0"/>
          <p:cNvSpPr txBox="1"/>
          <p:nvPr>
            <p:ph type="ctrTitle"/>
          </p:nvPr>
        </p:nvSpPr>
        <p:spPr>
          <a:xfrm>
            <a:off x="5014750" y="878925"/>
            <a:ext cx="2901300" cy="62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pl" sz="3000">
                <a:latin typeface="Roboto Medium"/>
                <a:ea typeface="Roboto Medium"/>
                <a:cs typeface="Roboto Medium"/>
                <a:sym typeface="Roboto Medium"/>
              </a:rPr>
              <a:t>Park in Gorlice</a:t>
            </a:r>
            <a:endParaRPr b="0" sz="3000">
              <a:latin typeface="Roboto Medium"/>
              <a:ea typeface="Roboto Medium"/>
              <a:cs typeface="Roboto Medium"/>
              <a:sym typeface="Roboto Medium"/>
            </a:endParaRPr>
          </a:p>
        </p:txBody>
      </p:sp>
      <p:sp>
        <p:nvSpPr>
          <p:cNvPr id="143" name="Google Shape;143;p20"/>
          <p:cNvSpPr txBox="1"/>
          <p:nvPr>
            <p:ph idx="1" type="subTitle"/>
          </p:nvPr>
        </p:nvSpPr>
        <p:spPr>
          <a:xfrm>
            <a:off x="4285150" y="1805925"/>
            <a:ext cx="4360500" cy="2368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pl" sz="1800">
                <a:solidFill>
                  <a:srgbClr val="000000"/>
                </a:solidFill>
                <a:latin typeface="Roboto Light"/>
                <a:ea typeface="Roboto Light"/>
                <a:cs typeface="Roboto Light"/>
                <a:sym typeface="Roboto Light"/>
              </a:rPr>
              <a:t>The p</a:t>
            </a:r>
            <a:r>
              <a:rPr lang="pl" sz="1800">
                <a:solidFill>
                  <a:srgbClr val="000000"/>
                </a:solidFill>
                <a:latin typeface="Roboto Light"/>
                <a:ea typeface="Roboto Light"/>
                <a:cs typeface="Roboto Light"/>
                <a:sym typeface="Roboto Light"/>
              </a:rPr>
              <a:t>ark </a:t>
            </a:r>
            <a:r>
              <a:rPr lang="pl" sz="1800">
                <a:solidFill>
                  <a:srgbClr val="000000"/>
                </a:solidFill>
                <a:latin typeface="Roboto Light"/>
                <a:ea typeface="Roboto Light"/>
                <a:cs typeface="Roboto Light"/>
                <a:sym typeface="Roboto Light"/>
              </a:rPr>
              <a:t>covers a large area, as much as 20 hectares of land.</a:t>
            </a:r>
            <a:endParaRPr sz="1800">
              <a:solidFill>
                <a:srgbClr val="000000"/>
              </a:solidFill>
              <a:latin typeface="Roboto Light"/>
              <a:ea typeface="Roboto Light"/>
              <a:cs typeface="Roboto Light"/>
              <a:sym typeface="Roboto Light"/>
            </a:endParaRPr>
          </a:p>
          <a:p>
            <a:pPr indent="0" lvl="0" marL="0" rtl="0" algn="just">
              <a:spcBef>
                <a:spcPts val="0"/>
              </a:spcBef>
              <a:spcAft>
                <a:spcPts val="0"/>
              </a:spcAft>
              <a:buNone/>
            </a:pPr>
            <a:r>
              <a:rPr lang="pl" sz="1800">
                <a:solidFill>
                  <a:srgbClr val="000000"/>
                </a:solidFill>
                <a:latin typeface="Roboto Light"/>
                <a:ea typeface="Roboto Light"/>
                <a:cs typeface="Roboto Light"/>
                <a:sym typeface="Roboto Light"/>
              </a:rPr>
              <a:t>In the center of the park, there is a stone sculpture of two bears hugging each other, which was created in honor of      the bears that, according to a local legend, freed the town from a curse.</a:t>
            </a:r>
            <a:endParaRPr sz="1800">
              <a:solidFill>
                <a:srgbClr val="000000"/>
              </a:solidFill>
              <a:latin typeface="Roboto Light"/>
              <a:ea typeface="Roboto Light"/>
              <a:cs typeface="Roboto Light"/>
              <a:sym typeface="Roboto Light"/>
            </a:endParaRPr>
          </a:p>
          <a:p>
            <a:pPr indent="0" lvl="0" marL="0" rtl="0" algn="just">
              <a:spcBef>
                <a:spcPts val="0"/>
              </a:spcBef>
              <a:spcAft>
                <a:spcPts val="0"/>
              </a:spcAft>
              <a:buNone/>
            </a:pPr>
            <a:r>
              <a:t/>
            </a:r>
            <a:endParaRPr>
              <a:solidFill>
                <a:srgbClr val="000000"/>
              </a:solidFill>
              <a:latin typeface="Roboto Light"/>
              <a:ea typeface="Roboto Light"/>
              <a:cs typeface="Roboto Light"/>
              <a:sym typeface="Roboto Light"/>
            </a:endParaRPr>
          </a:p>
        </p:txBody>
      </p:sp>
      <p:pic>
        <p:nvPicPr>
          <p:cNvPr id="144" name="Google Shape;144;p20"/>
          <p:cNvPicPr preferRelativeResize="0"/>
          <p:nvPr/>
        </p:nvPicPr>
        <p:blipFill>
          <a:blip r:embed="rId3">
            <a:alphaModFix/>
          </a:blip>
          <a:stretch>
            <a:fillRect/>
          </a:stretch>
        </p:blipFill>
        <p:spPr>
          <a:xfrm>
            <a:off x="474025" y="2898225"/>
            <a:ext cx="3120050" cy="1998674"/>
          </a:xfrm>
          <a:prstGeom prst="rect">
            <a:avLst/>
          </a:prstGeom>
          <a:noFill/>
          <a:ln>
            <a:noFill/>
          </a:ln>
        </p:spPr>
      </p:pic>
      <p:pic>
        <p:nvPicPr>
          <p:cNvPr id="145" name="Google Shape;145;p20"/>
          <p:cNvPicPr preferRelativeResize="0"/>
          <p:nvPr/>
        </p:nvPicPr>
        <p:blipFill>
          <a:blip r:embed="rId4">
            <a:alphaModFix/>
          </a:blip>
          <a:stretch>
            <a:fillRect/>
          </a:stretch>
        </p:blipFill>
        <p:spPr>
          <a:xfrm>
            <a:off x="474025" y="687751"/>
            <a:ext cx="3120050" cy="2079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1"/>
          <p:cNvSpPr txBox="1"/>
          <p:nvPr>
            <p:ph type="title"/>
          </p:nvPr>
        </p:nvSpPr>
        <p:spPr>
          <a:xfrm>
            <a:off x="4673925" y="1693075"/>
            <a:ext cx="4158300" cy="32040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0" lang="pl" sz="1600">
                <a:solidFill>
                  <a:srgbClr val="000000"/>
                </a:solidFill>
                <a:latin typeface="Roboto Light"/>
                <a:ea typeface="Roboto Light"/>
                <a:cs typeface="Roboto Light"/>
                <a:sym typeface="Roboto Light"/>
              </a:rPr>
              <a:t>The history of the oldest secondary school    in the Gorlice poviat dates back to 1906, when it was established by Franz Joseph. The school has about 800 students.           The school has many faculties, including linguistic and media studies, biological and chemical, mathematical and physical, psychological and social, humanistic and many others. Sport in our school has been at a high level for many years, especially basketball and football. Now the school is being renovated.</a:t>
            </a:r>
            <a:endParaRPr b="0" sz="1600">
              <a:solidFill>
                <a:srgbClr val="000000"/>
              </a:solidFill>
              <a:latin typeface="Roboto Light"/>
              <a:ea typeface="Roboto Light"/>
              <a:cs typeface="Roboto Light"/>
              <a:sym typeface="Roboto Light"/>
            </a:endParaRPr>
          </a:p>
          <a:p>
            <a:pPr indent="0" lvl="0" marL="0" rtl="0" algn="l">
              <a:spcBef>
                <a:spcPts val="0"/>
              </a:spcBef>
              <a:spcAft>
                <a:spcPts val="0"/>
              </a:spcAft>
              <a:buNone/>
            </a:pPr>
            <a:r>
              <a:t/>
            </a:r>
            <a:endParaRPr b="0" sz="1400">
              <a:solidFill>
                <a:srgbClr val="000000"/>
              </a:solidFill>
              <a:latin typeface="Roboto Light"/>
              <a:ea typeface="Roboto Light"/>
              <a:cs typeface="Roboto Light"/>
              <a:sym typeface="Roboto Light"/>
            </a:endParaRPr>
          </a:p>
          <a:p>
            <a:pPr indent="0" lvl="0" marL="0" rtl="0" algn="l">
              <a:spcBef>
                <a:spcPts val="0"/>
              </a:spcBef>
              <a:spcAft>
                <a:spcPts val="0"/>
              </a:spcAft>
              <a:buNone/>
            </a:pPr>
            <a:r>
              <a:t/>
            </a:r>
            <a:endParaRPr b="0" sz="1400">
              <a:solidFill>
                <a:srgbClr val="000000"/>
              </a:solidFill>
              <a:latin typeface="Roboto Light"/>
              <a:ea typeface="Roboto Light"/>
              <a:cs typeface="Roboto Light"/>
              <a:sym typeface="Roboto Light"/>
            </a:endParaRPr>
          </a:p>
        </p:txBody>
      </p:sp>
      <p:sp>
        <p:nvSpPr>
          <p:cNvPr id="151" name="Google Shape;151;p21"/>
          <p:cNvSpPr txBox="1"/>
          <p:nvPr/>
        </p:nvSpPr>
        <p:spPr>
          <a:xfrm>
            <a:off x="1742325" y="987050"/>
            <a:ext cx="7089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sz="3000">
                <a:solidFill>
                  <a:schemeClr val="dk2"/>
                </a:solidFill>
                <a:latin typeface="Roboto Medium"/>
                <a:ea typeface="Roboto Medium"/>
                <a:cs typeface="Roboto Medium"/>
                <a:sym typeface="Roboto Medium"/>
              </a:rPr>
              <a:t>Marcin Kromer Secondary School</a:t>
            </a:r>
            <a:endParaRPr sz="3000">
              <a:latin typeface="Roboto Medium"/>
              <a:ea typeface="Roboto Medium"/>
              <a:cs typeface="Roboto Medium"/>
              <a:sym typeface="Roboto Medium"/>
            </a:endParaRPr>
          </a:p>
        </p:txBody>
      </p:sp>
      <p:pic>
        <p:nvPicPr>
          <p:cNvPr id="152" name="Google Shape;152;p21"/>
          <p:cNvPicPr preferRelativeResize="0"/>
          <p:nvPr/>
        </p:nvPicPr>
        <p:blipFill>
          <a:blip r:embed="rId3">
            <a:alphaModFix/>
          </a:blip>
          <a:stretch>
            <a:fillRect/>
          </a:stretch>
        </p:blipFill>
        <p:spPr>
          <a:xfrm>
            <a:off x="475700" y="1781725"/>
            <a:ext cx="3942800" cy="2435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