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4020202020204" charset="0"/>
      <p:bold r:id="rId20"/>
      <p:boldItalic r:id="rId21"/>
    </p:embeddedFont>
    <p:embeddedFont>
      <p:font typeface="Open Sans ExtraBold" panose="020B0604020202020204" charset="0"/>
      <p:bold r:id="rId22"/>
      <p:boldItalic r:id="rId23"/>
    </p:embeddedFont>
    <p:embeddedFont>
      <p:font typeface="Spartan" panose="020B0604020202020204" charset="0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1i/QxcT7ZmG7Q2jiypg1YPZ/q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2960973" y="1712925"/>
            <a:ext cx="12366054" cy="6861150"/>
            <a:chOff x="0" y="0"/>
            <a:chExt cx="16488072" cy="9148200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16488072" cy="9148200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1219392" y="1285059"/>
              <a:ext cx="14049289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938415" y="2636881"/>
              <a:ext cx="14611243" cy="4139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 i="0" u="none" strike="noStrike" cap="none">
                  <a:solidFill>
                    <a:srgbClr val="806753"/>
                  </a:solidFill>
                  <a:latin typeface="Spartan"/>
                  <a:ea typeface="Spartan"/>
                  <a:cs typeface="Spartan"/>
                  <a:sym typeface="Spartan"/>
                </a:rPr>
                <a:t>Agrotourism in Poland</a:t>
              </a:r>
              <a:endParaRPr/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1560504" y="7205916"/>
              <a:ext cx="13367065" cy="619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0" i="0" u="none" strike="noStrike" cap="none">
                  <a:solidFill>
                    <a:srgbClr val="3B181D"/>
                  </a:solidFill>
                  <a:latin typeface="Arial"/>
                  <a:ea typeface="Arial"/>
                  <a:cs typeface="Arial"/>
                  <a:sym typeface="Arial"/>
                </a:rPr>
                <a:t>GORLICE DISTRICT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75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0"/>
          <p:cNvGrpSpPr/>
          <p:nvPr/>
        </p:nvGrpSpPr>
        <p:grpSpPr>
          <a:xfrm>
            <a:off x="1028700" y="1021556"/>
            <a:ext cx="8710348" cy="5674764"/>
            <a:chOff x="0" y="-9525"/>
            <a:chExt cx="11613798" cy="7566352"/>
          </a:xfrm>
        </p:grpSpPr>
        <p:sp>
          <p:nvSpPr>
            <p:cNvPr id="175" name="Google Shape;175;p10"/>
            <p:cNvSpPr txBox="1"/>
            <p:nvPr/>
          </p:nvSpPr>
          <p:spPr>
            <a:xfrm>
              <a:off x="0" y="-9525"/>
              <a:ext cx="11613798" cy="265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 b="1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MAGURA NATIONAL PARK</a:t>
              </a:r>
              <a:endParaRPr/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0" y="3563823"/>
              <a:ext cx="1161379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0"/>
            <p:cNvSpPr txBox="1"/>
            <p:nvPr/>
          </p:nvSpPr>
          <p:spPr>
            <a:xfrm>
              <a:off x="0" y="4517717"/>
              <a:ext cx="11613798" cy="3039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50" b="0" i="0" u="none" strike="noStrike" cap="none">
                  <a:solidFill>
                    <a:srgbClr val="FEF3EA"/>
                  </a:solidFill>
                  <a:latin typeface="Arial"/>
                  <a:ea typeface="Arial"/>
                  <a:cs typeface="Arial"/>
                  <a:sym typeface="Arial"/>
                </a:rPr>
                <a:t>The complex is very close to the national park area, the staff offers a wide range of maps of the trails leading through the park. During the visit to the park we can meet a rare lynx. </a:t>
              </a:r>
              <a:endParaRPr/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0" y="3010510"/>
              <a:ext cx="11604511" cy="66700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9" name="Google Shape;179;p10"/>
          <p:cNvPicPr preferRelativeResize="0"/>
          <p:nvPr/>
        </p:nvPicPr>
        <p:blipFill rotWithShape="1">
          <a:blip r:embed="rId3">
            <a:alphaModFix/>
          </a:blip>
          <a:srcRect l="40104" r="728"/>
          <a:stretch/>
        </p:blipFill>
        <p:spPr>
          <a:xfrm>
            <a:off x="10272919" y="0"/>
            <a:ext cx="8015081" cy="10159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1"/>
          <p:cNvGrpSpPr/>
          <p:nvPr/>
        </p:nvGrpSpPr>
        <p:grpSpPr>
          <a:xfrm>
            <a:off x="1028700" y="1000125"/>
            <a:ext cx="8387390" cy="4065037"/>
            <a:chOff x="0" y="-38100"/>
            <a:chExt cx="11183187" cy="5420049"/>
          </a:xfrm>
        </p:grpSpPr>
        <p:sp>
          <p:nvSpPr>
            <p:cNvPr id="185" name="Google Shape;185;p11"/>
            <p:cNvSpPr/>
            <p:nvPr/>
          </p:nvSpPr>
          <p:spPr>
            <a:xfrm>
              <a:off x="0" y="4137730"/>
              <a:ext cx="11183187" cy="124491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 txBox="1"/>
            <p:nvPr/>
          </p:nvSpPr>
          <p:spPr>
            <a:xfrm>
              <a:off x="0" y="-38100"/>
              <a:ext cx="11178892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0" y="4791187"/>
              <a:ext cx="11178892" cy="590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1"/>
            <p:cNvSpPr txBox="1"/>
            <p:nvPr/>
          </p:nvSpPr>
          <p:spPr>
            <a:xfrm>
              <a:off x="0" y="1094136"/>
              <a:ext cx="11178892" cy="265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 b="0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WORKSHOP LOCATION</a:t>
              </a:r>
              <a:endParaRPr/>
            </a:p>
          </p:txBody>
        </p:sp>
      </p:grpSp>
      <p:sp>
        <p:nvSpPr>
          <p:cNvPr id="189" name="Google Shape;189;p11"/>
          <p:cNvSpPr txBox="1"/>
          <p:nvPr/>
        </p:nvSpPr>
        <p:spPr>
          <a:xfrm>
            <a:off x="1028700" y="4998487"/>
            <a:ext cx="7378700" cy="298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EF3EA"/>
                </a:solidFill>
                <a:latin typeface="Open Sans"/>
                <a:ea typeface="Open Sans"/>
                <a:cs typeface="Open Sans"/>
                <a:sym typeface="Open Sans"/>
              </a:rPr>
              <a:t>There is a Yurt, a workshop space where you can attend various classes such as yoga, dance, massage, or conduct your own workshops</a:t>
            </a:r>
            <a:endParaRPr/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1514287" y="0"/>
            <a:ext cx="6773713" cy="10186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 r="38704"/>
          <a:stretch/>
        </p:blipFill>
        <p:spPr>
          <a:xfrm>
            <a:off x="9974851" y="490803"/>
            <a:ext cx="8609482" cy="9305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2"/>
          <p:cNvGrpSpPr/>
          <p:nvPr/>
        </p:nvGrpSpPr>
        <p:grpSpPr>
          <a:xfrm>
            <a:off x="1028700" y="1981985"/>
            <a:ext cx="9322416" cy="6323030"/>
            <a:chOff x="0" y="0"/>
            <a:chExt cx="12429889" cy="8430707"/>
          </a:xfrm>
        </p:grpSpPr>
        <p:sp>
          <p:nvSpPr>
            <p:cNvPr id="197" name="Google Shape;197;p12"/>
            <p:cNvSpPr/>
            <p:nvPr/>
          </p:nvSpPr>
          <p:spPr>
            <a:xfrm>
              <a:off x="0" y="0"/>
              <a:ext cx="12429889" cy="8430707"/>
            </a:xfrm>
            <a:prstGeom prst="rect">
              <a:avLst/>
            </a:prstGeom>
            <a:solidFill>
              <a:srgbClr val="806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 txBox="1"/>
            <p:nvPr/>
          </p:nvSpPr>
          <p:spPr>
            <a:xfrm>
              <a:off x="960660" y="1099034"/>
              <a:ext cx="10465077" cy="11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700" b="1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SEASONAL OFFERS</a:t>
              </a:r>
              <a:endParaRPr/>
            </a:p>
          </p:txBody>
        </p:sp>
        <p:sp>
          <p:nvSpPr>
            <p:cNvPr id="199" name="Google Shape;199;p12"/>
            <p:cNvSpPr txBox="1"/>
            <p:nvPr/>
          </p:nvSpPr>
          <p:spPr>
            <a:xfrm>
              <a:off x="960660" y="2573667"/>
              <a:ext cx="10552062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 txBox="1"/>
            <p:nvPr/>
          </p:nvSpPr>
          <p:spPr>
            <a:xfrm>
              <a:off x="960660" y="4823212"/>
              <a:ext cx="10508569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 txBox="1"/>
            <p:nvPr/>
          </p:nvSpPr>
          <p:spPr>
            <a:xfrm>
              <a:off x="960660" y="3994325"/>
              <a:ext cx="10508569" cy="590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 txBox="1"/>
            <p:nvPr/>
          </p:nvSpPr>
          <p:spPr>
            <a:xfrm>
              <a:off x="917167" y="6807798"/>
              <a:ext cx="10508569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2"/>
            <p:cNvSpPr txBox="1"/>
            <p:nvPr/>
          </p:nvSpPr>
          <p:spPr>
            <a:xfrm>
              <a:off x="917167" y="5978912"/>
              <a:ext cx="10508569" cy="590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2"/>
          <p:cNvSpPr txBox="1"/>
          <p:nvPr/>
        </p:nvSpPr>
        <p:spPr>
          <a:xfrm>
            <a:off x="1365450" y="3921925"/>
            <a:ext cx="8609400" cy="4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FEF3EA"/>
                </a:solidFill>
                <a:latin typeface="Open Sans"/>
                <a:ea typeface="Open Sans"/>
                <a:cs typeface="Open Sans"/>
                <a:sym typeface="Open Sans"/>
              </a:rPr>
              <a:t>While</a:t>
            </a:r>
            <a:r>
              <a:rPr lang="en-US" sz="3400" b="1" i="0" u="none" strike="noStrike" cap="none">
                <a:solidFill>
                  <a:srgbClr val="FEF3EA"/>
                </a:solidFill>
                <a:latin typeface="Open Sans"/>
                <a:ea typeface="Open Sans"/>
                <a:cs typeface="Open Sans"/>
                <a:sym typeface="Open Sans"/>
              </a:rPr>
              <a:t> booking your stay, you can take advantage of seasonal packages that include additional attractions, for example in winter you can go on             a sleigh ride and in summer go to          the lake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753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3"/>
          <p:cNvPicPr preferRelativeResize="0"/>
          <p:nvPr/>
        </p:nvPicPr>
        <p:blipFill rotWithShape="1">
          <a:blip r:embed="rId3">
            <a:alphaModFix amt="15000"/>
          </a:blip>
          <a:srcRect t="6169" b="11769"/>
          <a:stretch/>
        </p:blipFill>
        <p:spPr>
          <a:xfrm>
            <a:off x="327423" y="329442"/>
            <a:ext cx="17633153" cy="9628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3"/>
          <p:cNvGrpSpPr/>
          <p:nvPr/>
        </p:nvGrpSpPr>
        <p:grpSpPr>
          <a:xfrm>
            <a:off x="1028700" y="1028700"/>
            <a:ext cx="9327087" cy="947716"/>
            <a:chOff x="0" y="0"/>
            <a:chExt cx="12436116" cy="1263621"/>
          </a:xfrm>
        </p:grpSpPr>
        <p:sp>
          <p:nvSpPr>
            <p:cNvPr id="211" name="Google Shape;211;p13"/>
            <p:cNvSpPr txBox="1"/>
            <p:nvPr/>
          </p:nvSpPr>
          <p:spPr>
            <a:xfrm>
              <a:off x="0" y="480666"/>
              <a:ext cx="12436116" cy="782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8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0" y="0"/>
              <a:ext cx="2613975" cy="142146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3"/>
          <p:cNvSpPr txBox="1"/>
          <p:nvPr/>
        </p:nvSpPr>
        <p:spPr>
          <a:xfrm>
            <a:off x="1028700" y="3319780"/>
            <a:ext cx="8115300" cy="358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Intimate weddings and various celebrations is a specialty of Buczynowa Dolina. Within the complex you can have a wedding party and the wedding itself in a climatic church.</a:t>
            </a:r>
            <a:endParaRPr/>
          </a:p>
        </p:txBody>
      </p:sp>
      <p:pic>
        <p:nvPicPr>
          <p:cNvPr id="214" name="Google Shape;214;p13"/>
          <p:cNvPicPr preferRelativeResize="0"/>
          <p:nvPr/>
        </p:nvPicPr>
        <p:blipFill rotWithShape="1">
          <a:blip r:embed="rId4">
            <a:alphaModFix/>
          </a:blip>
          <a:srcRect r="26237"/>
          <a:stretch/>
        </p:blipFill>
        <p:spPr>
          <a:xfrm>
            <a:off x="9601608" y="3386455"/>
            <a:ext cx="7247888" cy="657110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3"/>
          <p:cNvSpPr txBox="1"/>
          <p:nvPr/>
        </p:nvSpPr>
        <p:spPr>
          <a:xfrm>
            <a:off x="838200" y="1209653"/>
            <a:ext cx="12954000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ADDITIONAL SERVICES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75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2"/>
          <p:cNvGrpSpPr/>
          <p:nvPr/>
        </p:nvGrpSpPr>
        <p:grpSpPr>
          <a:xfrm>
            <a:off x="9144000" y="1021556"/>
            <a:ext cx="7631447" cy="5475157"/>
            <a:chOff x="0" y="-9525"/>
            <a:chExt cx="10175263" cy="7300209"/>
          </a:xfrm>
        </p:grpSpPr>
        <p:sp>
          <p:nvSpPr>
            <p:cNvPr id="94" name="Google Shape;94;p2"/>
            <p:cNvSpPr txBox="1"/>
            <p:nvPr/>
          </p:nvSpPr>
          <p:spPr>
            <a:xfrm>
              <a:off x="0" y="-9525"/>
              <a:ext cx="10175263" cy="265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 b="0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AGROTOURISM IN OUR REGION</a:t>
              </a:r>
              <a:endParaRPr/>
            </a:p>
          </p:txBody>
        </p:sp>
        <p:sp>
          <p:nvSpPr>
            <p:cNvPr id="95" name="Google Shape;95;p2"/>
            <p:cNvSpPr txBox="1"/>
            <p:nvPr/>
          </p:nvSpPr>
          <p:spPr>
            <a:xfrm>
              <a:off x="0" y="2963755"/>
              <a:ext cx="10175263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0" y="4010274"/>
              <a:ext cx="10175263" cy="3280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00" b="0" i="0" u="none" strike="noStrike" cap="none">
                  <a:solidFill>
                    <a:srgbClr val="FEF3EA"/>
                  </a:solidFill>
                  <a:latin typeface="Arial"/>
                  <a:ea typeface="Arial"/>
                  <a:cs typeface="Arial"/>
                  <a:sym typeface="Arial"/>
                </a:rPr>
                <a:t>This type of recreation is very popular in our country. Many people living in cities prefer to go to the countryside to experience a moment of silence</a:t>
              </a:r>
              <a:endParaRPr/>
            </a:p>
          </p:txBody>
        </p:sp>
      </p:grp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t="3341" b="3340"/>
          <a:stretch/>
        </p:blipFill>
        <p:spPr>
          <a:xfrm>
            <a:off x="0" y="-484468"/>
            <a:ext cx="8233981" cy="1077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72767" y="-429635"/>
            <a:ext cx="4421323" cy="344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788699"/>
            <a:ext cx="18970043" cy="14203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3"/>
          <p:cNvGrpSpPr/>
          <p:nvPr/>
        </p:nvGrpSpPr>
        <p:grpSpPr>
          <a:xfrm>
            <a:off x="1028700" y="4313211"/>
            <a:ext cx="10161287" cy="4945089"/>
            <a:chOff x="0" y="0"/>
            <a:chExt cx="13548383" cy="6593452"/>
          </a:xfrm>
        </p:grpSpPr>
        <p:sp>
          <p:nvSpPr>
            <p:cNvPr id="105" name="Google Shape;105;p3"/>
            <p:cNvSpPr/>
            <p:nvPr/>
          </p:nvSpPr>
          <p:spPr>
            <a:xfrm>
              <a:off x="0" y="0"/>
              <a:ext cx="13548383" cy="6593452"/>
            </a:xfrm>
            <a:prstGeom prst="rect">
              <a:avLst/>
            </a:prstGeom>
            <a:solidFill>
              <a:srgbClr val="806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1118999" y="999732"/>
              <a:ext cx="10610169" cy="532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 b="0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AGROTOURISM IN OUR REGION</a:t>
              </a:r>
              <a:endParaRPr/>
            </a:p>
          </p:txBody>
        </p:sp>
        <p:sp>
          <p:nvSpPr>
            <p:cNvPr id="107" name="Google Shape;107;p3"/>
            <p:cNvSpPr txBox="1"/>
            <p:nvPr/>
          </p:nvSpPr>
          <p:spPr>
            <a:xfrm>
              <a:off x="1118999" y="4974383"/>
              <a:ext cx="10610169" cy="590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1118999" y="2072925"/>
              <a:ext cx="11310385" cy="2489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800" b="0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BUCZYNOWA DOLINA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r="15218"/>
          <a:stretch/>
        </p:blipFill>
        <p:spPr>
          <a:xfrm>
            <a:off x="1028700" y="2566131"/>
            <a:ext cx="8489972" cy="669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 r="15371"/>
          <a:stretch/>
        </p:blipFill>
        <p:spPr>
          <a:xfrm>
            <a:off x="9780333" y="2850489"/>
            <a:ext cx="7807835" cy="612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1028700" y="1019175"/>
            <a:ext cx="5962255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806753"/>
                </a:solidFill>
                <a:latin typeface="Spartan"/>
                <a:ea typeface="Spartan"/>
                <a:cs typeface="Spartan"/>
                <a:sym typeface="Spartan"/>
              </a:rPr>
              <a:t>LOCATION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1028700" y="-627219"/>
            <a:ext cx="6382456" cy="777656"/>
          </a:xfrm>
          <a:prstGeom prst="rect">
            <a:avLst/>
          </a:prstGeom>
          <a:solidFill>
            <a:srgbClr val="806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2938" y="1028700"/>
            <a:ext cx="8374904" cy="5574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1028700" y="1019175"/>
            <a:ext cx="7827071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806753"/>
                </a:solidFill>
                <a:latin typeface="Spartan"/>
                <a:ea typeface="Spartan"/>
                <a:cs typeface="Spartan"/>
                <a:sym typeface="Spartan"/>
              </a:rPr>
              <a:t>BUCZYNOWA DOLINA</a:t>
            </a:r>
            <a:endParaRPr/>
          </a:p>
        </p:txBody>
      </p:sp>
      <p:sp>
        <p:nvSpPr>
          <p:cNvPr id="123" name="Google Shape;123;p5"/>
          <p:cNvSpPr txBox="1"/>
          <p:nvPr/>
        </p:nvSpPr>
        <p:spPr>
          <a:xfrm rot="73013">
            <a:off x="7172417" y="8830614"/>
            <a:ext cx="10750641" cy="42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1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5852402" y="7414317"/>
            <a:ext cx="11406898" cy="238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806753"/>
                </a:solidFill>
                <a:latin typeface="Open Sans"/>
                <a:ea typeface="Open Sans"/>
                <a:cs typeface="Open Sans"/>
                <a:sym typeface="Open Sans"/>
              </a:rPr>
              <a:t>Buczynowa Dolina is located near the Magura National Park. Hiking trails start right behind the house, so you can go hiking, biking, trekking poles, or Nordic-walking.</a:t>
            </a:r>
            <a:endParaRPr/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8803" y="4271433"/>
            <a:ext cx="3673394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-647700" y="-777832"/>
            <a:ext cx="8080735" cy="11842664"/>
          </a:xfrm>
          <a:prstGeom prst="rect">
            <a:avLst/>
          </a:prstGeom>
          <a:solidFill>
            <a:srgbClr val="806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6"/>
          <p:cNvGrpSpPr/>
          <p:nvPr/>
        </p:nvGrpSpPr>
        <p:grpSpPr>
          <a:xfrm>
            <a:off x="8235285" y="1000125"/>
            <a:ext cx="9024015" cy="4877528"/>
            <a:chOff x="0" y="-38100"/>
            <a:chExt cx="12032021" cy="6503371"/>
          </a:xfrm>
        </p:grpSpPr>
        <p:sp>
          <p:nvSpPr>
            <p:cNvPr id="132" name="Google Shape;132;p6"/>
            <p:cNvSpPr txBox="1"/>
            <p:nvPr/>
          </p:nvSpPr>
          <p:spPr>
            <a:xfrm>
              <a:off x="0" y="850177"/>
              <a:ext cx="12007854" cy="192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0" i="0" u="none" strike="noStrike" cap="none">
                  <a:solidFill>
                    <a:srgbClr val="3B181D"/>
                  </a:solidFill>
                  <a:latin typeface="Arial"/>
                  <a:ea typeface="Arial"/>
                  <a:cs typeface="Arial"/>
                  <a:sym typeface="Arial"/>
                </a:rPr>
                <a:t>Buczynowa Dolina offers up to 7 large rooms. In each room you will find comfortable beds, table and chairs, closet a</a:t>
              </a:r>
              <a:r>
                <a:rPr lang="en-US" sz="2650" b="0" i="0" u="none" strike="noStrike" cap="none">
                  <a:solidFill>
                    <a:srgbClr val="3B181D"/>
                  </a:solidFill>
                  <a:latin typeface="Arial"/>
                  <a:ea typeface="Arial"/>
                  <a:cs typeface="Arial"/>
                  <a:sym typeface="Arial"/>
                </a:rPr>
                <a:t>nd of course bathroom</a:t>
              </a:r>
              <a:endParaRPr/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0" y="-38100"/>
              <a:ext cx="12007854" cy="74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0" i="0" u="none" strike="noStrike" cap="none">
                  <a:solidFill>
                    <a:srgbClr val="806753"/>
                  </a:solidFill>
                  <a:latin typeface="Arial"/>
                  <a:ea typeface="Arial"/>
                  <a:cs typeface="Arial"/>
                  <a:sym typeface="Arial"/>
                </a:rPr>
                <a:t>ROOMS</a:t>
              </a: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0" y="3168414"/>
              <a:ext cx="12032021" cy="66700"/>
            </a:xfrm>
            <a:prstGeom prst="rect">
              <a:avLst/>
            </a:prstGeom>
            <a:solidFill>
              <a:srgbClr val="806753">
                <a:alpha val="1960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 txBox="1"/>
            <p:nvPr/>
          </p:nvSpPr>
          <p:spPr>
            <a:xfrm>
              <a:off x="0" y="4542491"/>
              <a:ext cx="12007854" cy="192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0" i="0" u="none" strike="noStrike" cap="none">
                  <a:solidFill>
                    <a:srgbClr val="3B181D"/>
                  </a:solidFill>
                  <a:latin typeface="Arial"/>
                  <a:ea typeface="Arial"/>
                  <a:cs typeface="Arial"/>
                  <a:sym typeface="Arial"/>
                </a:rPr>
                <a:t>There will always be a staff member waiting to welcome you at the door, show you around and make sure you have the best possible rest</a:t>
              </a:r>
              <a:endParaRPr/>
            </a:p>
          </p:txBody>
        </p:sp>
        <p:sp>
          <p:nvSpPr>
            <p:cNvPr id="136" name="Google Shape;136;p6"/>
            <p:cNvSpPr txBox="1"/>
            <p:nvPr/>
          </p:nvSpPr>
          <p:spPr>
            <a:xfrm>
              <a:off x="0" y="3654213"/>
              <a:ext cx="12007854" cy="74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0" i="0" u="none" strike="noStrike" cap="none">
                  <a:solidFill>
                    <a:srgbClr val="806753"/>
                  </a:solidFill>
                  <a:latin typeface="Arial"/>
                  <a:ea typeface="Arial"/>
                  <a:cs typeface="Arial"/>
                  <a:sym typeface="Arial"/>
                </a:rPr>
                <a:t>SERVICE</a:t>
              </a:r>
              <a:endParaRPr/>
            </a:p>
          </p:txBody>
        </p:sp>
      </p:grpSp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7942" y="5877653"/>
            <a:ext cx="5901358" cy="39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3485" y="5877653"/>
            <a:ext cx="4386065" cy="308852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 txBox="1"/>
          <p:nvPr/>
        </p:nvSpPr>
        <p:spPr>
          <a:xfrm>
            <a:off x="773490" y="1019175"/>
            <a:ext cx="588605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FEF3EA"/>
                </a:solidFill>
                <a:latin typeface="Spartan"/>
                <a:ea typeface="Spartan"/>
                <a:cs typeface="Spartan"/>
                <a:sym typeface="Spartan"/>
              </a:rPr>
              <a:t>ROOMS AND SERVICE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7"/>
          <p:cNvGrpSpPr/>
          <p:nvPr/>
        </p:nvGrpSpPr>
        <p:grpSpPr>
          <a:xfrm>
            <a:off x="1028700" y="3060380"/>
            <a:ext cx="7609975" cy="4166239"/>
            <a:chOff x="0" y="0"/>
            <a:chExt cx="10146634" cy="5554985"/>
          </a:xfrm>
        </p:grpSpPr>
        <p:sp>
          <p:nvSpPr>
            <p:cNvPr id="145" name="Google Shape;145;p7"/>
            <p:cNvSpPr/>
            <p:nvPr/>
          </p:nvSpPr>
          <p:spPr>
            <a:xfrm>
              <a:off x="0" y="0"/>
              <a:ext cx="10146634" cy="5554985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 txBox="1"/>
            <p:nvPr/>
          </p:nvSpPr>
          <p:spPr>
            <a:xfrm>
              <a:off x="823813" y="3217255"/>
              <a:ext cx="8499008" cy="1279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0" b="0" i="0" u="none" strike="noStrike" cap="none">
                  <a:solidFill>
                    <a:srgbClr val="3B181D"/>
                  </a:solidFill>
                  <a:latin typeface="Arial"/>
                  <a:ea typeface="Arial"/>
                  <a:cs typeface="Arial"/>
                  <a:sym typeface="Arial"/>
                </a:rPr>
                <a:t>DURING YOUR STAY YOU CAN TRY MANY REGIONAL DISHES</a:t>
              </a: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600537" y="1057846"/>
              <a:ext cx="8945700" cy="14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941">
                  <a:solidFill>
                    <a:srgbClr val="806753"/>
                  </a:solidFill>
                  <a:latin typeface="Spartan"/>
                  <a:ea typeface="Spartan"/>
                  <a:cs typeface="Spartan"/>
                  <a:sym typeface="Spartan"/>
                </a:rPr>
                <a:t>FOOD</a:t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799343" y="2729265"/>
              <a:ext cx="8547949" cy="67215"/>
            </a:xfrm>
            <a:prstGeom prst="rect">
              <a:avLst/>
            </a:prstGeom>
            <a:solidFill>
              <a:srgbClr val="806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" name="Google Shape;149;p7"/>
          <p:cNvPicPr preferRelativeResize="0"/>
          <p:nvPr/>
        </p:nvPicPr>
        <p:blipFill rotWithShape="1">
          <a:blip r:embed="rId4">
            <a:alphaModFix/>
          </a:blip>
          <a:srcRect l="18455"/>
          <a:stretch/>
        </p:blipFill>
        <p:spPr>
          <a:xfrm>
            <a:off x="9894707" y="2321207"/>
            <a:ext cx="7364593" cy="5644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 t="36603" b="35463"/>
          <a:stretch/>
        </p:blipFill>
        <p:spPr>
          <a:xfrm>
            <a:off x="0" y="-423333"/>
            <a:ext cx="18288000" cy="383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 t="20601"/>
          <a:stretch/>
        </p:blipFill>
        <p:spPr>
          <a:xfrm>
            <a:off x="9456151" y="6117988"/>
            <a:ext cx="6128324" cy="355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6710" y="7223573"/>
            <a:ext cx="2279225" cy="2034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/>
        </p:nvSpPr>
        <p:spPr>
          <a:xfrm>
            <a:off x="7781326" y="4533900"/>
            <a:ext cx="947797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3B181D"/>
                </a:solidFill>
                <a:latin typeface="Arial"/>
                <a:ea typeface="Arial"/>
                <a:cs typeface="Arial"/>
                <a:sym typeface="Arial"/>
              </a:rPr>
              <a:t>In the area of the complex it is possible to rent bicycles, sledges, cross-country skis and deck chairs</a:t>
            </a:r>
            <a:endParaRPr/>
          </a:p>
        </p:txBody>
      </p:sp>
      <p:sp>
        <p:nvSpPr>
          <p:cNvPr id="158" name="Google Shape;158;p8"/>
          <p:cNvSpPr txBox="1"/>
          <p:nvPr/>
        </p:nvSpPr>
        <p:spPr>
          <a:xfrm>
            <a:off x="1028700" y="3854427"/>
            <a:ext cx="5962255" cy="19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806753"/>
                </a:solidFill>
                <a:latin typeface="Spartan"/>
                <a:ea typeface="Spartan"/>
                <a:cs typeface="Spartan"/>
                <a:sym typeface="Spartan"/>
              </a:rPr>
              <a:t>ACTIVE RECREATION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 l="14640"/>
          <a:stretch/>
        </p:blipFill>
        <p:spPr>
          <a:xfrm>
            <a:off x="8286058" y="-108039"/>
            <a:ext cx="15549720" cy="10503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9"/>
          <p:cNvGrpSpPr/>
          <p:nvPr/>
        </p:nvGrpSpPr>
        <p:grpSpPr>
          <a:xfrm>
            <a:off x="1028700" y="-857250"/>
            <a:ext cx="6229377" cy="6556900"/>
            <a:chOff x="0" y="0"/>
            <a:chExt cx="8305835" cy="8742533"/>
          </a:xfrm>
        </p:grpSpPr>
        <p:sp>
          <p:nvSpPr>
            <p:cNvPr id="165" name="Google Shape;165;p9"/>
            <p:cNvSpPr/>
            <p:nvPr/>
          </p:nvSpPr>
          <p:spPr>
            <a:xfrm>
              <a:off x="0" y="0"/>
              <a:ext cx="8305835" cy="8742533"/>
            </a:xfrm>
            <a:prstGeom prst="rect">
              <a:avLst/>
            </a:prstGeom>
            <a:solidFill>
              <a:srgbClr val="806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05998" y="5433273"/>
              <a:ext cx="5830218" cy="62943"/>
            </a:xfrm>
            <a:prstGeom prst="rect">
              <a:avLst/>
            </a:prstGeom>
            <a:solidFill>
              <a:srgbClr val="FE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 txBox="1"/>
            <p:nvPr/>
          </p:nvSpPr>
          <p:spPr>
            <a:xfrm>
              <a:off x="1105998" y="6046003"/>
              <a:ext cx="6093839" cy="1809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FEF3EA"/>
                  </a:solidFill>
                  <a:latin typeface="Arial"/>
                  <a:ea typeface="Arial"/>
                  <a:cs typeface="Arial"/>
                  <a:sym typeface="Arial"/>
                </a:rPr>
                <a:t>RIGHT NEXT TO THE VILLAGE THERE IS A SMALL SPA COMPLEX</a:t>
              </a:r>
              <a:endParaRPr/>
            </a:p>
          </p:txBody>
        </p:sp>
        <p:sp>
          <p:nvSpPr>
            <p:cNvPr id="168" name="Google Shape;168;p9"/>
            <p:cNvSpPr txBox="1"/>
            <p:nvPr/>
          </p:nvSpPr>
          <p:spPr>
            <a:xfrm>
              <a:off x="1105998" y="3154680"/>
              <a:ext cx="6093839" cy="2025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00" b="0" i="0" u="none" strike="noStrike" cap="none">
                  <a:solidFill>
                    <a:srgbClr val="FEF3EA"/>
                  </a:solidFill>
                  <a:latin typeface="Spartan"/>
                  <a:ea typeface="Spartan"/>
                  <a:cs typeface="Spartan"/>
                  <a:sym typeface="Spartan"/>
                </a:rPr>
                <a:t>BUCZYNOWA SPA</a:t>
              </a:r>
              <a:endParaRPr/>
            </a:p>
          </p:txBody>
        </p:sp>
      </p:grpSp>
      <p:sp>
        <p:nvSpPr>
          <p:cNvPr id="169" name="Google Shape;169;p9"/>
          <p:cNvSpPr txBox="1"/>
          <p:nvPr/>
        </p:nvSpPr>
        <p:spPr>
          <a:xfrm>
            <a:off x="1005114" y="6891443"/>
            <a:ext cx="6276548" cy="113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0" i="0" u="none" strike="noStrike" cap="none">
                <a:solidFill>
                  <a:srgbClr val="3B181D"/>
                </a:solidFill>
                <a:latin typeface="Arial"/>
                <a:ea typeface="Arial"/>
                <a:cs typeface="Arial"/>
                <a:sym typeface="Arial"/>
              </a:rPr>
              <a:t>At the local spa you can enjoy a massage or sauna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Aangepast</PresentationFormat>
  <Paragraphs>29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Open Sans</vt:lpstr>
      <vt:lpstr>Open Sans ExtraBold</vt:lpstr>
      <vt:lpstr>Arial</vt:lpstr>
      <vt:lpstr>Calibri</vt:lpstr>
      <vt:lpstr>Spartan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Jakub Dynda</dc:creator>
  <cp:lastModifiedBy>Bogaard, N.W.M.</cp:lastModifiedBy>
  <cp:revision>1</cp:revision>
  <dcterms:created xsi:type="dcterms:W3CDTF">2006-08-16T00:00:00Z</dcterms:created>
  <dcterms:modified xsi:type="dcterms:W3CDTF">2021-06-01T06:44:24Z</dcterms:modified>
</cp:coreProperties>
</file>