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1"/>
  </p:notesMasterIdLst>
  <p:sldIdLst>
    <p:sldId id="256" r:id="rId2"/>
    <p:sldId id="301" r:id="rId3"/>
    <p:sldId id="304" r:id="rId4"/>
    <p:sldId id="303" r:id="rId5"/>
    <p:sldId id="305" r:id="rId6"/>
    <p:sldId id="302" r:id="rId7"/>
    <p:sldId id="257" r:id="rId8"/>
    <p:sldId id="259" r:id="rId9"/>
    <p:sldId id="284" r:id="rId10"/>
    <p:sldId id="270" r:id="rId11"/>
    <p:sldId id="267" r:id="rId12"/>
    <p:sldId id="260" r:id="rId13"/>
    <p:sldId id="286" r:id="rId14"/>
    <p:sldId id="269" r:id="rId15"/>
    <p:sldId id="271" r:id="rId16"/>
    <p:sldId id="288" r:id="rId17"/>
    <p:sldId id="287" r:id="rId18"/>
    <p:sldId id="289" r:id="rId19"/>
    <p:sldId id="290" r:id="rId20"/>
    <p:sldId id="300" r:id="rId21"/>
    <p:sldId id="292" r:id="rId22"/>
    <p:sldId id="294" r:id="rId23"/>
    <p:sldId id="293" r:id="rId24"/>
    <p:sldId id="298" r:id="rId25"/>
    <p:sldId id="295" r:id="rId26"/>
    <p:sldId id="296" r:id="rId27"/>
    <p:sldId id="299" r:id="rId28"/>
    <p:sldId id="297" r:id="rId29"/>
    <p:sldId id="279" r:id="rId30"/>
  </p:sldIdLst>
  <p:sldSz cx="9144000" cy="5143500" type="screen16x9"/>
  <p:notesSz cx="6858000" cy="9144000"/>
  <p:embeddedFontLst>
    <p:embeddedFont>
      <p:font typeface="Raleway Light" panose="020B0604020202020204" charset="0"/>
      <p:regular r:id="rId32"/>
      <p:bold r:id="rId33"/>
      <p:italic r:id="rId34"/>
      <p:boldItalic r:id="rId35"/>
    </p:embeddedFont>
    <p:embeddedFont>
      <p:font typeface="Raleway" panose="020B0604020202020204" charset="0"/>
      <p:regular r:id="rId36"/>
      <p:bold r:id="rId37"/>
      <p:italic r:id="rId38"/>
      <p:boldItalic r:id="rId39"/>
    </p:embeddedFont>
    <p:embeddedFont>
      <p:font typeface="Raleway ExtraBold" panose="020B0604020202020204" charset="0"/>
      <p:bold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15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BD5542-ADA4-496C-A195-ED525D67B885}">
  <a:tblStyle styleId="{E5BD5542-ADA4-496C-A195-ED525D67B8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5798" autoAdjust="0"/>
  </p:normalViewPr>
  <p:slideViewPr>
    <p:cSldViewPr snapToGrid="0">
      <p:cViewPr varScale="1">
        <p:scale>
          <a:sx n="152" d="100"/>
          <a:sy n="152" d="100"/>
        </p:scale>
        <p:origin x="432" y="-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0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018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44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24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61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219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633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357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2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676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226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16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504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655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072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76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22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547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78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03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38306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FFB6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205550" y="75075"/>
            <a:ext cx="799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1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922000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678687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9" name="Google Shape;49;p10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_1">
    <p:bg>
      <p:bgPr>
        <a:solidFill>
          <a:srgbClr val="FFB6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52" name="Google Shape;52;p11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6" r:id="rId6"/>
    <p:sldLayoutId id="214748365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214320" y="3061563"/>
            <a:ext cx="6419105" cy="1246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4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LET'S INTRODUCE…</a:t>
            </a:r>
            <a:endParaRPr sz="4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File:Flag of &lt;strong&gt;Slovenia&lt;/strong&gt;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7" y="1748989"/>
            <a:ext cx="934410" cy="684807"/>
          </a:xfrm>
          <a:prstGeom prst="rect">
            <a:avLst/>
          </a:prstGeom>
        </p:spPr>
      </p:pic>
      <p:pic>
        <p:nvPicPr>
          <p:cNvPr id="9" name="Immagine 8" descr="&lt;strong&gt;Spain&lt;/strong&gt; &lt;strong&gt;Flag&lt;/strong&gt; Heraldry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9" y="1748989"/>
            <a:ext cx="901654" cy="695882"/>
          </a:xfrm>
          <a:prstGeom prst="rect">
            <a:avLst/>
          </a:prstGeom>
        </p:spPr>
      </p:pic>
      <p:pic>
        <p:nvPicPr>
          <p:cNvPr id="10" name="Immagine 9" descr="&lt;strong&gt;Holland&lt;/strong&gt; &lt;strong&gt;Flag&lt;/strong&gt; Netherlands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6" y="1748989"/>
            <a:ext cx="863466" cy="688868"/>
          </a:xfrm>
          <a:prstGeom prst="rect">
            <a:avLst/>
          </a:prstGeom>
        </p:spPr>
      </p:pic>
      <p:pic>
        <p:nvPicPr>
          <p:cNvPr id="11" name="Immagine 10" descr="&lt;strong&gt;Italia&lt;/strong&gt; &lt;strong&gt;flag&lt;/strong&gt; &lt;strong&gt;PNG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65" y="1744928"/>
            <a:ext cx="1023750" cy="699943"/>
          </a:xfrm>
          <a:prstGeom prst="rect">
            <a:avLst/>
          </a:prstGeom>
        </p:spPr>
      </p:pic>
      <p:pic>
        <p:nvPicPr>
          <p:cNvPr id="12" name="Immagine 11" descr="Fichier:&lt;strong&gt;Flag&lt;/strong&gt; of &lt;strong&gt;Poland&lt;/strong&gt;.svg — Wikipé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78" y="1744929"/>
            <a:ext cx="925108" cy="6888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92" y="290557"/>
            <a:ext cx="8385088" cy="1102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kwaad.net/MoroccoRi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78296" y="4928056"/>
            <a:ext cx="11657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http://www.kwaad.net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23"/>
          <p:cNvGrpSpPr/>
          <p:nvPr/>
        </p:nvGrpSpPr>
        <p:grpSpPr>
          <a:xfrm>
            <a:off x="3072148" y="584316"/>
            <a:ext cx="4542776" cy="4389311"/>
            <a:chOff x="2256567" y="677103"/>
            <a:chExt cx="4036590" cy="3941676"/>
          </a:xfrm>
        </p:grpSpPr>
        <p:sp>
          <p:nvSpPr>
            <p:cNvPr id="176" name="Google Shape;176;p23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7" name="Google Shape;177;p23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8" name="Google Shape;178;p23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9" name="Google Shape;179;p23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0" name="Google Shape;180;p23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1" name="Google Shape;181;p23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82" name="Google Shape;182;p23"/>
          <p:cNvGrpSpPr/>
          <p:nvPr/>
        </p:nvGrpSpPr>
        <p:grpSpPr>
          <a:xfrm>
            <a:off x="5587670" y="1868846"/>
            <a:ext cx="2829972" cy="2588039"/>
            <a:chOff x="4447194" y="1815766"/>
            <a:chExt cx="2546965" cy="2440200"/>
          </a:xfrm>
        </p:grpSpPr>
        <p:sp>
          <p:nvSpPr>
            <p:cNvPr id="183" name="Google Shape;183;p23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FFB600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695C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4" name="Google Shape;184;p23"/>
            <p:cNvSpPr txBox="1"/>
            <p:nvPr/>
          </p:nvSpPr>
          <p:spPr>
            <a:xfrm>
              <a:off x="5131459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Loss</a:t>
              </a:r>
              <a:r>
                <a:rPr lang="it-IT" sz="18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organic</a:t>
              </a:r>
              <a:r>
                <a:rPr lang="it-IT" sz="18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substance</a:t>
              </a:r>
              <a:endParaRPr lang="it-I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5" name="Google Shape;185;p23"/>
          <p:cNvGrpSpPr/>
          <p:nvPr/>
        </p:nvGrpSpPr>
        <p:grpSpPr>
          <a:xfrm>
            <a:off x="4835879" y="1201770"/>
            <a:ext cx="1602344" cy="1585493"/>
            <a:chOff x="3490737" y="1374053"/>
            <a:chExt cx="1423800" cy="1423800"/>
          </a:xfrm>
        </p:grpSpPr>
        <p:sp>
          <p:nvSpPr>
            <p:cNvPr id="186" name="Google Shape;186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695C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7" name="Google Shape;187;p23"/>
            <p:cNvSpPr txBox="1"/>
            <p:nvPr/>
          </p:nvSpPr>
          <p:spPr>
            <a:xfrm>
              <a:off x="3607575" y="1613603"/>
              <a:ext cx="1142799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Salinization</a:t>
              </a:r>
              <a:endParaRPr sz="1800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88" name="Google Shape;188;p23"/>
          <p:cNvGrpSpPr/>
          <p:nvPr/>
        </p:nvGrpSpPr>
        <p:grpSpPr>
          <a:xfrm>
            <a:off x="4484279" y="2862088"/>
            <a:ext cx="1686749" cy="1669011"/>
            <a:chOff x="644203" y="3718814"/>
            <a:chExt cx="1498800" cy="1498800"/>
          </a:xfrm>
        </p:grpSpPr>
        <p:sp>
          <p:nvSpPr>
            <p:cNvPr id="189" name="Google Shape;189;p23"/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695C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90" name="Google Shape;190;p23"/>
            <p:cNvSpPr txBox="1"/>
            <p:nvPr/>
          </p:nvSpPr>
          <p:spPr>
            <a:xfrm>
              <a:off x="712723" y="3995875"/>
              <a:ext cx="143028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it-IT" sz="1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Contamination</a:t>
              </a:r>
              <a:endParaRPr sz="1800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91" name="Google Shape;191;p23"/>
          <p:cNvGrpSpPr/>
          <p:nvPr/>
        </p:nvGrpSpPr>
        <p:grpSpPr>
          <a:xfrm>
            <a:off x="7146131" y="1055407"/>
            <a:ext cx="1307891" cy="1313595"/>
            <a:chOff x="3418613" y="1300976"/>
            <a:chExt cx="1495924" cy="1496879"/>
          </a:xfrm>
        </p:grpSpPr>
        <p:sp>
          <p:nvSpPr>
            <p:cNvPr id="192" name="Google Shape;192;p23"/>
            <p:cNvSpPr/>
            <p:nvPr/>
          </p:nvSpPr>
          <p:spPr>
            <a:xfrm>
              <a:off x="3418613" y="1300976"/>
              <a:ext cx="1495924" cy="1496879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695C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93" name="Google Shape;193;p23"/>
            <p:cNvSpPr txBox="1"/>
            <p:nvPr/>
          </p:nvSpPr>
          <p:spPr>
            <a:xfrm>
              <a:off x="3469070" y="1576431"/>
              <a:ext cx="1403855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it-IT" sz="16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Compaction</a:t>
              </a:r>
              <a:endParaRPr sz="1600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94" name="Google Shape;194;p23"/>
          <p:cNvGrpSpPr/>
          <p:nvPr/>
        </p:nvGrpSpPr>
        <p:grpSpPr>
          <a:xfrm>
            <a:off x="8152038" y="369832"/>
            <a:ext cx="602425" cy="641836"/>
            <a:chOff x="5970800" y="1619250"/>
            <a:chExt cx="428650" cy="456725"/>
          </a:xfrm>
        </p:grpSpPr>
        <p:sp>
          <p:nvSpPr>
            <p:cNvPr id="195" name="Google Shape;195;p23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itolo 1"/>
          <p:cNvSpPr txBox="1">
            <a:spLocks/>
          </p:cNvSpPr>
          <p:nvPr/>
        </p:nvSpPr>
        <p:spPr>
          <a:xfrm>
            <a:off x="498611" y="1358462"/>
            <a:ext cx="4152853" cy="791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  <a:r>
              <a:rPr lang="it-IT" sz="5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50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5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50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  <a:endParaRPr lang="it-IT" sz="5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Google Shape;180;p23"/>
          <p:cNvSpPr/>
          <p:nvPr/>
        </p:nvSpPr>
        <p:spPr>
          <a:xfrm rot="15002134">
            <a:off x="2256360" y="3266708"/>
            <a:ext cx="700550" cy="707996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2" name="Google Shape;181;p23"/>
          <p:cNvSpPr/>
          <p:nvPr/>
        </p:nvSpPr>
        <p:spPr>
          <a:xfrm rot="15002299">
            <a:off x="2001659" y="3135317"/>
            <a:ext cx="305308" cy="308553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3" name="Google Shape;178;p23"/>
          <p:cNvSpPr/>
          <p:nvPr/>
        </p:nvSpPr>
        <p:spPr>
          <a:xfrm rot="15001161">
            <a:off x="605407" y="3126948"/>
            <a:ext cx="1335484" cy="1349677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4" name="Google Shape;176;p23"/>
          <p:cNvSpPr/>
          <p:nvPr/>
        </p:nvSpPr>
        <p:spPr>
          <a:xfrm rot="15002667">
            <a:off x="2646680" y="2840699"/>
            <a:ext cx="652886" cy="659825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5" name="Google Shape;181;p23"/>
          <p:cNvSpPr/>
          <p:nvPr/>
        </p:nvSpPr>
        <p:spPr>
          <a:xfrm rot="15002299">
            <a:off x="3955261" y="4130472"/>
            <a:ext cx="305308" cy="308553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3" name="Rettangolo 12"/>
          <p:cNvSpPr/>
          <p:nvPr/>
        </p:nvSpPr>
        <p:spPr>
          <a:xfrm>
            <a:off x="1126805" y="783344"/>
            <a:ext cx="24605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500" b="1" dirty="0" smtClean="0">
                <a:solidFill>
                  <a:schemeClr val="accent6">
                    <a:lumMod val="50000"/>
                  </a:schemeClr>
                </a:solidFill>
              </a:rPr>
              <a:t>Situation in </a:t>
            </a:r>
            <a:r>
              <a:rPr lang="it-IT" sz="3500" b="1" dirty="0" err="1" smtClean="0">
                <a:solidFill>
                  <a:schemeClr val="accent6">
                    <a:lumMod val="50000"/>
                  </a:schemeClr>
                </a:solidFill>
              </a:rPr>
              <a:t>Italy</a:t>
            </a:r>
            <a:r>
              <a:rPr lang="it-IT" sz="3500" b="1" dirty="0" smtClean="0">
                <a:solidFill>
                  <a:schemeClr val="accent6">
                    <a:lumMod val="50000"/>
                  </a:schemeClr>
                </a:solidFill>
              </a:rPr>
              <a:t>...</a:t>
            </a:r>
            <a:endParaRPr lang="it-IT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/>
          <a:srcRect l="28340" t="27966" r="45166" b="19843"/>
          <a:stretch/>
        </p:blipFill>
        <p:spPr>
          <a:xfrm>
            <a:off x="3587371" y="0"/>
            <a:ext cx="5064329" cy="5203767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>
          <a:xfrm>
            <a:off x="2133962" y="2431269"/>
            <a:ext cx="2211184" cy="985261"/>
          </a:xfrm>
          <a:prstGeom prst="rightArrow">
            <a:avLst>
              <a:gd name="adj1" fmla="val 50000"/>
              <a:gd name="adj2" fmla="val 50844"/>
            </a:avLst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296492" y="2614887"/>
            <a:ext cx="1722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substance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7227277" y="4910735"/>
            <a:ext cx="13771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/>
              <a:t>www.isprambiente.gov.it</a:t>
            </a:r>
            <a:endParaRPr lang="it-IT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3"/>
          <a:srcRect l="26234" t="19923" r="45397" b="23398"/>
          <a:stretch/>
        </p:blipFill>
        <p:spPr>
          <a:xfrm>
            <a:off x="4740684" y="0"/>
            <a:ext cx="3823242" cy="4879571"/>
          </a:xfrm>
          <a:prstGeom prst="rect">
            <a:avLst/>
          </a:prstGeom>
        </p:spPr>
      </p:pic>
      <p:pic>
        <p:nvPicPr>
          <p:cNvPr id="38" name="Picture 6" descr="http://www.protectaweb.it/wp-content/uploads/2013/02/salvati%20image019.jpg?9a5e81&amp;9a5e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6" y="290165"/>
            <a:ext cx="3823242" cy="4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reccia a destra 40"/>
          <p:cNvSpPr/>
          <p:nvPr/>
        </p:nvSpPr>
        <p:spPr>
          <a:xfrm flipH="1">
            <a:off x="3683899" y="4145538"/>
            <a:ext cx="1683754" cy="5934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3869610" y="4272979"/>
            <a:ext cx="1722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Desertification</a:t>
            </a:r>
            <a:r>
              <a:rPr 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Freccia a destra 42"/>
          <p:cNvSpPr/>
          <p:nvPr/>
        </p:nvSpPr>
        <p:spPr>
          <a:xfrm flipH="1">
            <a:off x="7153077" y="1396796"/>
            <a:ext cx="1683754" cy="5934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7549772" y="1524237"/>
            <a:ext cx="1722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salinity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7342928" y="4620125"/>
            <a:ext cx="13771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/>
              <a:t>www.isprambiente.gov.it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19339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0" name="Rettangolo 9"/>
          <p:cNvSpPr/>
          <p:nvPr/>
        </p:nvSpPr>
        <p:spPr>
          <a:xfrm>
            <a:off x="6304890" y="359435"/>
            <a:ext cx="28392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500" b="1" dirty="0" smtClean="0">
                <a:solidFill>
                  <a:schemeClr val="accent6">
                    <a:lumMod val="50000"/>
                  </a:schemeClr>
                </a:solidFill>
              </a:rPr>
              <a:t>…and in </a:t>
            </a:r>
            <a:r>
              <a:rPr lang="it-IT" sz="3500" b="1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it-IT" sz="35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500" b="1" dirty="0" err="1" smtClean="0">
                <a:solidFill>
                  <a:schemeClr val="accent6">
                    <a:lumMod val="50000"/>
                  </a:schemeClr>
                </a:solidFill>
              </a:rPr>
              <a:t>region</a:t>
            </a:r>
            <a:endParaRPr lang="it-IT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15483" y="2827298"/>
            <a:ext cx="3367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2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it-IT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cause of </a:t>
            </a:r>
            <a:r>
              <a:rPr lang="it-IT" sz="22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  <a:r>
              <a:rPr lang="it-IT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Calabria </a:t>
            </a:r>
            <a:endParaRPr lang="it-IT" sz="2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0"/>
          <a:stretch/>
        </p:blipFill>
        <p:spPr bwMode="auto">
          <a:xfrm>
            <a:off x="224445" y="144003"/>
            <a:ext cx="4971010" cy="48436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3938360" y="4772193"/>
            <a:ext cx="13771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/>
              <a:t>www.isprambiente.gov.it</a:t>
            </a:r>
            <a:endParaRPr lang="it-IT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4"/>
          <a:stretch/>
        </p:blipFill>
        <p:spPr bwMode="auto">
          <a:xfrm>
            <a:off x="3485273" y="163903"/>
            <a:ext cx="5390544" cy="47807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13"/>
          <p:cNvSpPr/>
          <p:nvPr/>
        </p:nvSpPr>
        <p:spPr>
          <a:xfrm>
            <a:off x="510343" y="1661736"/>
            <a:ext cx="2865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it-IT" sz="2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Calabria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 with which the soil is 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consumed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4 times that of the European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average!</a:t>
            </a:r>
            <a:r>
              <a:rPr lang="it-IT" sz="2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498694" y="4729230"/>
            <a:ext cx="13771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/>
              <a:t>www.isprambiente.gov.it</a:t>
            </a:r>
            <a:endParaRPr lang="it-IT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137408" y="3172659"/>
            <a:ext cx="6419105" cy="1246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4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PEDOLOGICAL WORKSHOP</a:t>
            </a:r>
            <a:endParaRPr sz="4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File:Flag of &lt;strong&gt;Slovenia&lt;/strong&gt;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7" y="1748989"/>
            <a:ext cx="934410" cy="684807"/>
          </a:xfrm>
          <a:prstGeom prst="rect">
            <a:avLst/>
          </a:prstGeom>
        </p:spPr>
      </p:pic>
      <p:pic>
        <p:nvPicPr>
          <p:cNvPr id="9" name="Immagine 8" descr="&lt;strong&gt;Spain&lt;/strong&gt; &lt;strong&gt;Flag&lt;/strong&gt; Heraldry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9" y="1748989"/>
            <a:ext cx="901654" cy="695882"/>
          </a:xfrm>
          <a:prstGeom prst="rect">
            <a:avLst/>
          </a:prstGeom>
        </p:spPr>
      </p:pic>
      <p:pic>
        <p:nvPicPr>
          <p:cNvPr id="10" name="Immagine 9" descr="&lt;strong&gt;Holland&lt;/strong&gt; &lt;strong&gt;Flag&lt;/strong&gt; Netherlands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6" y="1748989"/>
            <a:ext cx="863466" cy="688868"/>
          </a:xfrm>
          <a:prstGeom prst="rect">
            <a:avLst/>
          </a:prstGeom>
        </p:spPr>
      </p:pic>
      <p:pic>
        <p:nvPicPr>
          <p:cNvPr id="11" name="Immagine 10" descr="&lt;strong&gt;Italia&lt;/strong&gt; &lt;strong&gt;flag&lt;/strong&gt; &lt;strong&gt;PNG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65" y="1744928"/>
            <a:ext cx="1023750" cy="699943"/>
          </a:xfrm>
          <a:prstGeom prst="rect">
            <a:avLst/>
          </a:prstGeom>
        </p:spPr>
      </p:pic>
      <p:pic>
        <p:nvPicPr>
          <p:cNvPr id="12" name="Immagine 11" descr="Fichier:&lt;strong&gt;Flag&lt;/strong&gt; of &lt;strong&gt;Poland&lt;/strong&gt;.svg — Wikipé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78" y="1744929"/>
            <a:ext cx="925108" cy="6888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92" y="290557"/>
            <a:ext cx="8385088" cy="11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508115" y="679006"/>
            <a:ext cx="266237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Monday, 25th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February,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went to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Zumpano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look at a soil profile.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 professor of geology from the University of Calabria was waiting for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us.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62" y="495655"/>
            <a:ext cx="5490673" cy="411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7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6148340" y="602094"/>
            <a:ext cx="259400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Since there was an existing escarpment, we were able to see the various soil profiles.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6789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0" r="21963"/>
          <a:stretch/>
        </p:blipFill>
        <p:spPr>
          <a:xfrm>
            <a:off x="2785929" y="1068224"/>
            <a:ext cx="3251492" cy="34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533753" y="670460"/>
            <a:ext cx="232054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did not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have to dig deep to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take some soil samples from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various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layers.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3739" y="1123239"/>
            <a:ext cx="5143498" cy="28970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33" y="597216"/>
            <a:ext cx="3133770" cy="41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railpass.com/sites/default/files/2016-06/ITA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3825"/>
            <a:ext cx="4117476" cy="487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443954" y="3743056"/>
            <a:ext cx="136733" cy="14527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Google Shape;57;p12"/>
          <p:cNvSpPr txBox="1">
            <a:spLocks noGrp="1"/>
          </p:cNvSpPr>
          <p:nvPr>
            <p:ph type="ctrTitle"/>
          </p:nvPr>
        </p:nvSpPr>
        <p:spPr>
          <a:xfrm>
            <a:off x="3051412" y="3341405"/>
            <a:ext cx="1221640" cy="4742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COSENZA</a:t>
            </a:r>
            <a:endParaRPr sz="2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r="5245"/>
          <a:stretch/>
        </p:blipFill>
        <p:spPr>
          <a:xfrm>
            <a:off x="4441061" y="635160"/>
            <a:ext cx="4574752" cy="3908922"/>
          </a:xfrm>
          <a:prstGeom prst="rect">
            <a:avLst/>
          </a:prstGeom>
        </p:spPr>
      </p:pic>
      <p:sp>
        <p:nvSpPr>
          <p:cNvPr id="15" name="Google Shape;57;p12"/>
          <p:cNvSpPr txBox="1">
            <a:spLocks/>
          </p:cNvSpPr>
          <p:nvPr/>
        </p:nvSpPr>
        <p:spPr>
          <a:xfrm>
            <a:off x="4630957" y="2512463"/>
            <a:ext cx="1428011" cy="90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it-IT" sz="1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Heartkam</a:t>
            </a:r>
            <a:r>
              <a:rPr lang="it-I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it-I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it-I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Calabria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480342" y="448269"/>
            <a:ext cx="389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Then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we catalogued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soil samples with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Mensell's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table, which classifies the soil according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its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b="3761"/>
          <a:stretch/>
        </p:blipFill>
        <p:spPr>
          <a:xfrm>
            <a:off x="683664" y="2052804"/>
            <a:ext cx="4506482" cy="30063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r="1970" b="10196"/>
          <a:stretch/>
        </p:blipFill>
        <p:spPr>
          <a:xfrm>
            <a:off x="4356218" y="111095"/>
            <a:ext cx="4676687" cy="31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68F85ED-3E28-48D0-8107-95852744E40B}"/>
              </a:ext>
            </a:extLst>
          </p:cNvPr>
          <p:cNvSpPr/>
          <p:nvPr/>
        </p:nvSpPr>
        <p:spPr>
          <a:xfrm>
            <a:off x="6366616" y="644823"/>
            <a:ext cx="239282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Then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 professor explained various things about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observed clay sedimentary soil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its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geological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origin. </a:t>
            </a:r>
            <a:endParaRPr 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401"/>
            <a:ext cx="4845465" cy="36340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00" y="0"/>
            <a:ext cx="4186728" cy="31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137408" y="3172659"/>
            <a:ext cx="6419105" cy="1246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4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ANALYSIS </a:t>
            </a:r>
            <a:endParaRPr sz="4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File:Flag of &lt;strong&gt;Slovenia&lt;/strong&gt;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7" y="1748989"/>
            <a:ext cx="934410" cy="684807"/>
          </a:xfrm>
          <a:prstGeom prst="rect">
            <a:avLst/>
          </a:prstGeom>
        </p:spPr>
      </p:pic>
      <p:pic>
        <p:nvPicPr>
          <p:cNvPr id="9" name="Immagine 8" descr="&lt;strong&gt;Spain&lt;/strong&gt; &lt;strong&gt;Flag&lt;/strong&gt; Heraldry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9" y="1748989"/>
            <a:ext cx="901654" cy="695882"/>
          </a:xfrm>
          <a:prstGeom prst="rect">
            <a:avLst/>
          </a:prstGeom>
        </p:spPr>
      </p:pic>
      <p:pic>
        <p:nvPicPr>
          <p:cNvPr id="10" name="Immagine 9" descr="&lt;strong&gt;Holland&lt;/strong&gt; &lt;strong&gt;Flag&lt;/strong&gt; Netherlands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6" y="1748989"/>
            <a:ext cx="863466" cy="688868"/>
          </a:xfrm>
          <a:prstGeom prst="rect">
            <a:avLst/>
          </a:prstGeom>
        </p:spPr>
      </p:pic>
      <p:pic>
        <p:nvPicPr>
          <p:cNvPr id="11" name="Immagine 10" descr="&lt;strong&gt;Italia&lt;/strong&gt; &lt;strong&gt;flag&lt;/strong&gt; &lt;strong&gt;PNG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65" y="1744928"/>
            <a:ext cx="1023750" cy="699943"/>
          </a:xfrm>
          <a:prstGeom prst="rect">
            <a:avLst/>
          </a:prstGeom>
        </p:spPr>
      </p:pic>
      <p:pic>
        <p:nvPicPr>
          <p:cNvPr id="12" name="Immagine 11" descr="Fichier:&lt;strong&gt;Flag&lt;/strong&gt; of &lt;strong&gt;Poland&lt;/strong&gt;.svg — Wikipé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78" y="1744929"/>
            <a:ext cx="925108" cy="6888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92" y="290557"/>
            <a:ext cx="8385088" cy="11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600075" y="460611"/>
            <a:ext cx="232258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On Friday, March 1st we went to the University of Calabria. We observed various tools and equipment,</a:t>
            </a:r>
          </a:p>
          <a:p>
            <a:pPr lvl="0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such as an </a:t>
            </a: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electronic </a:t>
            </a:r>
            <a:r>
              <a:rPr lang="en-US" sz="2500" smtClean="0">
                <a:latin typeface="Calibri" panose="020F0502020204030204" pitchFamily="34" charset="0"/>
                <a:cs typeface="Calibri" panose="020F0502020204030204" pitchFamily="34" charset="0"/>
              </a:rPr>
              <a:t>microscope.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4"/>
          <a:stretch/>
        </p:blipFill>
        <p:spPr>
          <a:xfrm>
            <a:off x="4704596" y="0"/>
            <a:ext cx="4439404" cy="5143500"/>
          </a:xfrm>
          <a:prstGeom prst="rect">
            <a:avLst/>
          </a:prstGeom>
        </p:spPr>
      </p:pic>
      <p:pic>
        <p:nvPicPr>
          <p:cNvPr id="13314" name="Picture 2" descr="Risultati immagini per logo uni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37" y="529305"/>
            <a:ext cx="1786565" cy="10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565892" y="622981"/>
            <a:ext cx="232258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used 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various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tools;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equipment, such as an electronic microscope, for example.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1495" r="17944"/>
          <a:stretch/>
        </p:blipFill>
        <p:spPr>
          <a:xfrm>
            <a:off x="4190276" y="0"/>
            <a:ext cx="4953724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47" y="1"/>
            <a:ext cx="3854153" cy="51388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18" y="-3579"/>
            <a:ext cx="3860309" cy="51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6624860" y="631527"/>
            <a:ext cx="202348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Then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we did some experiments with soil samples that we had taken on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Monday 25th February.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42" y="1113788"/>
            <a:ext cx="2975806" cy="39133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9489"/>
          <a:stretch/>
        </p:blipFill>
        <p:spPr>
          <a:xfrm>
            <a:off x="118651" y="336524"/>
            <a:ext cx="3453491" cy="44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489237" y="516030"/>
            <a:ext cx="233113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checked the weight,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measured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 porosity and compared it with another sample of soil taken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a soil profile in Crotone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70" y="460611"/>
            <a:ext cx="3152597" cy="42034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r="12669"/>
          <a:stretch/>
        </p:blipFill>
        <p:spPr>
          <a:xfrm>
            <a:off x="5262340" y="1219200"/>
            <a:ext cx="3881660" cy="37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5"/>
            <a:ext cx="4563454" cy="256123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"/>
          <a:stretch/>
        </p:blipFill>
        <p:spPr>
          <a:xfrm>
            <a:off x="3768694" y="2225207"/>
            <a:ext cx="5375305" cy="29125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9863" r="8109" b="9755"/>
          <a:stretch/>
        </p:blipFill>
        <p:spPr>
          <a:xfrm>
            <a:off x="1" y="2447399"/>
            <a:ext cx="5119701" cy="26903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>
          <a:xfrm>
            <a:off x="4563455" y="0"/>
            <a:ext cx="4580544" cy="2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0C968B8-01B3-4CD3-A058-DCB48AC7BA93}"/>
              </a:ext>
            </a:extLst>
          </p:cNvPr>
          <p:cNvSpPr/>
          <p:nvPr/>
        </p:nvSpPr>
        <p:spPr>
          <a:xfrm>
            <a:off x="6486257" y="546068"/>
            <a:ext cx="23671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Then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pH in a sample of soil.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6" b="31002"/>
          <a:stretch/>
        </p:blipFill>
        <p:spPr>
          <a:xfrm>
            <a:off x="3271090" y="821142"/>
            <a:ext cx="3162024" cy="34844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8"/>
          <a:stretch/>
        </p:blipFill>
        <p:spPr>
          <a:xfrm>
            <a:off x="105084" y="268805"/>
            <a:ext cx="3112863" cy="45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7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5"/>
          <p:cNvSpPr txBox="1">
            <a:spLocks noGrp="1"/>
          </p:cNvSpPr>
          <p:nvPr>
            <p:ph type="ctrTitle" idx="4294967295"/>
          </p:nvPr>
        </p:nvSpPr>
        <p:spPr>
          <a:xfrm>
            <a:off x="839624" y="1592608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 dirty="0">
                <a:solidFill>
                  <a:srgbClr val="FFB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Thanks!</a:t>
            </a:r>
            <a:endParaRPr sz="10000" b="1" dirty="0">
              <a:solidFill>
                <a:srgbClr val="FFB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6" name="Google Shape;366;p35"/>
          <p:cNvSpPr/>
          <p:nvPr/>
        </p:nvSpPr>
        <p:spPr>
          <a:xfrm>
            <a:off x="8054234" y="327815"/>
            <a:ext cx="798007" cy="725835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3;p21" descr="Risultati immagini per pizzo calab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7914">
            <a:off x="240441" y="254438"/>
            <a:ext cx="3228975" cy="242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5;p21" descr="Risultati immagini per pizzo calabro CASTEL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132658">
            <a:off x="2468634" y="1752687"/>
            <a:ext cx="2988310" cy="199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2;p22" descr="Risultati immagini per pizzo calabr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91285">
            <a:off x="4988741" y="2825835"/>
            <a:ext cx="2879932" cy="205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8;p23" descr="Risultati immagini per AZIENDE MANDARIN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335" y="3170489"/>
            <a:ext cx="2867693" cy="17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5;p24" descr="Risultati immagini per SIL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4389" y="292044"/>
            <a:ext cx="3741856" cy="265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6;p24" descr="Risultati immagini per SIL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72096">
            <a:off x="2864234" y="329755"/>
            <a:ext cx="3147060" cy="171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98;p24" descr="Risultati immagini per lupo dellaSIL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95574" y="3693383"/>
            <a:ext cx="1707957" cy="132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9;p25" descr="Risultati immagini per bronzi reggio calabri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81284" y="3156859"/>
            <a:ext cx="1605749" cy="1845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05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gsud.cdn-immedia.net/2018/12/via-negroni-cosen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0" y="800934"/>
            <a:ext cx="7222352" cy="38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7;p12"/>
          <p:cNvSpPr txBox="1">
            <a:spLocks/>
          </p:cNvSpPr>
          <p:nvPr/>
        </p:nvSpPr>
        <p:spPr>
          <a:xfrm>
            <a:off x="2297954" y="354725"/>
            <a:ext cx="4350674" cy="49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it-IT" sz="1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it-IT" sz="1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School: I.C. Cosenza III – Via Negroni </a:t>
            </a:r>
            <a:endParaRPr lang="it-IT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9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7;p12"/>
          <p:cNvSpPr txBox="1">
            <a:spLocks/>
          </p:cNvSpPr>
          <p:nvPr/>
        </p:nvSpPr>
        <p:spPr>
          <a:xfrm>
            <a:off x="2665049" y="47701"/>
            <a:ext cx="4350674" cy="41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it-IT" sz="1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AMAZING GROUP</a:t>
            </a:r>
            <a:endParaRPr lang="it-IT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63" y="467212"/>
            <a:ext cx="7495176" cy="4206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3683647" y="2925095"/>
            <a:ext cx="1128633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 smtClean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ALESSIA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650330" y="3583562"/>
            <a:ext cx="1289932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 smtClean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MARIANNA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6342627" y="2777942"/>
            <a:ext cx="1399085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 smtClean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VINCENZO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2665049" y="3308580"/>
            <a:ext cx="1399085" cy="54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 smtClean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CLAUDIA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1916903" y="2570546"/>
            <a:ext cx="1399085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b="1" dirty="0" smtClean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ANTONIA</a:t>
            </a:r>
            <a:endParaRPr lang="it-IT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1137408" y="3172659"/>
            <a:ext cx="6419105" cy="1246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40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LOSS AND PROTECTION OF ARABLE </a:t>
            </a:r>
            <a:r>
              <a:rPr lang="it-IT" sz="4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</a:t>
            </a:r>
            <a:endParaRPr sz="40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File:Flag of &lt;strong&gt;Slovenia&lt;/strong&gt;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7" y="1748989"/>
            <a:ext cx="934410" cy="684807"/>
          </a:xfrm>
          <a:prstGeom prst="rect">
            <a:avLst/>
          </a:prstGeom>
        </p:spPr>
      </p:pic>
      <p:pic>
        <p:nvPicPr>
          <p:cNvPr id="9" name="Immagine 8" descr="&lt;strong&gt;Spain&lt;/strong&gt; &lt;strong&gt;Flag&lt;/strong&gt; Heraldry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9" y="1748989"/>
            <a:ext cx="901654" cy="695882"/>
          </a:xfrm>
          <a:prstGeom prst="rect">
            <a:avLst/>
          </a:prstGeom>
        </p:spPr>
      </p:pic>
      <p:pic>
        <p:nvPicPr>
          <p:cNvPr id="10" name="Immagine 9" descr="&lt;strong&gt;Holland&lt;/strong&gt; &lt;strong&gt;Flag&lt;/strong&gt; Netherlands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6" y="1748989"/>
            <a:ext cx="863466" cy="688868"/>
          </a:xfrm>
          <a:prstGeom prst="rect">
            <a:avLst/>
          </a:prstGeom>
        </p:spPr>
      </p:pic>
      <p:pic>
        <p:nvPicPr>
          <p:cNvPr id="11" name="Immagine 10" descr="&lt;strong&gt;Italia&lt;/strong&gt; &lt;strong&gt;flag&lt;/strong&gt; &lt;strong&gt;PNG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65" y="1744928"/>
            <a:ext cx="1023750" cy="699943"/>
          </a:xfrm>
          <a:prstGeom prst="rect">
            <a:avLst/>
          </a:prstGeom>
        </p:spPr>
      </p:pic>
      <p:pic>
        <p:nvPicPr>
          <p:cNvPr id="12" name="Immagine 11" descr="Fichier:&lt;strong&gt;Flag&lt;/strong&gt; of &lt;strong&gt;Poland&lt;/strong&gt;.svg — Wikipé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78" y="1744929"/>
            <a:ext cx="925108" cy="6888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92" y="290557"/>
            <a:ext cx="8385088" cy="11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3"/>
          <p:cNvGrpSpPr/>
          <p:nvPr/>
        </p:nvGrpSpPr>
        <p:grpSpPr>
          <a:xfrm>
            <a:off x="8219915" y="356400"/>
            <a:ext cx="485489" cy="584698"/>
            <a:chOff x="584925" y="922575"/>
            <a:chExt cx="415200" cy="502525"/>
          </a:xfrm>
        </p:grpSpPr>
        <p:sp>
          <p:nvSpPr>
            <p:cNvPr id="73" name="Google Shape;73;p13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Segnaposto contenuto 2"/>
          <p:cNvSpPr txBox="1">
            <a:spLocks/>
          </p:cNvSpPr>
          <p:nvPr/>
        </p:nvSpPr>
        <p:spPr>
          <a:xfrm>
            <a:off x="4564674" y="575688"/>
            <a:ext cx="3467873" cy="80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just">
              <a:buFont typeface="Raleway Light"/>
              <a:buNone/>
            </a:pPr>
            <a:r>
              <a:rPr lang="it-IT" sz="20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Europe more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than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20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million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acres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of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soil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were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degraded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…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8086" y="3591016"/>
            <a:ext cx="2366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reliefweb.int</a:t>
            </a:r>
            <a:endParaRPr lang="it-IT" sz="800" dirty="0"/>
          </a:p>
        </p:txBody>
      </p:sp>
      <p:sp>
        <p:nvSpPr>
          <p:cNvPr id="17" name="Rettangolo 16"/>
          <p:cNvSpPr/>
          <p:nvPr/>
        </p:nvSpPr>
        <p:spPr>
          <a:xfrm>
            <a:off x="408086" y="3806460"/>
            <a:ext cx="388746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3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it-IT" sz="23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it-IT" sz="23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lose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tones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arable</a:t>
            </a:r>
            <a:r>
              <a:rPr lang="it-IT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3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</a:t>
            </a:r>
            <a:r>
              <a:rPr lang="it-IT" sz="23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it-IT" sz="2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Soil erosion takes effect on Suffolk farmland in the U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81" y="1715153"/>
            <a:ext cx="4530968" cy="30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7750088" y="1515787"/>
            <a:ext cx="9553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theguardian.com</a:t>
            </a:r>
          </a:p>
        </p:txBody>
      </p:sp>
      <p:pic>
        <p:nvPicPr>
          <p:cNvPr id="20" name="Picture 6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5" y="630865"/>
            <a:ext cx="4210480" cy="296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585650" y="375306"/>
            <a:ext cx="4392749" cy="100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 Light"/>
              <a:buNone/>
              <a:defRPr sz="18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/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Enviromental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endParaRPr lang="it-IT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it-IT" sz="20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deterioration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14300" indent="0"/>
            <a:endParaRPr lang="it-IT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54" y="457200"/>
            <a:ext cx="4785331" cy="397691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42554" y="4425721"/>
            <a:ext cx="591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tpi.it</a:t>
            </a:r>
            <a:endParaRPr lang="it-IT" sz="800" dirty="0"/>
          </a:p>
        </p:txBody>
      </p:sp>
      <p:pic>
        <p:nvPicPr>
          <p:cNvPr id="1026" name="Picture 2" descr="Risultati immagini per puz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6" y="1229148"/>
            <a:ext cx="3345868" cy="38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877200" y="4241055"/>
            <a:ext cx="961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</a:t>
            </a:r>
            <a:r>
              <a:rPr lang="it-IT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491534" y="2922308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erosivity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990337" y="4223527"/>
            <a:ext cx="1324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Territory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</a:t>
            </a:r>
            <a:endParaRPr 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63572" y="1598454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Orography</a:t>
            </a:r>
            <a:endParaRPr 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804119" y="1559330"/>
            <a:ext cx="1186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Vegetable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 </a:t>
            </a:r>
            <a:endParaRPr 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995504" y="2922308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Aridity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585650" y="375306"/>
            <a:ext cx="4392749" cy="100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 Light"/>
              <a:buNone/>
              <a:defRPr sz="18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 Light"/>
              <a:buNone/>
              <a:defRPr sz="3000" b="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/>
            <a:r>
              <a:rPr lang="it-IT" sz="20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Anthropic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endParaRPr lang="it-IT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it-IT" sz="20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deterioration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14300" indent="0"/>
            <a:endParaRPr lang="it-IT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18" y="1159170"/>
            <a:ext cx="5462547" cy="378294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13361" y="4927599"/>
            <a:ext cx="1038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Meteoweb.eu</a:t>
            </a:r>
            <a:endParaRPr lang="it-IT" sz="800" dirty="0"/>
          </a:p>
        </p:txBody>
      </p:sp>
      <p:sp>
        <p:nvSpPr>
          <p:cNvPr id="2" name="Rettangolo con angoli ritagliati sullo stesso lato 1"/>
          <p:cNvSpPr/>
          <p:nvPr/>
        </p:nvSpPr>
        <p:spPr>
          <a:xfrm>
            <a:off x="6589380" y="372430"/>
            <a:ext cx="1792617" cy="865256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tangolo con angoli ritagliati sullo stesso lato 18"/>
          <p:cNvSpPr/>
          <p:nvPr/>
        </p:nvSpPr>
        <p:spPr>
          <a:xfrm rot="10800000">
            <a:off x="6865829" y="3988791"/>
            <a:ext cx="1792617" cy="865256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ttangolo con angoli ritagliati in diagonale 20"/>
          <p:cNvSpPr/>
          <p:nvPr/>
        </p:nvSpPr>
        <p:spPr>
          <a:xfrm>
            <a:off x="6071931" y="1341557"/>
            <a:ext cx="1905106" cy="80383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ttangolo con angoli ritagliati in diagonale 22"/>
          <p:cNvSpPr/>
          <p:nvPr/>
        </p:nvSpPr>
        <p:spPr>
          <a:xfrm rot="10800000">
            <a:off x="6748870" y="2231941"/>
            <a:ext cx="1905106" cy="80383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ttangolo con angoli ritagliati in diagonale 23"/>
          <p:cNvSpPr/>
          <p:nvPr/>
        </p:nvSpPr>
        <p:spPr>
          <a:xfrm>
            <a:off x="6153448" y="3105525"/>
            <a:ext cx="1905106" cy="80383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7017488" y="4161865"/>
            <a:ext cx="1527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Mismanagement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lands</a:t>
            </a:r>
            <a:endParaRPr lang="it-IT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6747945" y="543448"/>
            <a:ext cx="15090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Exploitation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water </a:t>
            </a:r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endParaRPr lang="it-IT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6298318" y="1601545"/>
            <a:ext cx="12650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Deforestation</a:t>
            </a:r>
            <a:endParaRPr lang="it-IT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7434901" y="2499982"/>
            <a:ext cx="5245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6461981" y="3353553"/>
            <a:ext cx="12346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Urbanization</a:t>
            </a:r>
            <a:r>
              <a: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840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3" grpId="0" animBg="1"/>
      <p:bldP spid="24" grpId="0" animBg="1"/>
      <p:bldP spid="22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364</Words>
  <Application>Microsoft Office PowerPoint</Application>
  <PresentationFormat>Presentazione su schermo (16:9)</PresentationFormat>
  <Paragraphs>68</Paragraphs>
  <Slides>29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Raleway Light</vt:lpstr>
      <vt:lpstr>Raleway</vt:lpstr>
      <vt:lpstr>Arial</vt:lpstr>
      <vt:lpstr>Raleway ExtraBold</vt:lpstr>
      <vt:lpstr>Calibri</vt:lpstr>
      <vt:lpstr>Olivia template</vt:lpstr>
      <vt:lpstr>LET'S INTRODUCE…</vt:lpstr>
      <vt:lpstr>COSENZA</vt:lpstr>
      <vt:lpstr>Presentazione standard di PowerPoint</vt:lpstr>
      <vt:lpstr>Presentazione standard di PowerPoint</vt:lpstr>
      <vt:lpstr>Presentazione standard di PowerPoint</vt:lpstr>
      <vt:lpstr>SOIL LOSS AND PROTECTION OF ARABLE LAND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SECOND PEDOLOGICAL WORKSHOP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LABORATORY ANALYSIS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LOSS AND PROTECTION OF ARABLE LAND</dc:title>
  <dc:creator>Emilio</dc:creator>
  <cp:lastModifiedBy>Utente</cp:lastModifiedBy>
  <cp:revision>31</cp:revision>
  <dcterms:modified xsi:type="dcterms:W3CDTF">2019-03-20T14:52:38Z</dcterms:modified>
</cp:coreProperties>
</file>