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69" r:id="rId2"/>
    <p:sldId id="257" r:id="rId3"/>
    <p:sldId id="263" r:id="rId4"/>
    <p:sldId id="258" r:id="rId5"/>
    <p:sldId id="264" r:id="rId6"/>
    <p:sldId id="259" r:id="rId7"/>
    <p:sldId id="265" r:id="rId8"/>
    <p:sldId id="271" r:id="rId9"/>
    <p:sldId id="266" r:id="rId10"/>
    <p:sldId id="261" r:id="rId11"/>
    <p:sldId id="267" r:id="rId1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9" autoAdjust="0"/>
    <p:restoredTop sz="94075" autoAdjust="0"/>
  </p:normalViewPr>
  <p:slideViewPr>
    <p:cSldViewPr>
      <p:cViewPr varScale="1">
        <p:scale>
          <a:sx n="70" d="100"/>
          <a:sy n="70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A328F-E044-4EFB-8BDA-ECC67F050551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9034D-59CA-47E2-AE58-8D855DE05A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1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9034D-59CA-47E2-AE58-8D855DE05A8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6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9E1B25-0E33-42A9-8D84-7B340227D756}" type="datetimeFigureOut">
              <a:rPr lang="it-IT" smtClean="0"/>
              <a:t>18/05/2019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6BD9BC-BA3A-47EE-AAD6-535F3FBF8D2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341545"/>
            <a:ext cx="6813376" cy="1931360"/>
          </a:xfrm>
        </p:spPr>
        <p:txBody>
          <a:bodyPr>
            <a:normAutofit/>
          </a:bodyPr>
          <a:lstStyle/>
          <a:p>
            <a:pPr algn="ctr"/>
            <a:r>
              <a:rPr lang="it-IT" sz="1200" dirty="0">
                <a:latin typeface="Comic Sans MS" panose="030F0702030302020204" pitchFamily="66" charset="0"/>
              </a:rPr>
              <a:t>Istituto Comprensivo Cosenza III «Via Negroni»</a:t>
            </a:r>
            <a:r>
              <a:rPr lang="it-IT" sz="1050" dirty="0">
                <a:latin typeface="Comic Sans MS" panose="030F0702030302020204" pitchFamily="66" charset="0"/>
              </a:rPr>
              <a:t/>
            </a:r>
            <a:br>
              <a:rPr lang="it-IT" sz="1050" dirty="0">
                <a:latin typeface="Comic Sans MS" panose="030F0702030302020204" pitchFamily="66" charset="0"/>
              </a:rPr>
            </a:br>
            <a:r>
              <a:rPr lang="it-IT" sz="1050" dirty="0">
                <a:latin typeface="Comic Sans MS" panose="030F0702030302020204" pitchFamily="66" charset="0"/>
              </a:rPr>
              <a:t>Scuole Infanzia, Primaria e Secondaria di Primo Grado</a:t>
            </a:r>
            <a:br>
              <a:rPr lang="it-IT" sz="1050" dirty="0">
                <a:latin typeface="Comic Sans MS" panose="030F0702030302020204" pitchFamily="66" charset="0"/>
              </a:rPr>
            </a:br>
            <a:r>
              <a:rPr lang="it-IT" sz="1200" dirty="0" smtClean="0">
                <a:latin typeface="Comic Sans MS" panose="030F0702030302020204" pitchFamily="66" charset="0"/>
              </a:rPr>
              <a:t>Cosenza</a:t>
            </a:r>
            <a:r>
              <a:rPr lang="it-IT" sz="1200" dirty="0">
                <a:latin typeface="Comic Sans MS" panose="030F0702030302020204" pitchFamily="66" charset="0"/>
              </a:rPr>
              <a:t/>
            </a:r>
            <a:br>
              <a:rPr lang="it-IT" sz="1200" dirty="0">
                <a:latin typeface="Comic Sans MS" panose="030F0702030302020204" pitchFamily="66" charset="0"/>
              </a:rPr>
            </a:br>
            <a:r>
              <a:rPr lang="it-IT" sz="1200" i="1" dirty="0">
                <a:latin typeface="Comic Sans MS" panose="030F0702030302020204" pitchFamily="66" charset="0"/>
              </a:rPr>
              <a:t>CUP: </a:t>
            </a:r>
            <a:r>
              <a:rPr lang="it-IT" sz="1200" i="1" dirty="0" smtClean="0">
                <a:latin typeface="Comic Sans MS" panose="030F0702030302020204" pitchFamily="66" charset="0"/>
              </a:rPr>
              <a:t>C89F18000610001</a:t>
            </a:r>
            <a:r>
              <a:rPr lang="it-IT" sz="1200" dirty="0">
                <a:latin typeface="Comic Sans MS" panose="030F0702030302020204" pitchFamily="66" charset="0"/>
              </a:rPr>
              <a:t/>
            </a:r>
            <a:br>
              <a:rPr lang="it-IT" sz="1200" dirty="0">
                <a:latin typeface="Comic Sans MS" panose="030F0702030302020204" pitchFamily="66" charset="0"/>
              </a:rPr>
            </a:br>
            <a:r>
              <a:rPr lang="it-IT" sz="1200" dirty="0">
                <a:latin typeface="Comic Sans MS" panose="030F0702030302020204" pitchFamily="66" charset="0"/>
              </a:rPr>
              <a:t>ERASMUS PLUS KA229</a:t>
            </a:r>
            <a:br>
              <a:rPr lang="it-IT" sz="1200" dirty="0">
                <a:latin typeface="Comic Sans MS" panose="030F0702030302020204" pitchFamily="66" charset="0"/>
              </a:rPr>
            </a:br>
            <a:r>
              <a:rPr lang="it-IT" sz="1200" dirty="0">
                <a:latin typeface="Comic Sans MS" panose="030F0702030302020204" pitchFamily="66" charset="0"/>
              </a:rPr>
              <a:t>Codice 2018-1-S101-KA229-046994_4</a:t>
            </a:r>
            <a:endParaRPr lang="it-IT" sz="1200" i="1" dirty="0"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95736" y="3768911"/>
            <a:ext cx="6262464" cy="297245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92D050"/>
                </a:solidFill>
                <a:latin typeface="Century Schoolbook" panose="02040604050505020304" pitchFamily="18" charset="0"/>
              </a:rPr>
              <a:t>Workshop </a:t>
            </a:r>
            <a:r>
              <a:rPr lang="it-IT" sz="3600" dirty="0" err="1" smtClean="0">
                <a:solidFill>
                  <a:srgbClr val="92D050"/>
                </a:solidFill>
                <a:latin typeface="Century Schoolbook" panose="02040604050505020304" pitchFamily="18" charset="0"/>
              </a:rPr>
              <a:t>at</a:t>
            </a:r>
            <a:r>
              <a:rPr lang="it-IT" sz="3600" dirty="0" smtClean="0">
                <a:solidFill>
                  <a:srgbClr val="92D050"/>
                </a:solidFill>
                <a:latin typeface="Century Schoolbook" panose="02040604050505020304" pitchFamily="18" charset="0"/>
              </a:rPr>
              <a:t> UNICAL</a:t>
            </a:r>
            <a:r>
              <a:rPr lang="it-IT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March 1</a:t>
            </a:r>
            <a:r>
              <a:rPr lang="it-IT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</a:t>
            </a:r>
            <a:r>
              <a:rPr lang="it-IT" sz="3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it-IT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2019</a:t>
            </a:r>
          </a:p>
          <a:p>
            <a:pPr algn="ctr"/>
            <a:endParaRPr lang="it-IT" sz="36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endParaRPr lang="en-US" sz="2000" smtClean="0"/>
          </a:p>
          <a:p>
            <a:pPr algn="r"/>
            <a:r>
              <a:rPr lang="en-US" sz="2000" smtClean="0"/>
              <a:t>Giada </a:t>
            </a:r>
            <a:r>
              <a:rPr lang="en-US" sz="2000" dirty="0" err="1" smtClean="0"/>
              <a:t>Filice</a:t>
            </a:r>
            <a:endParaRPr lang="en-US" sz="2000" dirty="0" smtClean="0"/>
          </a:p>
          <a:p>
            <a:pPr algn="r"/>
            <a:r>
              <a:rPr lang="en-US" sz="2000" dirty="0" smtClean="0"/>
              <a:t> </a:t>
            </a:r>
            <a:r>
              <a:rPr lang="en-US" sz="2000" dirty="0"/>
              <a:t>Marianna </a:t>
            </a:r>
            <a:r>
              <a:rPr lang="en-US" sz="2000" dirty="0" err="1"/>
              <a:t>Porcarelli</a:t>
            </a:r>
            <a:endParaRPr lang="it-IT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it-IT" sz="2000" dirty="0" smtClean="0">
              <a:solidFill>
                <a:srgbClr val="92D050"/>
              </a:solidFill>
              <a:latin typeface="Century Schoolbook" panose="02040604050505020304" pitchFamily="18" charset="0"/>
            </a:endParaRPr>
          </a:p>
          <a:p>
            <a:pPr algn="ctr"/>
            <a:endParaRPr lang="it-IT" sz="3600" dirty="0">
              <a:solidFill>
                <a:srgbClr val="92D05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Immagine 3" descr="europa_bandie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176" y="1478995"/>
            <a:ext cx="667703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0.gstatic.com/images?q=tbn:ANd9GcSIaCqvkUzT8lQXaUcJBPsn6k5hEG4fNJit-BKJw_naxrufHFz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73" y="1625204"/>
            <a:ext cx="330994" cy="3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35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1176" y="1491274"/>
            <a:ext cx="18969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2295525" algn="ctr"/>
                <a:tab pos="4589860" algn="r"/>
              </a:tabLst>
            </a:pPr>
            <a:r>
              <a:rPr lang="en-US" sz="750" dirty="0">
                <a:ea typeface="Times New Roman" panose="02020603050405020304" pitchFamily="18" charset="0"/>
              </a:rPr>
              <a:t>                          C</a:t>
            </a:r>
            <a:r>
              <a:rPr lang="en-US" sz="75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o-funded by the</a:t>
            </a:r>
            <a:endParaRPr lang="it-IT" sz="825" dirty="0"/>
          </a:p>
          <a:p>
            <a:pPr defTabSz="685800">
              <a:tabLst>
                <a:tab pos="2295525" algn="ctr"/>
                <a:tab pos="4589860" algn="r"/>
              </a:tabLst>
            </a:pPr>
            <a:r>
              <a:rPr lang="en-US" sz="75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Erasmus+ </a:t>
            </a:r>
            <a:r>
              <a:rPr lang="en-US" sz="75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endParaRPr lang="it-IT" sz="825" dirty="0"/>
          </a:p>
          <a:p>
            <a:pPr defTabSz="685800">
              <a:tabLst>
                <a:tab pos="2295525" algn="ctr"/>
                <a:tab pos="4589860" algn="r"/>
              </a:tabLst>
            </a:pPr>
            <a:r>
              <a:rPr lang="en-US" sz="75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it-IT" sz="75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</a:t>
            </a:r>
            <a:r>
              <a:rPr lang="it-IT" sz="750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</a:t>
            </a:r>
            <a:r>
              <a:rPr lang="it-IT" sz="750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Union</a:t>
            </a:r>
            <a:endParaRPr lang="it-IT" sz="1350" dirty="0"/>
          </a:p>
        </p:txBody>
      </p:sp>
      <p:pic>
        <p:nvPicPr>
          <p:cNvPr id="9" name="Immagine 8" descr="C:\Users\Liberata\Downloads\LATS logo colour title (2)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586" y="2405644"/>
            <a:ext cx="1272135" cy="864394"/>
          </a:xfrm>
          <a:prstGeom prst="rect">
            <a:avLst/>
          </a:prstGeom>
          <a:noFill/>
        </p:spPr>
      </p:pic>
      <p:pic>
        <p:nvPicPr>
          <p:cNvPr id="10" name="Immagin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7375" y="1341545"/>
            <a:ext cx="457200" cy="507206"/>
          </a:xfrm>
          <a:prstGeom prst="rect">
            <a:avLst/>
          </a:prstGeom>
          <a:noFill/>
          <a:ln w="1">
            <a:miter lim="800000"/>
            <a:headEnd/>
            <a:tailEnd/>
          </a:ln>
        </p:spPr>
      </p:pic>
      <p:pic>
        <p:nvPicPr>
          <p:cNvPr id="11" name="Immagine 10" descr="stemm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0096" y="2563520"/>
            <a:ext cx="55768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835696" y="3244334"/>
            <a:ext cx="3507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175855"/>
            <a:ext cx="7467600" cy="250629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/>
              <a:t>at </a:t>
            </a:r>
            <a:r>
              <a:rPr lang="en-US" sz="3600" dirty="0"/>
              <a:t>the end of the </a:t>
            </a:r>
            <a:r>
              <a:rPr lang="en-US" sz="3600" dirty="0" smtClean="0"/>
              <a:t>experiments </a:t>
            </a:r>
            <a:r>
              <a:rPr lang="en-US" sz="3600" dirty="0"/>
              <a:t>we </a:t>
            </a:r>
            <a:r>
              <a:rPr lang="en-US" sz="3600" dirty="0" smtClean="0"/>
              <a:t>noticed </a:t>
            </a:r>
            <a:r>
              <a:rPr lang="en-US" sz="3600" dirty="0"/>
              <a:t>that the soil rich in humus is more porous and acid than that </a:t>
            </a:r>
            <a:r>
              <a:rPr lang="en-US" sz="3600" dirty="0" smtClean="0"/>
              <a:t>poor in </a:t>
            </a:r>
            <a:r>
              <a:rPr lang="en-US" sz="3600" dirty="0"/>
              <a:t>humus.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1355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2967335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</a:t>
            </a:r>
            <a:r>
              <a:rPr lang="it-IT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END</a:t>
            </a:r>
            <a:endParaRPr lang="it-IT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4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003232" cy="5386603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109728" indent="0" algn="just">
              <a:buNone/>
            </a:pPr>
            <a:r>
              <a:rPr lang="en-US" sz="3600" dirty="0" smtClean="0"/>
              <a:t>On Friday</a:t>
            </a:r>
            <a:r>
              <a:rPr lang="en-US" sz="3600" dirty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en-US" sz="3600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March </a:t>
            </a:r>
            <a:r>
              <a:rPr lang="en-US" sz="3600" dirty="0">
                <a:solidFill>
                  <a:srgbClr val="FF0000"/>
                </a:solidFill>
              </a:rPr>
              <a:t>2019 </a:t>
            </a:r>
            <a:r>
              <a:rPr lang="en-US" sz="3600" dirty="0" smtClean="0"/>
              <a:t>we </a:t>
            </a:r>
            <a:r>
              <a:rPr lang="en-US" sz="3600" dirty="0"/>
              <a:t>went to the U</a:t>
            </a:r>
            <a:r>
              <a:rPr lang="en-US" sz="3600" dirty="0" smtClean="0"/>
              <a:t>niversity of Calabria (UNICAL), together with two teachers of our school. </a:t>
            </a:r>
          </a:p>
          <a:p>
            <a:pPr marL="109728" indent="0" algn="just">
              <a:buNone/>
            </a:pPr>
            <a:r>
              <a:rPr lang="en-US" sz="3600" dirty="0" smtClean="0"/>
              <a:t>We visited </a:t>
            </a:r>
            <a:r>
              <a:rPr lang="en-US" sz="3600" dirty="0"/>
              <a:t>various laboratories and </a:t>
            </a:r>
            <a:r>
              <a:rPr lang="en-US" sz="3600" dirty="0" smtClean="0"/>
              <a:t>observed how some very </a:t>
            </a:r>
            <a:r>
              <a:rPr lang="en-US" sz="3600" dirty="0"/>
              <a:t>precise </a:t>
            </a:r>
            <a:r>
              <a:rPr lang="en-US" sz="3600" dirty="0" smtClean="0"/>
              <a:t>devices work. Among the equipment we noticed an electron microscope.</a:t>
            </a:r>
          </a:p>
          <a:p>
            <a:pPr marL="109728" indent="0" algn="just">
              <a:buNone/>
            </a:pPr>
            <a:endParaRPr lang="en-US" sz="3600" dirty="0" smtClean="0"/>
          </a:p>
          <a:p>
            <a:pPr marL="109728" indent="0" algn="just">
              <a:buNone/>
            </a:pPr>
            <a:endParaRPr lang="en-US" sz="3600" dirty="0" smtClean="0"/>
          </a:p>
          <a:p>
            <a:pPr marL="109728" indent="0" algn="just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653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3"/>
            <a:ext cx="3658217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2"/>
            <a:ext cx="4373154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6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67544" y="26064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64814" y="1656577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It was </a:t>
            </a:r>
            <a:r>
              <a:rPr lang="en-US" sz="3600" dirty="0" smtClean="0"/>
              <a:t>interesting to look at a computer screen, which showed us some </a:t>
            </a:r>
            <a:r>
              <a:rPr lang="en-US" sz="3600" dirty="0"/>
              <a:t>water filtered by </a:t>
            </a:r>
            <a:r>
              <a:rPr lang="en-US" sz="3600" dirty="0" smtClean="0"/>
              <a:t>a very </a:t>
            </a:r>
            <a:r>
              <a:rPr lang="en-US" sz="3600" dirty="0"/>
              <a:t>small </a:t>
            </a:r>
            <a:r>
              <a:rPr lang="en-US" sz="3600" dirty="0" smtClean="0"/>
              <a:t>filter. There </a:t>
            </a:r>
            <a:r>
              <a:rPr lang="en-US" sz="3600" dirty="0"/>
              <a:t>were a lot of living </a:t>
            </a:r>
            <a:r>
              <a:rPr lang="en-US" sz="3600" dirty="0" smtClean="0"/>
              <a:t>and </a:t>
            </a:r>
            <a:r>
              <a:rPr lang="en-US" sz="3600" dirty="0"/>
              <a:t>not living </a:t>
            </a:r>
            <a:r>
              <a:rPr lang="en-US" sz="3600" dirty="0" smtClean="0"/>
              <a:t>particles in it.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8767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992505" cy="36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256584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4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908720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After that, we did </a:t>
            </a:r>
            <a:r>
              <a:rPr lang="en-US" sz="3600" dirty="0"/>
              <a:t>various experiments </a:t>
            </a:r>
            <a:r>
              <a:rPr lang="en-US" sz="3600" dirty="0" smtClean="0"/>
              <a:t>with some soil samples (both rich and poor in humus) </a:t>
            </a:r>
            <a:r>
              <a:rPr lang="en-US" sz="3600" dirty="0"/>
              <a:t>that we had taken on Monday 25th </a:t>
            </a:r>
            <a:r>
              <a:rPr lang="en-US" sz="3600" dirty="0" smtClean="0"/>
              <a:t>February, 2019</a:t>
            </a:r>
            <a:r>
              <a:rPr lang="en-US" sz="3600" dirty="0"/>
              <a:t>. </a:t>
            </a:r>
            <a:r>
              <a:rPr lang="en-US" sz="3600" dirty="0" smtClean="0"/>
              <a:t>For </a:t>
            </a:r>
            <a:r>
              <a:rPr lang="en-US" sz="3600" dirty="0"/>
              <a:t>example we checked the weight, we measured the </a:t>
            </a:r>
            <a:r>
              <a:rPr lang="en-US" sz="3600" dirty="0" smtClean="0"/>
              <a:t>porosity. </a:t>
            </a:r>
          </a:p>
        </p:txBody>
      </p:sp>
    </p:spTree>
    <p:extLst>
      <p:ext uri="{BB962C8B-B14F-4D97-AF65-F5344CB8AC3E}">
        <p14:creationId xmlns:p14="http://schemas.microsoft.com/office/powerpoint/2010/main" val="32905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67544" y="1575125"/>
            <a:ext cx="1800200" cy="2573953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65572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61" y="908720"/>
            <a:ext cx="30963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6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3" y="332656"/>
            <a:ext cx="792087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We </a:t>
            </a:r>
            <a:r>
              <a:rPr lang="en-US" sz="3600" dirty="0" smtClean="0"/>
              <a:t>also observed what happens when hydrochloric </a:t>
            </a:r>
            <a:r>
              <a:rPr lang="en-US" sz="3600" dirty="0" smtClean="0"/>
              <a:t>acid, diluted with distilled water (10%), is </a:t>
            </a:r>
            <a:r>
              <a:rPr lang="en-US" sz="3600" dirty="0" smtClean="0"/>
              <a:t>poured </a:t>
            </a:r>
            <a:r>
              <a:rPr lang="en-US" sz="3600" dirty="0" smtClean="0"/>
              <a:t>onto </a:t>
            </a:r>
            <a:r>
              <a:rPr lang="en-US" sz="3600" dirty="0" smtClean="0"/>
              <a:t>a soil sample taken from a different ground (the soil sample was at our disposal in the lab. and it had been taken in Crotone</a:t>
            </a:r>
            <a:r>
              <a:rPr lang="en-US" sz="3600" dirty="0" smtClean="0"/>
              <a:t>).</a:t>
            </a:r>
            <a:r>
              <a:rPr lang="it-IT" sz="3600" dirty="0"/>
              <a:t> </a:t>
            </a:r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immediately</a:t>
            </a:r>
            <a:r>
              <a:rPr lang="it-IT" sz="3600" dirty="0" smtClean="0"/>
              <a:t> </a:t>
            </a:r>
            <a:r>
              <a:rPr lang="it-IT" sz="3600" dirty="0" err="1"/>
              <a:t>gave</a:t>
            </a:r>
            <a:r>
              <a:rPr lang="it-IT" sz="3600" dirty="0"/>
              <a:t> a strong </a:t>
            </a:r>
            <a:r>
              <a:rPr lang="it-IT" sz="3600" dirty="0" err="1"/>
              <a:t>effervescence</a:t>
            </a:r>
            <a:r>
              <a:rPr lang="it-IT" sz="3600" dirty="0"/>
              <a:t> </a:t>
            </a:r>
            <a:r>
              <a:rPr lang="it-IT" sz="3600" dirty="0" err="1"/>
              <a:t>reaction</a:t>
            </a:r>
            <a:r>
              <a:rPr lang="it-IT" sz="3600" dirty="0"/>
              <a:t>, </a:t>
            </a:r>
            <a:r>
              <a:rPr lang="it-IT" sz="3600" dirty="0" err="1"/>
              <a:t>forming</a:t>
            </a:r>
            <a:r>
              <a:rPr lang="it-IT" sz="3600" dirty="0"/>
              <a:t> </a:t>
            </a:r>
            <a:r>
              <a:rPr lang="it-IT" sz="3600" dirty="0" err="1"/>
              <a:t>bubbles</a:t>
            </a:r>
            <a:r>
              <a:rPr lang="it-IT" sz="3600" dirty="0"/>
              <a:t> of </a:t>
            </a:r>
            <a:r>
              <a:rPr lang="it-IT" sz="3600" dirty="0" err="1"/>
              <a:t>several</a:t>
            </a:r>
            <a:r>
              <a:rPr lang="it-IT" sz="3600" dirty="0"/>
              <a:t> </a:t>
            </a:r>
            <a:r>
              <a:rPr lang="it-IT" sz="3600" dirty="0" err="1"/>
              <a:t>millimeters</a:t>
            </a:r>
            <a:r>
              <a:rPr lang="it-IT" sz="3600" dirty="0"/>
              <a:t>, </a:t>
            </a:r>
            <a:r>
              <a:rPr lang="it-IT" sz="3600" dirty="0" err="1"/>
              <a:t>testifying</a:t>
            </a:r>
            <a:r>
              <a:rPr lang="it-IT" sz="3600" dirty="0"/>
              <a:t> </a:t>
            </a:r>
            <a:r>
              <a:rPr lang="it-IT" sz="3600" dirty="0" smtClean="0"/>
              <a:t>the </a:t>
            </a:r>
            <a:r>
              <a:rPr lang="it-IT" sz="3600" dirty="0" err="1"/>
              <a:t>presence</a:t>
            </a:r>
            <a:r>
              <a:rPr lang="it-IT" sz="3600" dirty="0"/>
              <a:t> of </a:t>
            </a:r>
            <a:r>
              <a:rPr lang="it-IT" sz="3600" dirty="0" err="1"/>
              <a:t>limestone</a:t>
            </a:r>
            <a:r>
              <a:rPr lang="it-IT" sz="3600" dirty="0"/>
              <a:t>.</a:t>
            </a:r>
          </a:p>
          <a:p>
            <a:pPr algn="just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39724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173847" cy="478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15616" y="5229200"/>
            <a:ext cx="684076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We kept on calculating </a:t>
            </a:r>
            <a:r>
              <a:rPr lang="en-US" sz="3600" dirty="0"/>
              <a:t>its ph.</a:t>
            </a:r>
            <a:r>
              <a:rPr lang="en-US" sz="3000" dirty="0"/>
              <a:t> </a:t>
            </a:r>
            <a:r>
              <a:rPr lang="en-US" sz="3600" dirty="0" smtClean="0"/>
              <a:t>b</a:t>
            </a:r>
            <a:r>
              <a:rPr lang="en-US" sz="3600" dirty="0" smtClean="0"/>
              <a:t>y using a </a:t>
            </a:r>
            <a:r>
              <a:rPr lang="en-US" sz="3600" smtClean="0"/>
              <a:t>litmus test.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834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264</Words>
  <Application>Microsoft Office PowerPoint</Application>
  <PresentationFormat>Presentazione su schermo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Schoolbook</vt:lpstr>
      <vt:lpstr>Comic Sans MS</vt:lpstr>
      <vt:lpstr>Times New Roman</vt:lpstr>
      <vt:lpstr>Verdana</vt:lpstr>
      <vt:lpstr>Wingdings</vt:lpstr>
      <vt:lpstr>Wingdings 2</vt:lpstr>
      <vt:lpstr>Loggia</vt:lpstr>
      <vt:lpstr>Istituto Comprensivo Cosenza III «Via Negroni» Scuole Infanzia, Primaria e Secondaria di Primo Grado Cosenza CUP: C89F18000610001 ERASMUS PLUS KA229 Codice 2018-1-S101-KA229-046994_4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</vt:lpstr>
      <vt:lpstr>Presentazione standard di PowerPoint</vt:lpstr>
      <vt:lpstr>Presentazione standard di PowerPoint</vt:lpstr>
      <vt:lpstr>at the end of the experiments we noticed that the soil rich in humus is more porous and acid than that poor in humus.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36</cp:revision>
  <cp:lastPrinted>2019-03-12T16:56:20Z</cp:lastPrinted>
  <dcterms:created xsi:type="dcterms:W3CDTF">2019-03-07T14:36:46Z</dcterms:created>
  <dcterms:modified xsi:type="dcterms:W3CDTF">2019-05-18T14:51:57Z</dcterms:modified>
</cp:coreProperties>
</file>